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67" r:id="rId5"/>
    <p:sldId id="261" r:id="rId6"/>
    <p:sldId id="268" r:id="rId7"/>
    <p:sldId id="269" r:id="rId8"/>
    <p:sldId id="270" r:id="rId9"/>
    <p:sldId id="271" r:id="rId10"/>
    <p:sldId id="262" r:id="rId11"/>
    <p:sldId id="263" r:id="rId12"/>
    <p:sldId id="258" r:id="rId13"/>
    <p:sldId id="266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8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0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716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5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63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2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88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8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2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4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1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0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3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9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hisibelieve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2009/04/06/102649267/i-am-still-the-greatest" TargetMode="External"/><Relationship Id="rId7" Type="http://schemas.openxmlformats.org/officeDocument/2006/relationships/hyperlink" Target="https://docs.google.com/document/d/1pM5g58qJ_kRUyeKUKV8geCHXXG1ViskBv8fILDkdhBI/edit" TargetMode="External"/><Relationship Id="rId2" Type="http://schemas.openxmlformats.org/officeDocument/2006/relationships/hyperlink" Target="http://www.npr.org/templates/story/story.php?storyId=61967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pr.org/2005/05/16/4651531/be-cool-to-the-pizza-dude" TargetMode="External"/><Relationship Id="rId5" Type="http://schemas.openxmlformats.org/officeDocument/2006/relationships/hyperlink" Target="https://docs.google.com/document/d/1AhPW-9A-ZR7Y_XaqmjbuC8qRYiHRQbbaOe9qKi8VGq0/edit" TargetMode="External"/><Relationship Id="rId4" Type="http://schemas.openxmlformats.org/officeDocument/2006/relationships/hyperlink" Target="https://drive.google.com/drive/folders/0BwHLMxj3Ps3aUmhUWXpQMGhrZm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w0WTqkn8al4Vv9d1H1wYSXmpaMpggJ0vsxLzzO1G4dM/edi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16799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Agenda: Wednesday September 7, 2016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990600"/>
            <a:ext cx="7721599" cy="5252545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Warm </a:t>
            </a:r>
            <a:r>
              <a:rPr lang="en-US" sz="2400" dirty="0" smtClean="0">
                <a:solidFill>
                  <a:schemeClr val="tx1"/>
                </a:solidFill>
              </a:rPr>
              <a:t>Up</a:t>
            </a:r>
          </a:p>
          <a:p>
            <a:pPr>
              <a:buFont typeface="Wingdings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20 minutes for proposal discussions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Vocab. 1 (7, 8)</a:t>
            </a:r>
          </a:p>
          <a:p>
            <a:pPr>
              <a:buFont typeface="Wingdings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TIB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Homework: </a:t>
            </a:r>
            <a:r>
              <a:rPr lang="en-US" sz="2400" dirty="0"/>
              <a:t>Go to </a:t>
            </a:r>
            <a:r>
              <a:rPr lang="en-US" sz="2400" u="sng" dirty="0">
                <a:hlinkClick r:id="rId2"/>
              </a:rPr>
              <a:t>thisibelieve.org </a:t>
            </a:r>
            <a:r>
              <a:rPr lang="en-US" sz="2400" dirty="0"/>
              <a:t> and explore the organization’s purpose and many examples of published essays.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This should give you a better idea of your task and some ideas for your own writing.</a:t>
            </a:r>
            <a:endParaRPr lang="en-US" sz="22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Random fact of the day: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q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18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6447501" cy="457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Writing: Sample Belief Statements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599" cy="52793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q"/>
            </a:pPr>
            <a:r>
              <a:rPr lang="en-US" sz="2400" dirty="0" smtClean="0"/>
              <a:t>“I believe in being cool to the pizza delivery dude.”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“I believe we are not alone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“I believe that remembering is the best way to move forward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“I believe in my mother’s advice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“I believe that we shape our world with kindness and love of what we do in the simplest moments every </a:t>
            </a:r>
            <a:r>
              <a:rPr lang="en-US" sz="2400" dirty="0" smtClean="0"/>
              <a:t>day.”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“I believe in always parking in the last parking spot.”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 believe that if you are constantly reliving your past, you will never move forward.”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54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Writing: Your beliefs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229599" cy="52031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1) In your writer’s notebook, write a paragraph about why you agree/disagree with one of the statements. Try to use personal experience to support your response. This is to practice supporting and explaining a personal belief.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2) You need to come up with 5 of your own personal belief statements that you can work with. </a:t>
            </a:r>
          </a:p>
          <a:p>
            <a:pPr marL="0" indent="0" fontAlgn="base">
              <a:buNone/>
            </a:pPr>
            <a:r>
              <a:rPr lang="en-US" sz="2400" dirty="0"/>
              <a:t>I believe that...</a:t>
            </a:r>
          </a:p>
          <a:p>
            <a:pPr marL="0" indent="0" fontAlgn="base">
              <a:buNone/>
            </a:pPr>
            <a:r>
              <a:rPr lang="en-US" sz="2400" dirty="0"/>
              <a:t>I used to believe that...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5" y="259976"/>
            <a:ext cx="6447501" cy="5871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Up- 9/7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5" y="1066799"/>
            <a:ext cx="8511988" cy="497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Greeks advanced math, writing, and the arts. Greeks created theatre, democracy, politics, Olympic sports, philosophy, and underwear!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1. How do you think your life would be different if the Greeks hadn’t invented (choose one from above) _______________.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Greeks believed in a way of life based on “the good, the true, and the beautiful”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1. What might happen to you if all of Colorado suddenly dedicated themselves to living “the good, the true and the beautiful” way of life?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5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873" y="838200"/>
            <a:ext cx="84582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362200"/>
            <a:ext cx="3124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0"/>
            <a:endCxn id="5" idx="0"/>
          </p:cNvCxnSpPr>
          <p:nvPr/>
        </p:nvCxnSpPr>
        <p:spPr>
          <a:xfrm>
            <a:off x="4526973" y="838200"/>
            <a:ext cx="6927" cy="152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4"/>
          </p:cNvCxnSpPr>
          <p:nvPr/>
        </p:nvCxnSpPr>
        <p:spPr>
          <a:xfrm>
            <a:off x="4533900" y="5105400"/>
            <a:ext cx="6927" cy="129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1"/>
          </p:cNvCxnSpPr>
          <p:nvPr/>
        </p:nvCxnSpPr>
        <p:spPr>
          <a:xfrm>
            <a:off x="297873" y="3619500"/>
            <a:ext cx="26739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82146" y="3622964"/>
            <a:ext cx="26739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Image result for m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723" y="2382982"/>
            <a:ext cx="17145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985655" y="4097483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“Watch out for that banana peel!”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990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Biography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82146" y="98367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372468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Phenomenon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3738357"/>
            <a:ext cx="26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Interactions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1371600"/>
            <a:ext cx="3352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Mario is the protagonist in several console games. He has to defeat several villains (King </a:t>
            </a:r>
            <a:r>
              <a:rPr lang="en-US" dirty="0" err="1" smtClean="0"/>
              <a:t>Koopa</a:t>
            </a:r>
            <a:r>
              <a:rPr lang="en-US" dirty="0" smtClean="0"/>
              <a:t> being the main antagonist) in order to save Princess Peach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Mario is able to eat mushrooms to grow, leaves to turn into a flying raccoon, and flowers to spit fireball pellets.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726902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Agenda: Friday September 9, 2016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066800"/>
            <a:ext cx="6803102" cy="497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Warm Up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Vocab. 1 (9, 10)</a:t>
            </a:r>
          </a:p>
          <a:p>
            <a:pPr marL="0" indent="0">
              <a:buNone/>
            </a:pPr>
            <a:r>
              <a:rPr lang="en-US" sz="2000" dirty="0" smtClean="0"/>
              <a:t>TIB essay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4371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6447501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Vocabulary 1: Humans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84" y="685800"/>
            <a:ext cx="8796616" cy="5943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Root: FEMINA &lt;L. “woman”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9. Feminism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– n- The belief that women should possess the same political and economic rights as men.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The union president’s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feminism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led him to demand equal pay for women who perform the same jobs as men.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Root: AUTOS &lt;G. “self”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10. Autocrat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–n- 1. A ruler who has absolute power; 2. Any arrogant, dominating person.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1.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Elizabeth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II cannot become an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autocrat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like her ancestor  Elizabeth I because today the monarch’s power is limited by Parliament.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2.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company director she became an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</a:rPr>
              <a:t>autocrat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, making all decisions with taking advice.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/>
            </a:endParaRPr>
          </a:p>
        </p:txBody>
      </p:sp>
      <p:pic>
        <p:nvPicPr>
          <p:cNvPr id="2050" name="Picture 2" descr="https://lh6.googleusercontent.com/tOdmbb110tnoLf4ZzKOON0T8Z-jMjHA6J6Y7kyF8DHEOwjY7SQ8RSht_CAihToor9m_vEjPNhRC2JjnXWi4WqkQEFnaugA714qgG1MZPKcnlEcZ6w2FoY-LBmUCwQx1EkuPMre0J1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25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autocr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6889"/>
            <a:ext cx="1143000" cy="105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5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726902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Warm Up: 9/7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Choose </a:t>
            </a:r>
            <a:r>
              <a:rPr lang="en-US" sz="2200" b="1" dirty="0"/>
              <a:t>one </a:t>
            </a:r>
            <a:r>
              <a:rPr lang="en-US" sz="2200" dirty="0"/>
              <a:t>of the following questions to </a:t>
            </a:r>
            <a:r>
              <a:rPr lang="en-US" sz="2200" dirty="0" smtClean="0"/>
              <a:t>write about and discuss:</a:t>
            </a:r>
          </a:p>
          <a:p>
            <a:pPr marL="0" indent="0">
              <a:buNone/>
            </a:pPr>
            <a:endParaRPr lang="en-US" sz="2200" dirty="0"/>
          </a:p>
          <a:p>
            <a:pPr fontAlgn="base">
              <a:buFont typeface="+mj-lt"/>
              <a:buAutoNum type="arabicPeriod"/>
            </a:pPr>
            <a:r>
              <a:rPr lang="en-US" sz="2200" dirty="0"/>
              <a:t>What causes people to stick to their beliefs, or to change their beliefs? When have you witnessed this in your life or in history</a:t>
            </a:r>
            <a:r>
              <a:rPr lang="en-US" sz="2200" dirty="0" smtClean="0"/>
              <a:t>?</a:t>
            </a:r>
          </a:p>
          <a:p>
            <a:pPr fontAlgn="base">
              <a:buFont typeface="+mj-lt"/>
              <a:buAutoNum type="arabicPeriod"/>
            </a:pPr>
            <a:endParaRPr lang="en-US" sz="2200" dirty="0"/>
          </a:p>
          <a:p>
            <a:pPr fontAlgn="base">
              <a:buFont typeface="+mj-lt"/>
              <a:buAutoNum type="arabicPeriod"/>
            </a:pPr>
            <a:r>
              <a:rPr lang="en-US" sz="2200" dirty="0"/>
              <a:t>What are common beliefs that people live by? Is it good to have strong beliefs? Why? Try to list some real-life examples</a:t>
            </a:r>
            <a:r>
              <a:rPr lang="en-US" sz="2200" dirty="0" smtClean="0"/>
              <a:t>.</a:t>
            </a:r>
          </a:p>
          <a:p>
            <a:pPr fontAlgn="base">
              <a:buFont typeface="+mj-lt"/>
              <a:buAutoNum type="arabicPeriod"/>
            </a:pPr>
            <a:endParaRPr lang="en-US" sz="2200" dirty="0"/>
          </a:p>
          <a:p>
            <a:pPr>
              <a:buFont typeface="+mj-lt"/>
              <a:buAutoNum type="arabicPeriod"/>
            </a:pPr>
            <a:r>
              <a:rPr lang="en-US" sz="2200" dirty="0"/>
              <a:t>Think of a book/movie/TV show where a character has used their beliefs to guide their decision making. Describe the character and the situations he/she encountered where this belief became </a:t>
            </a:r>
            <a:r>
              <a:rPr lang="en-US" sz="2200" dirty="0" smtClean="0"/>
              <a:t>significant.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7615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6447501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Vocabulary 1: Humans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84" y="685800"/>
            <a:ext cx="8796616" cy="5943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Root: GYNE &lt;G. “woman”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7. </a:t>
            </a:r>
            <a:r>
              <a:rPr lang="en-US" sz="2800" i="1" dirty="0">
                <a:solidFill>
                  <a:schemeClr val="tx1"/>
                </a:solidFill>
                <a:latin typeface="Calibri"/>
              </a:rPr>
              <a:t>Gynecolog</a:t>
            </a:r>
            <a:r>
              <a:rPr lang="en-US" sz="2800" dirty="0">
                <a:solidFill>
                  <a:schemeClr val="tx1"/>
                </a:solidFill>
                <a:latin typeface="Calibri"/>
              </a:rPr>
              <a:t>y – n- The branch of medicine dealing with disorders and treatment of the reproductive system in women.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chemeClr val="tx1"/>
                </a:solidFill>
                <a:latin typeface="Calibri"/>
              </a:rPr>
              <a:t>Gynecology</a:t>
            </a:r>
            <a:r>
              <a:rPr lang="en-US" sz="2800" dirty="0">
                <a:solidFill>
                  <a:schemeClr val="tx1"/>
                </a:solidFill>
                <a:latin typeface="Calibri"/>
              </a:rPr>
              <a:t> is a promising field for medical students, who are especially interested in women’s health.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8</a:t>
            </a:r>
            <a:r>
              <a:rPr lang="en-US" sz="2800" dirty="0">
                <a:solidFill>
                  <a:schemeClr val="tx1"/>
                </a:solidFill>
                <a:latin typeface="Calibri"/>
              </a:rPr>
              <a:t>. </a:t>
            </a:r>
            <a:r>
              <a:rPr lang="en-US" sz="2800" i="1" dirty="0">
                <a:solidFill>
                  <a:schemeClr val="tx1"/>
                </a:solidFill>
                <a:latin typeface="Calibri"/>
              </a:rPr>
              <a:t>Misogyny</a:t>
            </a:r>
            <a:r>
              <a:rPr lang="en-US" sz="2800" dirty="0">
                <a:solidFill>
                  <a:schemeClr val="tx1"/>
                </a:solidFill>
                <a:latin typeface="Calibri"/>
              </a:rPr>
              <a:t> – n- dislike of or ingrained prejudice against women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/>
              </a:rPr>
              <a:t>The woman strongly believed it was her boss’s misogyny that kept her from receiving a promotion.</a:t>
            </a: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1026" name="Picture 2" descr="https://lh6.googleusercontent.com/flPXxfdRViN2_djIISWJGp_IXr-7V67JeH8fyYhVUpJ_ywWT6j9gueIroBq2G-NLB_IY7IWPcoC_BAnaOwWOhP13rG9Ebjpqx3qWrWTpXTEos9Sa1R2o7Parj8sjbrSabd80zBbH2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0"/>
            <a:ext cx="1943100" cy="128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isogyn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00700"/>
            <a:ext cx="12573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8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3914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Introduction to This I Believe Essay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696200" cy="4974563"/>
          </a:xfrm>
        </p:spPr>
        <p:txBody>
          <a:bodyPr/>
          <a:lstStyle/>
          <a:p>
            <a:pPr fontAlgn="base">
              <a:buFont typeface="Wingdings" panose="05000000000000000000" pitchFamily="2" charset="2"/>
              <a:buChar char="q"/>
            </a:pPr>
            <a:r>
              <a:rPr lang="en-US" dirty="0"/>
              <a:t>Radio talk-show that began in the 50s - post WWII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dirty="0"/>
              <a:t>Americans - both well-known and unknown - read five minute beliefs about their philosophies about life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Over 60 years later, students and citizens from all over the country are still writing these 500 words essays for NPR</a:t>
            </a:r>
            <a:endParaRPr lang="en-US" dirty="0"/>
          </a:p>
        </p:txBody>
      </p:sp>
      <p:pic>
        <p:nvPicPr>
          <p:cNvPr id="1026" name="Picture 2" descr="https://lh5.googleusercontent.com/gbj50d667gMXICmFoUIH2KuxY3Do0kxQuSbTuJcVvX0fnjZtYTrN867Di1JMOgq97jRrVh5rhCQScIrANGFeKmmirHjW_iqP_0w-LME6lWN3bwa7I1kfTRY-fsgOkN-ctht-oyN3k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5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5334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Writing: Agree/ Disagree</a:t>
            </a:r>
            <a:br>
              <a:rPr lang="en-US" sz="1600" dirty="0" smtClean="0">
                <a:solidFill>
                  <a:srgbClr val="0070C0"/>
                </a:solidFill>
              </a:rPr>
            </a:b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381999" cy="6019800"/>
          </a:xfrm>
        </p:spPr>
        <p:txBody>
          <a:bodyPr>
            <a:normAutofit/>
          </a:bodyPr>
          <a:lstStyle/>
          <a:p>
            <a:pPr fontAlgn="base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ife </a:t>
            </a:r>
            <a:r>
              <a:rPr lang="en-US" dirty="0"/>
              <a:t>is </a:t>
            </a:r>
            <a:r>
              <a:rPr lang="en-US" dirty="0" smtClean="0"/>
              <a:t>fair.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 smtClean="0">
                <a:solidFill>
                  <a:srgbClr val="0000FF"/>
                </a:solidFill>
              </a:rPr>
              <a:t>ords </a:t>
            </a:r>
            <a:r>
              <a:rPr lang="en-US" dirty="0">
                <a:solidFill>
                  <a:srgbClr val="0000FF"/>
                </a:solidFill>
              </a:rPr>
              <a:t>can </a:t>
            </a:r>
            <a:r>
              <a:rPr lang="en-US" dirty="0" smtClean="0">
                <a:solidFill>
                  <a:srgbClr val="0000FF"/>
                </a:solidFill>
              </a:rPr>
              <a:t>hurt.</a:t>
            </a:r>
            <a:endParaRPr lang="en-US" dirty="0">
              <a:solidFill>
                <a:srgbClr val="0000FF"/>
              </a:solidFill>
            </a:endParaRPr>
          </a:p>
          <a:p>
            <a:pPr fontAlgn="base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olice </a:t>
            </a:r>
            <a:r>
              <a:rPr lang="en-US" dirty="0"/>
              <a:t>are your </a:t>
            </a:r>
            <a:r>
              <a:rPr lang="en-US" dirty="0" smtClean="0"/>
              <a:t>friends.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goes around comes </a:t>
            </a:r>
            <a:r>
              <a:rPr lang="en-US" dirty="0" smtClean="0"/>
              <a:t>around.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you act in a crisis shows who you really </a:t>
            </a:r>
            <a:r>
              <a:rPr lang="en-US" dirty="0" smtClean="0"/>
              <a:t>are.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eye for an eye makes the whole world </a:t>
            </a:r>
            <a:r>
              <a:rPr lang="en-US" dirty="0" smtClean="0"/>
              <a:t>blind.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eople </a:t>
            </a:r>
            <a:r>
              <a:rPr lang="en-US" dirty="0"/>
              <a:t>learn from their </a:t>
            </a:r>
            <a:r>
              <a:rPr lang="en-US" dirty="0" smtClean="0"/>
              <a:t>mistakes.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can’t depend on anyone else; you can only depend on </a:t>
            </a:r>
            <a:r>
              <a:rPr lang="en-US" dirty="0" smtClean="0"/>
              <a:t>yourself.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f </a:t>
            </a:r>
            <a:r>
              <a:rPr lang="en-US" dirty="0">
                <a:solidFill>
                  <a:srgbClr val="0000FF"/>
                </a:solidFill>
              </a:rPr>
              <a:t>you smile long enough, you become </a:t>
            </a:r>
            <a:r>
              <a:rPr lang="en-US" dirty="0" smtClean="0">
                <a:solidFill>
                  <a:srgbClr val="0000FF"/>
                </a:solidFill>
              </a:rPr>
              <a:t>happy.</a:t>
            </a:r>
            <a:endParaRPr lang="en-US" dirty="0">
              <a:solidFill>
                <a:srgbClr val="0000FF"/>
              </a:solidFill>
            </a:endParaRPr>
          </a:p>
          <a:p>
            <a:pPr fontAlgn="base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iracles </a:t>
            </a:r>
            <a:r>
              <a:rPr lang="en-US" dirty="0"/>
              <a:t>do </a:t>
            </a:r>
            <a:r>
              <a:rPr lang="en-US" dirty="0" smtClean="0"/>
              <a:t>happen.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one special person for </a:t>
            </a:r>
            <a:r>
              <a:rPr lang="en-US" dirty="0" smtClean="0"/>
              <a:t>everyone.</a:t>
            </a:r>
            <a:endParaRPr lang="en-US" dirty="0"/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M</a:t>
            </a:r>
            <a:r>
              <a:rPr lang="en-US" dirty="0" smtClean="0">
                <a:solidFill>
                  <a:srgbClr val="0000FF"/>
                </a:solidFill>
              </a:rPr>
              <a:t>oney can not </a:t>
            </a:r>
            <a:r>
              <a:rPr lang="en-US" dirty="0">
                <a:solidFill>
                  <a:srgbClr val="0000FF"/>
                </a:solidFill>
              </a:rPr>
              <a:t>buy </a:t>
            </a:r>
            <a:r>
              <a:rPr lang="en-US" dirty="0" smtClean="0">
                <a:solidFill>
                  <a:srgbClr val="0000FF"/>
                </a:solidFill>
              </a:rPr>
              <a:t>happiness.</a:t>
            </a:r>
            <a:endParaRPr lang="en-US" dirty="0">
              <a:solidFill>
                <a:srgbClr val="0000FF"/>
              </a:solidFill>
            </a:endParaRP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illing </a:t>
            </a:r>
            <a:r>
              <a:rPr lang="en-US" dirty="0">
                <a:solidFill>
                  <a:srgbClr val="0000FF"/>
                </a:solidFill>
              </a:rPr>
              <a:t>is </a:t>
            </a:r>
            <a:r>
              <a:rPr lang="en-US" dirty="0" smtClean="0">
                <a:solidFill>
                  <a:srgbClr val="0000FF"/>
                </a:solidFill>
              </a:rPr>
              <a:t>wrong.</a:t>
            </a:r>
            <a:endParaRPr lang="en-US" dirty="0">
              <a:solidFill>
                <a:srgbClr val="0000FF"/>
              </a:solidFill>
            </a:endParaRP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oing </a:t>
            </a:r>
            <a:r>
              <a:rPr lang="en-US" dirty="0">
                <a:solidFill>
                  <a:srgbClr val="0000FF"/>
                </a:solidFill>
              </a:rPr>
              <a:t>what’s right means obeying the </a:t>
            </a:r>
            <a:r>
              <a:rPr lang="en-US" dirty="0" smtClean="0">
                <a:solidFill>
                  <a:srgbClr val="0000FF"/>
                </a:solidFill>
              </a:rPr>
              <a:t>law.</a:t>
            </a:r>
          </a:p>
          <a:p>
            <a:pPr fontAlgn="base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Individuals who dress provocatively are asking for trouble.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447501" cy="762000"/>
          </a:xfrm>
        </p:spPr>
        <p:txBody>
          <a:bodyPr/>
          <a:lstStyle/>
          <a:p>
            <a:r>
              <a:rPr lang="en-US" dirty="0" smtClean="0"/>
              <a:t>Follow Up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391400" cy="4745963"/>
          </a:xfrm>
        </p:spPr>
        <p:txBody>
          <a:bodyPr/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What is a belief? Which of the beliefs just discussed holds true for you, and why?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What’s the difference between a belief and a value?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What is one of your strongest beliefs? When/how was it formed? When/how was it tested? When/why has it changed?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Why is it important to study the beliefs of others, even those with whom you disagree?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762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7645399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u="sng" dirty="0">
                <a:hlinkClick r:id="rId2"/>
              </a:rPr>
              <a:t>Failure is a good thing</a:t>
            </a:r>
            <a:r>
              <a:rPr lang="en-US" dirty="0"/>
              <a:t> - as we listen to the first example, pay attention to what you notice the writer doing stylistically.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>
                <a:hlinkClick r:id="rId3"/>
              </a:rPr>
              <a:t>I Am Still The Greatest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>
                <a:hlinkClick r:id="rId4"/>
              </a:rPr>
              <a:t>Do What You Love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>
                <a:hlinkClick r:id="rId5"/>
              </a:rPr>
              <a:t>A Doubtful, Questioning </a:t>
            </a:r>
            <a:r>
              <a:rPr lang="en-US" u="sng" dirty="0" smtClean="0">
                <a:hlinkClick r:id="rId5"/>
              </a:rPr>
              <a:t>Mind</a:t>
            </a:r>
            <a:endParaRPr lang="en-US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>
                <a:hlinkClick r:id="rId6"/>
              </a:rPr>
              <a:t>Be Cool to the Pizza Dude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Former Student Examples:</a:t>
            </a:r>
            <a:endParaRPr lang="en-US" dirty="0"/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u="sng" dirty="0" smtClean="0">
                <a:hlinkClick r:id="rId7"/>
              </a:rPr>
              <a:t>I </a:t>
            </a:r>
            <a:r>
              <a:rPr lang="en-US" u="sng" dirty="0">
                <a:hlinkClick r:id="rId7"/>
              </a:rPr>
              <a:t>Believe In Rainbows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447501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Personal Essay Writing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077200" cy="21748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it? A personal essay is focused on belief or insight about life that is significant to the writer, supported by life experience and/or relationships that have taught the writer what individual values are most important.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are some of the qualities of personal essay writing? </a:t>
            </a:r>
            <a:r>
              <a:rPr lang="en-US" u="sng" dirty="0">
                <a:hlinkClick r:id="rId2"/>
              </a:rPr>
              <a:t>(Rubric)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43542"/>
              </p:ext>
            </p:extLst>
          </p:nvPr>
        </p:nvGraphicFramePr>
        <p:xfrm>
          <a:off x="304800" y="2514600"/>
          <a:ext cx="7848600" cy="3616346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72073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Style/Technique</a:t>
                      </a:r>
                      <a:endParaRPr lang="en-US" sz="1600" dirty="0">
                        <a:effectLst/>
                      </a:endParaRPr>
                    </a:p>
                  </a:txBody>
                  <a:tcPr marL="76204" marR="76204" marT="76204" marB="76204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 - Narrative Coherence</a:t>
                      </a:r>
                      <a:endParaRPr lang="en-US" sz="1800">
                        <a:effectLst/>
                      </a:endParaRPr>
                    </a:p>
                  </a:txBody>
                  <a:tcPr marL="76204" marR="76204" marT="76204" marB="76204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Reflective - shows communal significance</a:t>
                      </a:r>
                      <a:endParaRPr lang="en-US" sz="1600">
                        <a:effectLst/>
                      </a:endParaRPr>
                    </a:p>
                  </a:txBody>
                  <a:tcPr marL="76204" marR="76204" marT="76204" marB="76204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662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Should reveal true experiences: intellectual or emotional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personal anecdotes to express beliefs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Vivid description: Use of sensory language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When appropriate, effective use of dialogue</a:t>
                      </a:r>
                    </a:p>
                  </a:txBody>
                  <a:tcPr marL="76204" marR="76204" marT="76204" marB="76204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Focuses on a key belief or concept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Controlled and appropriate pacing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Subtle Transitions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Paragraphing - often shorter, though not always</a:t>
                      </a:r>
                    </a:p>
                    <a:p>
                      <a:pPr fontAlgn="t"/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76204" marR="76204" marT="76204" marB="76204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“So what?” Does the essay communicate a larger truth?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Often personal essay has two sections: narrative and reflection. </a:t>
                      </a:r>
                    </a:p>
                  </a:txBody>
                  <a:tcPr marL="76204" marR="76204" marT="76204" marB="76204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8000" y="2632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Brainstorming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6447501" cy="4669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You may use options 1, 2, and/or 3.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Write in your notebooks.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5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1019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1_Facet</vt:lpstr>
      <vt:lpstr>Agenda: Wednesday September 7, 2016</vt:lpstr>
      <vt:lpstr>Warm Up: 9/7</vt:lpstr>
      <vt:lpstr>Vocabulary 1: Humans</vt:lpstr>
      <vt:lpstr>Introduction to This I Believe Essay</vt:lpstr>
      <vt:lpstr>Writing: Agree/ Disagree </vt:lpstr>
      <vt:lpstr>Follow Up Writing</vt:lpstr>
      <vt:lpstr>Examples</vt:lpstr>
      <vt:lpstr>Personal Essay Writing</vt:lpstr>
      <vt:lpstr>Brainstorming</vt:lpstr>
      <vt:lpstr>Writing: Sample Belief Statements</vt:lpstr>
      <vt:lpstr>Writing: Your beliefs</vt:lpstr>
      <vt:lpstr>Warm Up- 9/7</vt:lpstr>
      <vt:lpstr>PowerPoint Presentation</vt:lpstr>
      <vt:lpstr>Agenda: Friday September 9, 2016</vt:lpstr>
      <vt:lpstr>Vocabulary 1: Humans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Wednesday September 7, 2016</dc:title>
  <dc:creator>User</dc:creator>
  <cp:lastModifiedBy>User</cp:lastModifiedBy>
  <cp:revision>13</cp:revision>
  <dcterms:created xsi:type="dcterms:W3CDTF">2016-09-02T19:56:20Z</dcterms:created>
  <dcterms:modified xsi:type="dcterms:W3CDTF">2016-09-07T16:29:41Z</dcterms:modified>
</cp:coreProperties>
</file>