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68" r:id="rId3"/>
    <p:sldId id="270" r:id="rId4"/>
    <p:sldId id="269" r:id="rId5"/>
    <p:sldId id="257" r:id="rId6"/>
    <p:sldId id="258" r:id="rId7"/>
    <p:sldId id="259" r:id="rId8"/>
    <p:sldId id="260" r:id="rId9"/>
    <p:sldId id="261" r:id="rId10"/>
    <p:sldId id="263" r:id="rId11"/>
    <p:sldId id="265" r:id="rId12"/>
    <p:sldId id="266" r:id="rId13"/>
    <p:sldId id="267" r:id="rId14"/>
    <p:sldId id="279" r:id="rId15"/>
    <p:sldId id="280" r:id="rId16"/>
    <p:sldId id="272" r:id="rId17"/>
    <p:sldId id="274" r:id="rId18"/>
    <p:sldId id="275" r:id="rId19"/>
    <p:sldId id="271"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9144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851387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671884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1919616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58839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4068839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601392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4240901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223610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9144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9227203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42360869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778604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42678515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8839859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2538150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994370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935009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4091051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
        <p:nvSpPr>
          <p:cNvPr id="5" name="Date Placeholder 4"/>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Tree>
    <p:extLst>
      <p:ext uri="{BB962C8B-B14F-4D97-AF65-F5344CB8AC3E}">
        <p14:creationId xmlns:p14="http://schemas.microsoft.com/office/powerpoint/2010/main" val="10247126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7857268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10936677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0747455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3138638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8066028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4024095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2115659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963603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920170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914110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957866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62350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15948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
        <p:nvSpPr>
          <p:cNvPr id="5" name="Date Placeholder 4"/>
          <p:cNvSpPr>
            <a:spLocks noGrp="1"/>
          </p:cNvSpPr>
          <p:nvPr>
            <p:ph type="dt" sz="half" idx="10"/>
          </p:nvPr>
        </p:nvSpPr>
        <p:spPr/>
        <p:txBody>
          <a:body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Tree>
    <p:extLst>
      <p:ext uri="{BB962C8B-B14F-4D97-AF65-F5344CB8AC3E}">
        <p14:creationId xmlns:p14="http://schemas.microsoft.com/office/powerpoint/2010/main" val="3526475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990424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BBE46C-0F04-F745-9188-D6FD9B06B58D}" type="datetimeFigureOut">
              <a:rPr lang="en-US" smtClean="0">
                <a:solidFill>
                  <a:prstClr val="black">
                    <a:tint val="75000"/>
                  </a:prstClr>
                </a:solidFill>
              </a:rPr>
              <a:pPr/>
              <a:t>9/21/2016</a:t>
            </a:fld>
            <a:endParaRPr lang="en-US">
              <a:solidFill>
                <a:prstClr val="black">
                  <a:tint val="75000"/>
                </a:prstClr>
              </a:solidFill>
            </a:endParaRPr>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83774050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docs.google.com/a/jeffcoschools.us/presentation/d/14Rwnhbx-SK-17gSOMky_Hc78TgAMskSV62qJMpG91Dg/edit?usp=sharin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lay.kahoot.it/#/?quizId=01d6a0a5-617f-476c-8062-f38a56ef77b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npr.org/templates/story/story.php?storyId=523211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533400"/>
          </a:xfrm>
        </p:spPr>
        <p:txBody>
          <a:bodyPr>
            <a:normAutofit/>
          </a:bodyPr>
          <a:lstStyle/>
          <a:p>
            <a:r>
              <a:rPr lang="en-US" sz="2800" dirty="0" smtClean="0"/>
              <a:t>Agenda: Monday </a:t>
            </a:r>
            <a:r>
              <a:rPr lang="en-US" sz="2800" smtClean="0"/>
              <a:t>September 19, </a:t>
            </a:r>
            <a:r>
              <a:rPr lang="en-US" sz="2800" dirty="0" smtClean="0"/>
              <a:t>2016</a:t>
            </a:r>
            <a:endParaRPr lang="en-US" sz="2800" dirty="0"/>
          </a:p>
        </p:txBody>
      </p:sp>
      <p:sp>
        <p:nvSpPr>
          <p:cNvPr id="3" name="Content Placeholder 2"/>
          <p:cNvSpPr>
            <a:spLocks noGrp="1"/>
          </p:cNvSpPr>
          <p:nvPr>
            <p:ph idx="1"/>
          </p:nvPr>
        </p:nvSpPr>
        <p:spPr>
          <a:xfrm>
            <a:off x="508001" y="1219200"/>
            <a:ext cx="8026399" cy="4822163"/>
          </a:xfrm>
        </p:spPr>
        <p:txBody>
          <a:bodyPr>
            <a:normAutofit fontScale="92500" lnSpcReduction="20000"/>
          </a:bodyPr>
          <a:lstStyle/>
          <a:p>
            <a:pPr marL="0" indent="0">
              <a:buNone/>
            </a:pPr>
            <a:r>
              <a:rPr lang="en-US" dirty="0" smtClean="0"/>
              <a:t>Warm Up</a:t>
            </a:r>
          </a:p>
          <a:p>
            <a:pPr marL="0" indent="0">
              <a:buNone/>
            </a:pPr>
            <a:r>
              <a:rPr lang="en-US" dirty="0" err="1" smtClean="0"/>
              <a:t>Kahoot</a:t>
            </a:r>
            <a:endParaRPr lang="en-US" dirty="0" smtClean="0"/>
          </a:p>
          <a:p>
            <a:pPr marL="0" indent="0">
              <a:buNone/>
            </a:pPr>
            <a:r>
              <a:rPr lang="en-US" dirty="0" smtClean="0"/>
              <a:t>TIB reflection notes</a:t>
            </a:r>
          </a:p>
          <a:p>
            <a:pPr marL="0" indent="0">
              <a:buNone/>
            </a:pPr>
            <a:r>
              <a:rPr lang="en-US" dirty="0" smtClean="0"/>
              <a:t>TIB peer revisions</a:t>
            </a:r>
          </a:p>
          <a:p>
            <a:pPr marL="0" indent="0">
              <a:buNone/>
            </a:pPr>
            <a:r>
              <a:rPr lang="en-US" dirty="0" smtClean="0"/>
              <a:t>Work on Mythology project</a:t>
            </a:r>
          </a:p>
          <a:p>
            <a:pPr marL="0" indent="0">
              <a:buNone/>
            </a:pPr>
            <a:endParaRPr lang="en-US" dirty="0"/>
          </a:p>
          <a:p>
            <a:pPr marL="0" lvl="0" indent="0">
              <a:buClr>
                <a:srgbClr val="5FCBEF"/>
              </a:buClr>
              <a:buNone/>
            </a:pPr>
            <a:r>
              <a:rPr lang="en-US" sz="1700" b="1" dirty="0">
                <a:solidFill>
                  <a:srgbClr val="FF0000"/>
                </a:solidFill>
              </a:rPr>
              <a:t>HW: </a:t>
            </a:r>
          </a:p>
          <a:p>
            <a:pPr marL="0" lvl="0" indent="0">
              <a:buClr>
                <a:srgbClr val="5FCBEF"/>
              </a:buClr>
              <a:buNone/>
            </a:pPr>
            <a:r>
              <a:rPr lang="en-US" sz="1700" b="1" dirty="0" smtClean="0">
                <a:solidFill>
                  <a:srgbClr val="FF0000"/>
                </a:solidFill>
              </a:rPr>
              <a:t>2</a:t>
            </a:r>
            <a:r>
              <a:rPr lang="en-US" sz="1700" b="1" dirty="0">
                <a:solidFill>
                  <a:srgbClr val="FF0000"/>
                </a:solidFill>
              </a:rPr>
              <a:t>. TIB- FINAL due on Wednesday 9/21: </a:t>
            </a:r>
            <a:r>
              <a:rPr lang="en-US" sz="1700" b="1" dirty="0">
                <a:solidFill>
                  <a:srgbClr val="7030A0"/>
                </a:solidFill>
              </a:rPr>
              <a:t>Submit to Turnitin.com</a:t>
            </a:r>
            <a:r>
              <a:rPr lang="en-US" sz="1700" b="1" dirty="0">
                <a:solidFill>
                  <a:srgbClr val="FF0000"/>
                </a:solidFill>
              </a:rPr>
              <a:t> AND bring a </a:t>
            </a:r>
            <a:r>
              <a:rPr lang="en-US" sz="1700" b="1" dirty="0">
                <a:solidFill>
                  <a:srgbClr val="7030A0"/>
                </a:solidFill>
              </a:rPr>
              <a:t>hard copy </a:t>
            </a:r>
            <a:r>
              <a:rPr lang="en-US" sz="1700" b="1" dirty="0">
                <a:solidFill>
                  <a:srgbClr val="FF0000"/>
                </a:solidFill>
              </a:rPr>
              <a:t>to physically turn in. </a:t>
            </a:r>
          </a:p>
          <a:p>
            <a:pPr marL="0" indent="0">
              <a:buNone/>
            </a:pPr>
            <a:endParaRPr lang="en-US" dirty="0" smtClean="0"/>
          </a:p>
          <a:p>
            <a:pPr marL="0" indent="0">
              <a:buNone/>
            </a:pPr>
            <a:endParaRPr lang="en-US" dirty="0" smtClean="0"/>
          </a:p>
          <a:p>
            <a:pPr marL="0" indent="0">
              <a:buNone/>
            </a:pPr>
            <a:endParaRPr lang="en-US" dirty="0"/>
          </a:p>
          <a:p>
            <a:pPr marL="0" indent="0">
              <a:buNone/>
            </a:pPr>
            <a:r>
              <a:rPr lang="en-US" dirty="0" smtClean="0"/>
              <a:t>Random fact of the day: </a:t>
            </a:r>
          </a:p>
          <a:p>
            <a:pPr marL="0" indent="0">
              <a:buNone/>
            </a:pPr>
            <a:r>
              <a:rPr lang="en-US" dirty="0"/>
              <a:t>Porcupines can float in water.</a:t>
            </a:r>
            <a:endParaRPr lang="en-US" dirty="0" smtClean="0"/>
          </a:p>
          <a:p>
            <a:pPr marL="0" indent="0">
              <a:buNone/>
            </a:pPr>
            <a:endParaRPr lang="en-US" dirty="0"/>
          </a:p>
        </p:txBody>
      </p:sp>
    </p:spTree>
    <p:extLst>
      <p:ext uri="{BB962C8B-B14F-4D97-AF65-F5344CB8AC3E}">
        <p14:creationId xmlns:p14="http://schemas.microsoft.com/office/powerpoint/2010/main" val="557206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6447501" cy="609600"/>
          </a:xfrm>
        </p:spPr>
        <p:txBody>
          <a:bodyPr>
            <a:normAutofit fontScale="90000"/>
          </a:bodyPr>
          <a:lstStyle/>
          <a:p>
            <a:r>
              <a:rPr lang="en-US" dirty="0" smtClean="0"/>
              <a:t>Reflection</a:t>
            </a:r>
            <a:endParaRPr lang="en-US" dirty="0"/>
          </a:p>
        </p:txBody>
      </p:sp>
      <p:sp>
        <p:nvSpPr>
          <p:cNvPr id="3" name="Content Placeholder 2"/>
          <p:cNvSpPr>
            <a:spLocks noGrp="1"/>
          </p:cNvSpPr>
          <p:nvPr>
            <p:ph idx="1"/>
          </p:nvPr>
        </p:nvSpPr>
        <p:spPr>
          <a:xfrm>
            <a:off x="304801" y="914400"/>
            <a:ext cx="6650702" cy="5126963"/>
          </a:xfrm>
        </p:spPr>
        <p:txBody>
          <a:bodyPr/>
          <a:lstStyle/>
          <a:p>
            <a:pPr>
              <a:buFont typeface="Wingdings" panose="05000000000000000000" pitchFamily="2" charset="2"/>
              <a:buChar char="q"/>
            </a:pPr>
            <a:r>
              <a:rPr lang="en-US" dirty="0" smtClean="0"/>
              <a:t>Show why this story/moment/ relationship is so important to you</a:t>
            </a:r>
          </a:p>
          <a:p>
            <a:pPr>
              <a:buFont typeface="Wingdings" panose="05000000000000000000" pitchFamily="2" charset="2"/>
              <a:buChar char="q"/>
            </a:pPr>
            <a:endParaRPr lang="en-US" dirty="0"/>
          </a:p>
          <a:p>
            <a:pPr>
              <a:buFont typeface="Wingdings" panose="05000000000000000000" pitchFamily="2" charset="2"/>
              <a:buChar char="q"/>
            </a:pPr>
            <a:r>
              <a:rPr lang="en-US" dirty="0" smtClean="0"/>
              <a:t>How did you change as a person?</a:t>
            </a:r>
          </a:p>
          <a:p>
            <a:pPr>
              <a:buFont typeface="Wingdings" panose="05000000000000000000" pitchFamily="2" charset="2"/>
              <a:buChar char="q"/>
            </a:pPr>
            <a:endParaRPr lang="en-US" dirty="0"/>
          </a:p>
          <a:p>
            <a:pPr>
              <a:buFont typeface="Wingdings" panose="05000000000000000000" pitchFamily="2" charset="2"/>
              <a:buChar char="q"/>
            </a:pPr>
            <a:r>
              <a:rPr lang="en-US" dirty="0" smtClean="0"/>
              <a:t>How was your point of view altered? </a:t>
            </a:r>
          </a:p>
          <a:p>
            <a:pPr>
              <a:buFont typeface="Wingdings" panose="05000000000000000000" pitchFamily="2" charset="2"/>
              <a:buChar char="q"/>
            </a:pPr>
            <a:endParaRPr lang="en-US" dirty="0"/>
          </a:p>
          <a:p>
            <a:pPr>
              <a:buFont typeface="Wingdings" panose="05000000000000000000" pitchFamily="2" charset="2"/>
              <a:buChar char="q"/>
            </a:pPr>
            <a:r>
              <a:rPr lang="en-US" dirty="0" smtClean="0"/>
              <a:t>What did you realize that you hadn’t already known before? </a:t>
            </a:r>
            <a:endParaRPr lang="en-US" dirty="0"/>
          </a:p>
        </p:txBody>
      </p:sp>
    </p:spTree>
    <p:extLst>
      <p:ext uri="{BB962C8B-B14F-4D97-AF65-F5344CB8AC3E}">
        <p14:creationId xmlns:p14="http://schemas.microsoft.com/office/powerpoint/2010/main" val="1040674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6447501" cy="533400"/>
          </a:xfrm>
        </p:spPr>
        <p:txBody>
          <a:bodyPr>
            <a:normAutofit/>
          </a:bodyPr>
          <a:lstStyle/>
          <a:p>
            <a:r>
              <a:rPr lang="en-US" sz="2800" dirty="0" smtClean="0"/>
              <a:t>Reflection Tips</a:t>
            </a:r>
            <a:endParaRPr lang="en-US" sz="2800" dirty="0"/>
          </a:p>
        </p:txBody>
      </p:sp>
      <p:sp>
        <p:nvSpPr>
          <p:cNvPr id="3" name="Content Placeholder 2"/>
          <p:cNvSpPr>
            <a:spLocks noGrp="1"/>
          </p:cNvSpPr>
          <p:nvPr>
            <p:ph idx="1"/>
          </p:nvPr>
        </p:nvSpPr>
        <p:spPr>
          <a:xfrm>
            <a:off x="304800" y="685800"/>
            <a:ext cx="7848599" cy="5355563"/>
          </a:xfrm>
        </p:spPr>
        <p:txBody>
          <a:bodyPr>
            <a:normAutofit/>
          </a:bodyPr>
          <a:lstStyle/>
          <a:p>
            <a:pPr marL="0" indent="0">
              <a:buNone/>
            </a:pPr>
            <a:r>
              <a:rPr lang="en-US" dirty="0" smtClean="0"/>
              <a:t>1. Show how your experiences are defining and pivotal.</a:t>
            </a:r>
          </a:p>
          <a:p>
            <a:pPr marL="0" indent="0">
              <a:buNone/>
            </a:pPr>
            <a:r>
              <a:rPr lang="en-US" b="1" dirty="0" smtClean="0"/>
              <a:t>Defining:</a:t>
            </a:r>
          </a:p>
          <a:p>
            <a:pPr>
              <a:buFont typeface="Wingdings" charset="2"/>
              <a:buChar char="§"/>
            </a:pPr>
            <a:r>
              <a:rPr lang="en-US" dirty="0" smtClean="0"/>
              <a:t>How has this experience shaped the way you think, see, and feel?</a:t>
            </a:r>
          </a:p>
          <a:p>
            <a:pPr marL="0" indent="0">
              <a:buNone/>
            </a:pPr>
            <a:r>
              <a:rPr lang="en-US" b="1" dirty="0" smtClean="0"/>
              <a:t>Pivotal:</a:t>
            </a:r>
          </a:p>
          <a:p>
            <a:pPr>
              <a:buFont typeface="Wingdings" charset="2"/>
              <a:buChar char="§"/>
            </a:pPr>
            <a:r>
              <a:rPr lang="en-US" dirty="0" smtClean="0"/>
              <a:t>Was there a turning point/moment of realization you went through?</a:t>
            </a:r>
          </a:p>
          <a:p>
            <a:pPr marL="0" indent="0">
              <a:buNone/>
            </a:pPr>
            <a:endParaRPr lang="en-US" dirty="0"/>
          </a:p>
          <a:p>
            <a:pPr marL="0" indent="0">
              <a:buNone/>
            </a:pPr>
            <a:r>
              <a:rPr lang="en-US" dirty="0" smtClean="0"/>
              <a:t>2. Consider the following questions:</a:t>
            </a:r>
          </a:p>
          <a:p>
            <a:pPr marL="0" indent="0">
              <a:buNone/>
            </a:pPr>
            <a:r>
              <a:rPr lang="en-US" b="1" dirty="0" smtClean="0"/>
              <a:t>WHY </a:t>
            </a:r>
            <a:r>
              <a:rPr lang="en-US" dirty="0" smtClean="0"/>
              <a:t>did it happen?</a:t>
            </a:r>
          </a:p>
          <a:p>
            <a:pPr marL="0" indent="0">
              <a:buNone/>
            </a:pPr>
            <a:r>
              <a:rPr lang="en-US" b="1" dirty="0" smtClean="0"/>
              <a:t>WHAT</a:t>
            </a:r>
            <a:r>
              <a:rPr lang="en-US" dirty="0" smtClean="0"/>
              <a:t> did you learn from the experience?</a:t>
            </a:r>
          </a:p>
          <a:p>
            <a:pPr marL="0" indent="0">
              <a:buNone/>
            </a:pPr>
            <a:r>
              <a:rPr lang="en-US" b="1" dirty="0" smtClean="0"/>
              <a:t>HOW</a:t>
            </a:r>
            <a:r>
              <a:rPr lang="en-US" dirty="0" smtClean="0"/>
              <a:t> did it change you?</a:t>
            </a:r>
          </a:p>
          <a:p>
            <a:pPr marL="0" indent="0">
              <a:buNone/>
            </a:pPr>
            <a:endParaRPr lang="en-US" dirty="0"/>
          </a:p>
        </p:txBody>
      </p:sp>
    </p:spTree>
    <p:extLst>
      <p:ext uri="{BB962C8B-B14F-4D97-AF65-F5344CB8AC3E}">
        <p14:creationId xmlns:p14="http://schemas.microsoft.com/office/powerpoint/2010/main" val="1037154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6447501" cy="533400"/>
          </a:xfrm>
        </p:spPr>
        <p:txBody>
          <a:bodyPr>
            <a:normAutofit/>
          </a:bodyPr>
          <a:lstStyle/>
          <a:p>
            <a:r>
              <a:rPr lang="en-US" sz="2800" dirty="0" smtClean="0"/>
              <a:t>Peer Editing</a:t>
            </a:r>
            <a:endParaRPr lang="en-US" sz="2800" dirty="0"/>
          </a:p>
        </p:txBody>
      </p:sp>
      <p:sp>
        <p:nvSpPr>
          <p:cNvPr id="3" name="Content Placeholder 2"/>
          <p:cNvSpPr>
            <a:spLocks noGrp="1"/>
          </p:cNvSpPr>
          <p:nvPr>
            <p:ph idx="1"/>
          </p:nvPr>
        </p:nvSpPr>
        <p:spPr>
          <a:xfrm>
            <a:off x="304800" y="609600"/>
            <a:ext cx="7848599" cy="5431763"/>
          </a:xfrm>
        </p:spPr>
        <p:txBody>
          <a:bodyPr>
            <a:normAutofit lnSpcReduction="10000"/>
          </a:bodyPr>
          <a:lstStyle/>
          <a:p>
            <a:pPr>
              <a:buFont typeface="Wingdings" panose="05000000000000000000" pitchFamily="2" charset="2"/>
              <a:buChar char="v"/>
            </a:pPr>
            <a:r>
              <a:rPr lang="en-US" sz="2000" dirty="0" smtClean="0"/>
              <a:t> Grade writing based on the rubric (keep in mind how harsh of a grader I am). </a:t>
            </a:r>
          </a:p>
          <a:p>
            <a:pPr>
              <a:buFont typeface="Wingdings" panose="05000000000000000000" pitchFamily="2" charset="2"/>
              <a:buChar char="v"/>
            </a:pPr>
            <a:r>
              <a:rPr lang="en-US" sz="2000" dirty="0" smtClean="0"/>
              <a:t>Please remember this is a </a:t>
            </a:r>
            <a:r>
              <a:rPr lang="en-US" sz="2000" dirty="0" smtClean="0">
                <a:solidFill>
                  <a:srgbClr val="FF0000"/>
                </a:solidFill>
              </a:rPr>
              <a:t>personal narrative </a:t>
            </a:r>
            <a:r>
              <a:rPr lang="en-US" sz="2000" dirty="0" smtClean="0"/>
              <a:t>and it needs to be a </a:t>
            </a:r>
            <a:r>
              <a:rPr lang="en-US" sz="2000" dirty="0" smtClean="0">
                <a:solidFill>
                  <a:srgbClr val="FF0000"/>
                </a:solidFill>
              </a:rPr>
              <a:t>minimum of 500 words </a:t>
            </a:r>
            <a:r>
              <a:rPr lang="en-US" sz="2000" dirty="0" smtClean="0"/>
              <a:t>- </a:t>
            </a:r>
            <a:r>
              <a:rPr lang="en-US" sz="2000" dirty="0" smtClean="0">
                <a:solidFill>
                  <a:srgbClr val="FF0000"/>
                </a:solidFill>
              </a:rPr>
              <a:t>maximum no more than 3 pages double spaced.</a:t>
            </a:r>
            <a:r>
              <a:rPr lang="en-US" sz="2000" dirty="0" smtClean="0"/>
              <a:t> </a:t>
            </a:r>
          </a:p>
          <a:p>
            <a:pPr>
              <a:buFont typeface="Wingdings" charset="2"/>
              <a:buChar char="q"/>
            </a:pPr>
            <a:endParaRPr lang="en-US" sz="2000" dirty="0"/>
          </a:p>
          <a:p>
            <a:pPr>
              <a:buFont typeface="Wingdings" charset="2"/>
              <a:buChar char="q"/>
            </a:pPr>
            <a:r>
              <a:rPr lang="en-US" sz="2000" dirty="0" smtClean="0"/>
              <a:t>Offer suggestions – Be honest and constructive!</a:t>
            </a:r>
          </a:p>
          <a:p>
            <a:pPr>
              <a:buFont typeface="Wingdings" charset="2"/>
              <a:buChar char="q"/>
            </a:pPr>
            <a:r>
              <a:rPr lang="en-US" sz="2000" dirty="0" smtClean="0"/>
              <a:t>Offer compliments where necessary</a:t>
            </a:r>
          </a:p>
          <a:p>
            <a:pPr>
              <a:buFont typeface="Wingdings" charset="2"/>
              <a:buChar char="q"/>
            </a:pPr>
            <a:endParaRPr lang="en-US" sz="2000" dirty="0"/>
          </a:p>
          <a:p>
            <a:pPr>
              <a:spcBef>
                <a:spcPts val="600"/>
              </a:spcBef>
              <a:buFont typeface="Wingdings" panose="05000000000000000000" pitchFamily="2" charset="2"/>
              <a:buChar char="q"/>
            </a:pPr>
            <a:r>
              <a:rPr lang="en-US" sz="2000" dirty="0">
                <a:solidFill>
                  <a:srgbClr val="333333"/>
                </a:solidFill>
                <a:latin typeface="Arial"/>
              </a:rPr>
              <a:t>Examine your anecdotes</a:t>
            </a:r>
            <a:endParaRPr lang="en-US" sz="2000" dirty="0"/>
          </a:p>
          <a:p>
            <a:pPr>
              <a:spcBef>
                <a:spcPts val="600"/>
              </a:spcBef>
              <a:buFont typeface="Wingdings" panose="05000000000000000000" pitchFamily="2" charset="2"/>
              <a:buChar char="q"/>
            </a:pPr>
            <a:r>
              <a:rPr lang="en-US" sz="2000" dirty="0">
                <a:solidFill>
                  <a:srgbClr val="333333"/>
                </a:solidFill>
                <a:latin typeface="Arial"/>
              </a:rPr>
              <a:t>Where do you have opportunity to create a more vivid description? To give voice to the people from your memories?</a:t>
            </a:r>
            <a:endParaRPr lang="en-US" sz="2000" dirty="0"/>
          </a:p>
          <a:p>
            <a:pPr lvl="1">
              <a:spcBef>
                <a:spcPts val="600"/>
              </a:spcBef>
              <a:buFont typeface="Wingdings" panose="05000000000000000000" pitchFamily="2" charset="2"/>
              <a:buChar char="q"/>
            </a:pPr>
            <a:r>
              <a:rPr lang="en-US" sz="1800" dirty="0">
                <a:solidFill>
                  <a:srgbClr val="333333"/>
                </a:solidFill>
                <a:latin typeface="Arial"/>
              </a:rPr>
              <a:t>- Significant people</a:t>
            </a:r>
            <a:endParaRPr lang="en-US" sz="1800" dirty="0"/>
          </a:p>
          <a:p>
            <a:pPr lvl="1">
              <a:spcBef>
                <a:spcPts val="600"/>
              </a:spcBef>
              <a:buFont typeface="Wingdings" panose="05000000000000000000" pitchFamily="2" charset="2"/>
              <a:buChar char="q"/>
            </a:pPr>
            <a:r>
              <a:rPr lang="en-US" sz="1800" dirty="0">
                <a:solidFill>
                  <a:srgbClr val="333333"/>
                </a:solidFill>
                <a:latin typeface="Arial"/>
              </a:rPr>
              <a:t>- Significant places</a:t>
            </a:r>
            <a:endParaRPr lang="en-US" sz="1800" dirty="0"/>
          </a:p>
          <a:p>
            <a:pPr lvl="1">
              <a:buFont typeface="Wingdings" panose="05000000000000000000" pitchFamily="2" charset="2"/>
              <a:buChar char="q"/>
            </a:pPr>
            <a:r>
              <a:rPr lang="en-US" sz="1800" dirty="0">
                <a:solidFill>
                  <a:srgbClr val="333333"/>
                </a:solidFill>
                <a:latin typeface="Arial"/>
              </a:rPr>
              <a:t>- Significant emotions moments - moments of learning or change</a:t>
            </a:r>
            <a:endParaRPr lang="en-US" sz="1800" dirty="0"/>
          </a:p>
          <a:p>
            <a:pPr marL="0" indent="0">
              <a:buNone/>
            </a:pPr>
            <a:endParaRPr lang="en-US" dirty="0"/>
          </a:p>
        </p:txBody>
      </p:sp>
    </p:spTree>
    <p:extLst>
      <p:ext uri="{BB962C8B-B14F-4D97-AF65-F5344CB8AC3E}">
        <p14:creationId xmlns:p14="http://schemas.microsoft.com/office/powerpoint/2010/main" val="15767574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795" y="132944"/>
            <a:ext cx="2241062" cy="207315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5" name="Rectangle 4"/>
          <p:cNvSpPr/>
          <p:nvPr/>
        </p:nvSpPr>
        <p:spPr>
          <a:xfrm>
            <a:off x="270795" y="2381332"/>
            <a:ext cx="2241062" cy="207315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270795" y="4593789"/>
            <a:ext cx="2241062" cy="207315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3336225" y="3224395"/>
            <a:ext cx="2241062" cy="207315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3336225" y="308173"/>
            <a:ext cx="2241062" cy="207315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6663112" y="4593789"/>
            <a:ext cx="2241062" cy="207315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6663112" y="2381332"/>
            <a:ext cx="2241062" cy="207315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6663112" y="132944"/>
            <a:ext cx="2241062" cy="207315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cxnSp>
        <p:nvCxnSpPr>
          <p:cNvPr id="14" name="Straight Connector 13"/>
          <p:cNvCxnSpPr>
            <a:stCxn id="4" idx="0"/>
            <a:endCxn id="4" idx="2"/>
          </p:cNvCxnSpPr>
          <p:nvPr/>
        </p:nvCxnSpPr>
        <p:spPr>
          <a:xfrm>
            <a:off x="1391326" y="132944"/>
            <a:ext cx="0" cy="2073159"/>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394322" y="2358503"/>
            <a:ext cx="0" cy="2073159"/>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391326" y="4593789"/>
            <a:ext cx="0" cy="2073159"/>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4466445" y="285344"/>
            <a:ext cx="0" cy="2073159"/>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4478779" y="3224395"/>
            <a:ext cx="0" cy="2073159"/>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7753336" y="132944"/>
            <a:ext cx="0" cy="2073159"/>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7784345" y="2381332"/>
            <a:ext cx="0" cy="2073159"/>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784345" y="4593789"/>
            <a:ext cx="0" cy="2073159"/>
          </a:xfrm>
          <a:prstGeom prst="line">
            <a:avLst/>
          </a:prstGeom>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1478361" y="3452539"/>
            <a:ext cx="980465" cy="369332"/>
          </a:xfrm>
          <a:prstGeom prst="rect">
            <a:avLst/>
          </a:prstGeom>
          <a:noFill/>
        </p:spPr>
        <p:txBody>
          <a:bodyPr wrap="square" rtlCol="0">
            <a:spAutoFit/>
          </a:bodyPr>
          <a:lstStyle/>
          <a:p>
            <a:r>
              <a:rPr lang="en-US" dirty="0" smtClean="0">
                <a:solidFill>
                  <a:prstClr val="black"/>
                </a:solidFill>
              </a:rPr>
              <a:t>Josh</a:t>
            </a:r>
            <a:endParaRPr lang="en-US" dirty="0">
              <a:solidFill>
                <a:prstClr val="black"/>
              </a:solidFill>
            </a:endParaRPr>
          </a:p>
        </p:txBody>
      </p:sp>
      <p:sp>
        <p:nvSpPr>
          <p:cNvPr id="26" name="TextBox 25"/>
          <p:cNvSpPr txBox="1"/>
          <p:nvPr/>
        </p:nvSpPr>
        <p:spPr>
          <a:xfrm>
            <a:off x="312463" y="2662244"/>
            <a:ext cx="980465" cy="369332"/>
          </a:xfrm>
          <a:prstGeom prst="rect">
            <a:avLst/>
          </a:prstGeom>
          <a:noFill/>
        </p:spPr>
        <p:txBody>
          <a:bodyPr wrap="square" rtlCol="0">
            <a:spAutoFit/>
          </a:bodyPr>
          <a:lstStyle/>
          <a:p>
            <a:r>
              <a:rPr lang="en-US" dirty="0" smtClean="0">
                <a:solidFill>
                  <a:prstClr val="black"/>
                </a:solidFill>
              </a:rPr>
              <a:t>Clayton</a:t>
            </a:r>
            <a:endParaRPr lang="en-US" dirty="0">
              <a:solidFill>
                <a:prstClr val="black"/>
              </a:solidFill>
            </a:endParaRPr>
          </a:p>
        </p:txBody>
      </p:sp>
      <p:sp>
        <p:nvSpPr>
          <p:cNvPr id="28" name="TextBox 27"/>
          <p:cNvSpPr txBox="1"/>
          <p:nvPr/>
        </p:nvSpPr>
        <p:spPr>
          <a:xfrm>
            <a:off x="1478361" y="4795476"/>
            <a:ext cx="980465" cy="369332"/>
          </a:xfrm>
          <a:prstGeom prst="rect">
            <a:avLst/>
          </a:prstGeom>
          <a:noFill/>
        </p:spPr>
        <p:txBody>
          <a:bodyPr wrap="square" rtlCol="0">
            <a:spAutoFit/>
          </a:bodyPr>
          <a:lstStyle/>
          <a:p>
            <a:r>
              <a:rPr lang="en-US" dirty="0" smtClean="0">
                <a:solidFill>
                  <a:prstClr val="black"/>
                </a:solidFill>
              </a:rPr>
              <a:t>Zane</a:t>
            </a:r>
            <a:endParaRPr lang="en-US" dirty="0">
              <a:solidFill>
                <a:prstClr val="black"/>
              </a:solidFill>
            </a:endParaRPr>
          </a:p>
        </p:txBody>
      </p:sp>
      <p:sp>
        <p:nvSpPr>
          <p:cNvPr id="29" name="TextBox 28"/>
          <p:cNvSpPr txBox="1"/>
          <p:nvPr/>
        </p:nvSpPr>
        <p:spPr>
          <a:xfrm>
            <a:off x="312463" y="5875765"/>
            <a:ext cx="1059137" cy="369332"/>
          </a:xfrm>
          <a:prstGeom prst="rect">
            <a:avLst/>
          </a:prstGeom>
          <a:noFill/>
        </p:spPr>
        <p:txBody>
          <a:bodyPr wrap="square" rtlCol="0">
            <a:spAutoFit/>
          </a:bodyPr>
          <a:lstStyle/>
          <a:p>
            <a:r>
              <a:rPr lang="en-US" dirty="0" smtClean="0">
                <a:solidFill>
                  <a:prstClr val="black"/>
                </a:solidFill>
              </a:rPr>
              <a:t>Kathy</a:t>
            </a:r>
            <a:endParaRPr lang="en-US" dirty="0">
              <a:solidFill>
                <a:prstClr val="black"/>
              </a:solidFill>
            </a:endParaRPr>
          </a:p>
        </p:txBody>
      </p:sp>
      <p:sp>
        <p:nvSpPr>
          <p:cNvPr id="30" name="TextBox 29"/>
          <p:cNvSpPr txBox="1"/>
          <p:nvPr/>
        </p:nvSpPr>
        <p:spPr>
          <a:xfrm>
            <a:off x="345496" y="4795476"/>
            <a:ext cx="980465" cy="369332"/>
          </a:xfrm>
          <a:prstGeom prst="rect">
            <a:avLst/>
          </a:prstGeom>
          <a:noFill/>
        </p:spPr>
        <p:txBody>
          <a:bodyPr wrap="square" rtlCol="0">
            <a:spAutoFit/>
          </a:bodyPr>
          <a:lstStyle/>
          <a:p>
            <a:r>
              <a:rPr lang="en-US" dirty="0" smtClean="0">
                <a:solidFill>
                  <a:prstClr val="black"/>
                </a:solidFill>
              </a:rPr>
              <a:t>Allie</a:t>
            </a:r>
            <a:endParaRPr lang="en-US" dirty="0">
              <a:solidFill>
                <a:prstClr val="black"/>
              </a:solidFill>
            </a:endParaRPr>
          </a:p>
        </p:txBody>
      </p:sp>
      <p:sp>
        <p:nvSpPr>
          <p:cNvPr id="31" name="TextBox 30"/>
          <p:cNvSpPr txBox="1"/>
          <p:nvPr/>
        </p:nvSpPr>
        <p:spPr>
          <a:xfrm>
            <a:off x="1473341" y="5874597"/>
            <a:ext cx="980465" cy="369332"/>
          </a:xfrm>
          <a:prstGeom prst="rect">
            <a:avLst/>
          </a:prstGeom>
          <a:noFill/>
        </p:spPr>
        <p:txBody>
          <a:bodyPr wrap="square" rtlCol="0">
            <a:spAutoFit/>
          </a:bodyPr>
          <a:lstStyle/>
          <a:p>
            <a:r>
              <a:rPr lang="en-US" dirty="0" smtClean="0">
                <a:solidFill>
                  <a:prstClr val="black"/>
                </a:solidFill>
              </a:rPr>
              <a:t>Zoe</a:t>
            </a:r>
            <a:endParaRPr lang="en-US" dirty="0">
              <a:solidFill>
                <a:prstClr val="black"/>
              </a:solidFill>
            </a:endParaRPr>
          </a:p>
        </p:txBody>
      </p:sp>
      <p:sp>
        <p:nvSpPr>
          <p:cNvPr id="32" name="TextBox 31"/>
          <p:cNvSpPr txBox="1"/>
          <p:nvPr/>
        </p:nvSpPr>
        <p:spPr>
          <a:xfrm>
            <a:off x="198891" y="3510530"/>
            <a:ext cx="1127070" cy="338554"/>
          </a:xfrm>
          <a:prstGeom prst="rect">
            <a:avLst/>
          </a:prstGeom>
          <a:noFill/>
        </p:spPr>
        <p:txBody>
          <a:bodyPr wrap="square" rtlCol="0">
            <a:spAutoFit/>
          </a:bodyPr>
          <a:lstStyle/>
          <a:p>
            <a:r>
              <a:rPr lang="en-US" sz="1600" dirty="0" smtClean="0">
                <a:solidFill>
                  <a:prstClr val="black"/>
                </a:solidFill>
              </a:rPr>
              <a:t>Madeleine</a:t>
            </a:r>
            <a:endParaRPr lang="en-US" sz="1600" dirty="0">
              <a:solidFill>
                <a:prstClr val="black"/>
              </a:solidFill>
            </a:endParaRPr>
          </a:p>
        </p:txBody>
      </p:sp>
      <p:sp>
        <p:nvSpPr>
          <p:cNvPr id="36" name="TextBox 35"/>
          <p:cNvSpPr txBox="1"/>
          <p:nvPr/>
        </p:nvSpPr>
        <p:spPr>
          <a:xfrm>
            <a:off x="3401939" y="4462661"/>
            <a:ext cx="980465" cy="369332"/>
          </a:xfrm>
          <a:prstGeom prst="rect">
            <a:avLst/>
          </a:prstGeom>
          <a:noFill/>
        </p:spPr>
        <p:txBody>
          <a:bodyPr wrap="square" rtlCol="0">
            <a:spAutoFit/>
          </a:bodyPr>
          <a:lstStyle/>
          <a:p>
            <a:r>
              <a:rPr lang="en-US" dirty="0" smtClean="0">
                <a:solidFill>
                  <a:prstClr val="black"/>
                </a:solidFill>
              </a:rPr>
              <a:t>Sylvie</a:t>
            </a:r>
            <a:endParaRPr lang="en-US" dirty="0">
              <a:solidFill>
                <a:prstClr val="black"/>
              </a:solidFill>
            </a:endParaRPr>
          </a:p>
        </p:txBody>
      </p:sp>
      <p:sp>
        <p:nvSpPr>
          <p:cNvPr id="38" name="TextBox 37"/>
          <p:cNvSpPr txBox="1"/>
          <p:nvPr/>
        </p:nvSpPr>
        <p:spPr>
          <a:xfrm>
            <a:off x="4506792" y="3460709"/>
            <a:ext cx="1132008" cy="369332"/>
          </a:xfrm>
          <a:prstGeom prst="rect">
            <a:avLst/>
          </a:prstGeom>
          <a:noFill/>
        </p:spPr>
        <p:txBody>
          <a:bodyPr wrap="square" rtlCol="0">
            <a:spAutoFit/>
          </a:bodyPr>
          <a:lstStyle/>
          <a:p>
            <a:r>
              <a:rPr lang="en-US" dirty="0" err="1" smtClean="0">
                <a:solidFill>
                  <a:prstClr val="black"/>
                </a:solidFill>
              </a:rPr>
              <a:t>Mayah</a:t>
            </a:r>
            <a:endParaRPr lang="en-US" dirty="0">
              <a:solidFill>
                <a:prstClr val="black"/>
              </a:solidFill>
            </a:endParaRPr>
          </a:p>
        </p:txBody>
      </p:sp>
      <p:sp>
        <p:nvSpPr>
          <p:cNvPr id="39" name="TextBox 38"/>
          <p:cNvSpPr txBox="1"/>
          <p:nvPr/>
        </p:nvSpPr>
        <p:spPr>
          <a:xfrm>
            <a:off x="4511109" y="4431662"/>
            <a:ext cx="980465" cy="369332"/>
          </a:xfrm>
          <a:prstGeom prst="rect">
            <a:avLst/>
          </a:prstGeom>
          <a:noFill/>
        </p:spPr>
        <p:txBody>
          <a:bodyPr wrap="square" rtlCol="0">
            <a:spAutoFit/>
          </a:bodyPr>
          <a:lstStyle/>
          <a:p>
            <a:r>
              <a:rPr lang="en-US" dirty="0" smtClean="0">
                <a:solidFill>
                  <a:prstClr val="black"/>
                </a:solidFill>
              </a:rPr>
              <a:t>Jon</a:t>
            </a:r>
            <a:endParaRPr lang="en-US" dirty="0">
              <a:solidFill>
                <a:prstClr val="black"/>
              </a:solidFill>
            </a:endParaRPr>
          </a:p>
        </p:txBody>
      </p:sp>
      <p:sp>
        <p:nvSpPr>
          <p:cNvPr id="40" name="TextBox 39"/>
          <p:cNvSpPr txBox="1"/>
          <p:nvPr/>
        </p:nvSpPr>
        <p:spPr>
          <a:xfrm>
            <a:off x="4529007" y="502835"/>
            <a:ext cx="980465" cy="369332"/>
          </a:xfrm>
          <a:prstGeom prst="rect">
            <a:avLst/>
          </a:prstGeom>
          <a:noFill/>
        </p:spPr>
        <p:txBody>
          <a:bodyPr wrap="square" rtlCol="0">
            <a:spAutoFit/>
          </a:bodyPr>
          <a:lstStyle/>
          <a:p>
            <a:r>
              <a:rPr lang="en-US" dirty="0" smtClean="0">
                <a:solidFill>
                  <a:prstClr val="black"/>
                </a:solidFill>
              </a:rPr>
              <a:t>Paulina</a:t>
            </a:r>
            <a:endParaRPr lang="en-US" dirty="0">
              <a:solidFill>
                <a:prstClr val="black"/>
              </a:solidFill>
            </a:endParaRPr>
          </a:p>
        </p:txBody>
      </p:sp>
      <p:sp>
        <p:nvSpPr>
          <p:cNvPr id="41" name="TextBox 40"/>
          <p:cNvSpPr txBox="1"/>
          <p:nvPr/>
        </p:nvSpPr>
        <p:spPr>
          <a:xfrm>
            <a:off x="3401937" y="1721086"/>
            <a:ext cx="980465" cy="369332"/>
          </a:xfrm>
          <a:prstGeom prst="rect">
            <a:avLst/>
          </a:prstGeom>
          <a:noFill/>
        </p:spPr>
        <p:txBody>
          <a:bodyPr wrap="square" rtlCol="0">
            <a:spAutoFit/>
          </a:bodyPr>
          <a:lstStyle/>
          <a:p>
            <a:r>
              <a:rPr lang="en-US" dirty="0" err="1" smtClean="0">
                <a:solidFill>
                  <a:prstClr val="black"/>
                </a:solidFill>
              </a:rPr>
              <a:t>Caden</a:t>
            </a:r>
            <a:endParaRPr lang="en-US" dirty="0">
              <a:solidFill>
                <a:prstClr val="black"/>
              </a:solidFill>
            </a:endParaRPr>
          </a:p>
        </p:txBody>
      </p:sp>
      <p:sp>
        <p:nvSpPr>
          <p:cNvPr id="42" name="TextBox 41"/>
          <p:cNvSpPr txBox="1"/>
          <p:nvPr/>
        </p:nvSpPr>
        <p:spPr>
          <a:xfrm>
            <a:off x="4539449" y="1721086"/>
            <a:ext cx="980465" cy="369332"/>
          </a:xfrm>
          <a:prstGeom prst="rect">
            <a:avLst/>
          </a:prstGeom>
          <a:noFill/>
        </p:spPr>
        <p:txBody>
          <a:bodyPr wrap="square" rtlCol="0">
            <a:spAutoFit/>
          </a:bodyPr>
          <a:lstStyle/>
          <a:p>
            <a:r>
              <a:rPr lang="en-US" dirty="0" smtClean="0">
                <a:solidFill>
                  <a:prstClr val="black"/>
                </a:solidFill>
              </a:rPr>
              <a:t>Keenan</a:t>
            </a:r>
            <a:endParaRPr lang="en-US" dirty="0">
              <a:solidFill>
                <a:prstClr val="black"/>
              </a:solidFill>
            </a:endParaRPr>
          </a:p>
        </p:txBody>
      </p:sp>
      <p:sp>
        <p:nvSpPr>
          <p:cNvPr id="43" name="TextBox 42"/>
          <p:cNvSpPr txBox="1"/>
          <p:nvPr/>
        </p:nvSpPr>
        <p:spPr>
          <a:xfrm>
            <a:off x="7784345" y="2660319"/>
            <a:ext cx="980465" cy="369332"/>
          </a:xfrm>
          <a:prstGeom prst="rect">
            <a:avLst/>
          </a:prstGeom>
          <a:noFill/>
        </p:spPr>
        <p:txBody>
          <a:bodyPr wrap="square" rtlCol="0">
            <a:spAutoFit/>
          </a:bodyPr>
          <a:lstStyle/>
          <a:p>
            <a:r>
              <a:rPr lang="en-US" dirty="0" smtClean="0">
                <a:solidFill>
                  <a:prstClr val="black"/>
                </a:solidFill>
              </a:rPr>
              <a:t>Luca</a:t>
            </a:r>
            <a:endParaRPr lang="en-US" dirty="0">
              <a:solidFill>
                <a:prstClr val="black"/>
              </a:solidFill>
            </a:endParaRPr>
          </a:p>
        </p:txBody>
      </p:sp>
      <p:sp>
        <p:nvSpPr>
          <p:cNvPr id="44" name="TextBox 43"/>
          <p:cNvSpPr txBox="1"/>
          <p:nvPr/>
        </p:nvSpPr>
        <p:spPr>
          <a:xfrm>
            <a:off x="7795004" y="3645375"/>
            <a:ext cx="980465" cy="369332"/>
          </a:xfrm>
          <a:prstGeom prst="rect">
            <a:avLst/>
          </a:prstGeom>
          <a:noFill/>
        </p:spPr>
        <p:txBody>
          <a:bodyPr wrap="square" rtlCol="0">
            <a:spAutoFit/>
          </a:bodyPr>
          <a:lstStyle/>
          <a:p>
            <a:r>
              <a:rPr lang="en-US" dirty="0" err="1" smtClean="0">
                <a:solidFill>
                  <a:prstClr val="black"/>
                </a:solidFill>
              </a:rPr>
              <a:t>Macie</a:t>
            </a:r>
            <a:endParaRPr lang="en-US" dirty="0">
              <a:solidFill>
                <a:prstClr val="black"/>
              </a:solidFill>
            </a:endParaRPr>
          </a:p>
        </p:txBody>
      </p:sp>
      <p:sp>
        <p:nvSpPr>
          <p:cNvPr id="45" name="TextBox 44"/>
          <p:cNvSpPr txBox="1"/>
          <p:nvPr/>
        </p:nvSpPr>
        <p:spPr>
          <a:xfrm>
            <a:off x="6663112" y="3662884"/>
            <a:ext cx="1131892" cy="369332"/>
          </a:xfrm>
          <a:prstGeom prst="rect">
            <a:avLst/>
          </a:prstGeom>
          <a:noFill/>
        </p:spPr>
        <p:txBody>
          <a:bodyPr wrap="square" rtlCol="0">
            <a:spAutoFit/>
          </a:bodyPr>
          <a:lstStyle/>
          <a:p>
            <a:r>
              <a:rPr lang="en-US" dirty="0" smtClean="0">
                <a:solidFill>
                  <a:prstClr val="black"/>
                </a:solidFill>
              </a:rPr>
              <a:t>Cameron</a:t>
            </a:r>
            <a:endParaRPr lang="en-US" dirty="0">
              <a:solidFill>
                <a:prstClr val="black"/>
              </a:solidFill>
            </a:endParaRPr>
          </a:p>
        </p:txBody>
      </p:sp>
      <p:sp>
        <p:nvSpPr>
          <p:cNvPr id="46" name="TextBox 45"/>
          <p:cNvSpPr txBox="1"/>
          <p:nvPr/>
        </p:nvSpPr>
        <p:spPr>
          <a:xfrm>
            <a:off x="6676767" y="4849502"/>
            <a:ext cx="980465" cy="369332"/>
          </a:xfrm>
          <a:prstGeom prst="rect">
            <a:avLst/>
          </a:prstGeom>
          <a:noFill/>
        </p:spPr>
        <p:txBody>
          <a:bodyPr wrap="square" rtlCol="0">
            <a:spAutoFit/>
          </a:bodyPr>
          <a:lstStyle/>
          <a:p>
            <a:r>
              <a:rPr lang="en-US" dirty="0" smtClean="0">
                <a:solidFill>
                  <a:prstClr val="black"/>
                </a:solidFill>
              </a:rPr>
              <a:t>Emily</a:t>
            </a:r>
            <a:endParaRPr lang="en-US" dirty="0">
              <a:solidFill>
                <a:prstClr val="black"/>
              </a:solidFill>
            </a:endParaRPr>
          </a:p>
        </p:txBody>
      </p:sp>
      <p:sp>
        <p:nvSpPr>
          <p:cNvPr id="47" name="TextBox 46"/>
          <p:cNvSpPr txBox="1"/>
          <p:nvPr/>
        </p:nvSpPr>
        <p:spPr>
          <a:xfrm>
            <a:off x="6676767" y="5873429"/>
            <a:ext cx="980465" cy="369332"/>
          </a:xfrm>
          <a:prstGeom prst="rect">
            <a:avLst/>
          </a:prstGeom>
          <a:noFill/>
        </p:spPr>
        <p:txBody>
          <a:bodyPr wrap="square" rtlCol="0">
            <a:spAutoFit/>
          </a:bodyPr>
          <a:lstStyle/>
          <a:p>
            <a:r>
              <a:rPr lang="en-US" dirty="0" smtClean="0">
                <a:solidFill>
                  <a:prstClr val="black"/>
                </a:solidFill>
              </a:rPr>
              <a:t>Charlie</a:t>
            </a:r>
            <a:endParaRPr lang="en-US" dirty="0">
              <a:solidFill>
                <a:prstClr val="black"/>
              </a:solidFill>
            </a:endParaRPr>
          </a:p>
        </p:txBody>
      </p:sp>
      <p:sp>
        <p:nvSpPr>
          <p:cNvPr id="48" name="TextBox 47"/>
          <p:cNvSpPr txBox="1"/>
          <p:nvPr/>
        </p:nvSpPr>
        <p:spPr>
          <a:xfrm>
            <a:off x="7808659" y="4849502"/>
            <a:ext cx="980465" cy="369332"/>
          </a:xfrm>
          <a:prstGeom prst="rect">
            <a:avLst/>
          </a:prstGeom>
          <a:noFill/>
        </p:spPr>
        <p:txBody>
          <a:bodyPr wrap="square" rtlCol="0">
            <a:spAutoFit/>
          </a:bodyPr>
          <a:lstStyle/>
          <a:p>
            <a:r>
              <a:rPr lang="en-US" dirty="0" smtClean="0">
                <a:solidFill>
                  <a:prstClr val="black"/>
                </a:solidFill>
              </a:rPr>
              <a:t>Josiah</a:t>
            </a:r>
            <a:endParaRPr lang="en-US" dirty="0">
              <a:solidFill>
                <a:prstClr val="black"/>
              </a:solidFill>
            </a:endParaRPr>
          </a:p>
        </p:txBody>
      </p:sp>
      <p:sp>
        <p:nvSpPr>
          <p:cNvPr id="49" name="TextBox 48"/>
          <p:cNvSpPr txBox="1"/>
          <p:nvPr/>
        </p:nvSpPr>
        <p:spPr>
          <a:xfrm>
            <a:off x="7844689" y="5873429"/>
            <a:ext cx="980465" cy="369332"/>
          </a:xfrm>
          <a:prstGeom prst="rect">
            <a:avLst/>
          </a:prstGeom>
          <a:noFill/>
        </p:spPr>
        <p:txBody>
          <a:bodyPr wrap="square" rtlCol="0">
            <a:spAutoFit/>
          </a:bodyPr>
          <a:lstStyle/>
          <a:p>
            <a:r>
              <a:rPr lang="en-US" dirty="0" smtClean="0">
                <a:solidFill>
                  <a:prstClr val="black"/>
                </a:solidFill>
              </a:rPr>
              <a:t>Abby</a:t>
            </a:r>
            <a:endParaRPr lang="en-US" dirty="0">
              <a:solidFill>
                <a:prstClr val="black"/>
              </a:solidFill>
            </a:endParaRPr>
          </a:p>
        </p:txBody>
      </p:sp>
      <p:sp>
        <p:nvSpPr>
          <p:cNvPr id="50" name="TextBox 49"/>
          <p:cNvSpPr txBox="1"/>
          <p:nvPr/>
        </p:nvSpPr>
        <p:spPr>
          <a:xfrm>
            <a:off x="7753336" y="6540489"/>
            <a:ext cx="1248263" cy="369332"/>
          </a:xfrm>
          <a:prstGeom prst="rect">
            <a:avLst/>
          </a:prstGeom>
          <a:noFill/>
        </p:spPr>
        <p:txBody>
          <a:bodyPr wrap="square" rtlCol="0">
            <a:spAutoFit/>
          </a:bodyPr>
          <a:lstStyle/>
          <a:p>
            <a:r>
              <a:rPr lang="en-US" dirty="0" smtClean="0">
                <a:solidFill>
                  <a:prstClr val="black"/>
                </a:solidFill>
              </a:rPr>
              <a:t>Door</a:t>
            </a:r>
            <a:endParaRPr lang="en-US" dirty="0">
              <a:solidFill>
                <a:prstClr val="black"/>
              </a:solidFill>
            </a:endParaRPr>
          </a:p>
        </p:txBody>
      </p:sp>
      <p:sp>
        <p:nvSpPr>
          <p:cNvPr id="51" name="TextBox 50"/>
          <p:cNvSpPr txBox="1"/>
          <p:nvPr/>
        </p:nvSpPr>
        <p:spPr>
          <a:xfrm>
            <a:off x="3505200" y="6248400"/>
            <a:ext cx="2047614" cy="369332"/>
          </a:xfrm>
          <a:prstGeom prst="rect">
            <a:avLst/>
          </a:prstGeom>
          <a:noFill/>
        </p:spPr>
        <p:txBody>
          <a:bodyPr wrap="square" rtlCol="0">
            <a:spAutoFit/>
          </a:bodyPr>
          <a:lstStyle/>
          <a:p>
            <a:r>
              <a:rPr lang="en-US" dirty="0" smtClean="0">
                <a:solidFill>
                  <a:prstClr val="black"/>
                </a:solidFill>
              </a:rPr>
              <a:t>Front of classroom</a:t>
            </a:r>
            <a:endParaRPr lang="en-US" dirty="0">
              <a:solidFill>
                <a:prstClr val="black"/>
              </a:solidFill>
            </a:endParaRPr>
          </a:p>
        </p:txBody>
      </p:sp>
      <p:sp>
        <p:nvSpPr>
          <p:cNvPr id="52" name="TextBox 51"/>
          <p:cNvSpPr txBox="1"/>
          <p:nvPr/>
        </p:nvSpPr>
        <p:spPr>
          <a:xfrm>
            <a:off x="3356923" y="3478218"/>
            <a:ext cx="1070495" cy="369332"/>
          </a:xfrm>
          <a:prstGeom prst="rect">
            <a:avLst/>
          </a:prstGeom>
          <a:noFill/>
        </p:spPr>
        <p:txBody>
          <a:bodyPr wrap="square" rtlCol="0">
            <a:spAutoFit/>
          </a:bodyPr>
          <a:lstStyle/>
          <a:p>
            <a:r>
              <a:rPr lang="en-US" dirty="0" err="1" smtClean="0">
                <a:solidFill>
                  <a:prstClr val="black"/>
                </a:solidFill>
              </a:rPr>
              <a:t>Aeden</a:t>
            </a:r>
            <a:endParaRPr lang="en-US" dirty="0">
              <a:solidFill>
                <a:prstClr val="black"/>
              </a:solidFill>
            </a:endParaRPr>
          </a:p>
        </p:txBody>
      </p:sp>
      <p:sp>
        <p:nvSpPr>
          <p:cNvPr id="54" name="TextBox 53"/>
          <p:cNvSpPr txBox="1"/>
          <p:nvPr/>
        </p:nvSpPr>
        <p:spPr>
          <a:xfrm>
            <a:off x="1405208" y="2660319"/>
            <a:ext cx="1131892" cy="369332"/>
          </a:xfrm>
          <a:prstGeom prst="rect">
            <a:avLst/>
          </a:prstGeom>
          <a:noFill/>
        </p:spPr>
        <p:txBody>
          <a:bodyPr wrap="square" rtlCol="0">
            <a:spAutoFit/>
          </a:bodyPr>
          <a:lstStyle/>
          <a:p>
            <a:r>
              <a:rPr lang="en-US" dirty="0" smtClean="0">
                <a:solidFill>
                  <a:prstClr val="black"/>
                </a:solidFill>
              </a:rPr>
              <a:t>Rachel</a:t>
            </a:r>
            <a:endParaRPr lang="en-US" dirty="0">
              <a:solidFill>
                <a:prstClr val="black"/>
              </a:solidFill>
            </a:endParaRPr>
          </a:p>
        </p:txBody>
      </p:sp>
      <p:sp>
        <p:nvSpPr>
          <p:cNvPr id="55" name="TextBox 54"/>
          <p:cNvSpPr txBox="1"/>
          <p:nvPr/>
        </p:nvSpPr>
        <p:spPr>
          <a:xfrm>
            <a:off x="6663112" y="2660319"/>
            <a:ext cx="1076843" cy="369332"/>
          </a:xfrm>
          <a:prstGeom prst="rect">
            <a:avLst/>
          </a:prstGeom>
          <a:noFill/>
        </p:spPr>
        <p:txBody>
          <a:bodyPr wrap="square" rtlCol="0">
            <a:spAutoFit/>
          </a:bodyPr>
          <a:lstStyle/>
          <a:p>
            <a:r>
              <a:rPr lang="en-US" dirty="0" smtClean="0">
                <a:solidFill>
                  <a:prstClr val="black"/>
                </a:solidFill>
              </a:rPr>
              <a:t>Dominic</a:t>
            </a:r>
            <a:endParaRPr lang="en-US" dirty="0">
              <a:solidFill>
                <a:prstClr val="black"/>
              </a:solidFill>
            </a:endParaRPr>
          </a:p>
        </p:txBody>
      </p:sp>
      <p:sp>
        <p:nvSpPr>
          <p:cNvPr id="56" name="TextBox 55"/>
          <p:cNvSpPr txBox="1"/>
          <p:nvPr/>
        </p:nvSpPr>
        <p:spPr>
          <a:xfrm>
            <a:off x="7808659" y="1547067"/>
            <a:ext cx="980465" cy="369332"/>
          </a:xfrm>
          <a:prstGeom prst="rect">
            <a:avLst/>
          </a:prstGeom>
          <a:noFill/>
        </p:spPr>
        <p:txBody>
          <a:bodyPr wrap="square" rtlCol="0">
            <a:spAutoFit/>
          </a:bodyPr>
          <a:lstStyle/>
          <a:p>
            <a:r>
              <a:rPr lang="en-US" dirty="0" smtClean="0">
                <a:solidFill>
                  <a:prstClr val="black"/>
                </a:solidFill>
              </a:rPr>
              <a:t>Jacob</a:t>
            </a:r>
            <a:endParaRPr lang="en-US" dirty="0">
              <a:solidFill>
                <a:prstClr val="black"/>
              </a:solidFill>
            </a:endParaRPr>
          </a:p>
        </p:txBody>
      </p:sp>
      <p:sp>
        <p:nvSpPr>
          <p:cNvPr id="57" name="TextBox 56"/>
          <p:cNvSpPr txBox="1"/>
          <p:nvPr/>
        </p:nvSpPr>
        <p:spPr>
          <a:xfrm>
            <a:off x="6665881" y="1559248"/>
            <a:ext cx="980465" cy="369332"/>
          </a:xfrm>
          <a:prstGeom prst="rect">
            <a:avLst/>
          </a:prstGeom>
          <a:noFill/>
        </p:spPr>
        <p:txBody>
          <a:bodyPr wrap="square" rtlCol="0">
            <a:spAutoFit/>
          </a:bodyPr>
          <a:lstStyle/>
          <a:p>
            <a:r>
              <a:rPr lang="en-US" dirty="0" smtClean="0">
                <a:solidFill>
                  <a:prstClr val="black"/>
                </a:solidFill>
              </a:rPr>
              <a:t>Vincent</a:t>
            </a:r>
            <a:endParaRPr lang="en-US" dirty="0">
              <a:solidFill>
                <a:prstClr val="black"/>
              </a:solidFill>
            </a:endParaRPr>
          </a:p>
        </p:txBody>
      </p:sp>
      <p:sp>
        <p:nvSpPr>
          <p:cNvPr id="58" name="TextBox 57"/>
          <p:cNvSpPr txBox="1"/>
          <p:nvPr/>
        </p:nvSpPr>
        <p:spPr>
          <a:xfrm>
            <a:off x="0" y="1066800"/>
            <a:ext cx="270795" cy="4093428"/>
          </a:xfrm>
          <a:prstGeom prst="rect">
            <a:avLst/>
          </a:prstGeom>
          <a:noFill/>
        </p:spPr>
        <p:txBody>
          <a:bodyPr wrap="square" rtlCol="0">
            <a:spAutoFit/>
          </a:bodyPr>
          <a:lstStyle/>
          <a:p>
            <a:endParaRPr lang="en-US" sz="2000" dirty="0" smtClean="0"/>
          </a:p>
          <a:p>
            <a:endParaRPr lang="en-US" sz="2000" dirty="0"/>
          </a:p>
          <a:p>
            <a:r>
              <a:rPr lang="en-US" sz="2000" dirty="0" smtClean="0"/>
              <a:t>W</a:t>
            </a:r>
          </a:p>
          <a:p>
            <a:r>
              <a:rPr lang="en-US" sz="2000" dirty="0" smtClean="0"/>
              <a:t>I</a:t>
            </a:r>
          </a:p>
          <a:p>
            <a:r>
              <a:rPr lang="en-US" sz="2000" dirty="0" smtClean="0"/>
              <a:t>N</a:t>
            </a:r>
          </a:p>
          <a:p>
            <a:r>
              <a:rPr lang="en-US" sz="2000" dirty="0" smtClean="0"/>
              <a:t>D</a:t>
            </a:r>
          </a:p>
          <a:p>
            <a:r>
              <a:rPr lang="en-US" sz="2000" dirty="0" smtClean="0"/>
              <a:t>O</a:t>
            </a:r>
          </a:p>
          <a:p>
            <a:r>
              <a:rPr lang="en-US" sz="2000" dirty="0" smtClean="0"/>
              <a:t>W</a:t>
            </a:r>
          </a:p>
          <a:p>
            <a:r>
              <a:rPr lang="en-US" sz="2000" dirty="0" smtClean="0"/>
              <a:t>S</a:t>
            </a:r>
          </a:p>
          <a:p>
            <a:endParaRPr lang="en-US" sz="2000" dirty="0"/>
          </a:p>
          <a:p>
            <a:endParaRPr lang="en-US" sz="2000" dirty="0" smtClean="0"/>
          </a:p>
          <a:p>
            <a:endParaRPr lang="en-US" sz="2000" dirty="0"/>
          </a:p>
          <a:p>
            <a:endParaRPr lang="en-US" sz="2000" dirty="0"/>
          </a:p>
        </p:txBody>
      </p:sp>
    </p:spTree>
    <p:extLst>
      <p:ext uri="{BB962C8B-B14F-4D97-AF65-F5344CB8AC3E}">
        <p14:creationId xmlns:p14="http://schemas.microsoft.com/office/powerpoint/2010/main" val="3831724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9364" y="132944"/>
            <a:ext cx="2241062" cy="207315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5" name="Rectangle 4"/>
          <p:cNvSpPr/>
          <p:nvPr/>
        </p:nvSpPr>
        <p:spPr>
          <a:xfrm>
            <a:off x="391135" y="2381332"/>
            <a:ext cx="2241062" cy="207315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1247" y="4593788"/>
            <a:ext cx="2241062" cy="207315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3336225" y="3224395"/>
            <a:ext cx="2241062" cy="207315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3336225" y="308173"/>
            <a:ext cx="2241062" cy="207315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6663112" y="4593789"/>
            <a:ext cx="2241062" cy="207315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6663112" y="2381332"/>
            <a:ext cx="2241062" cy="207315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6663112" y="132944"/>
            <a:ext cx="2241062" cy="207315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cxnSp>
        <p:nvCxnSpPr>
          <p:cNvPr id="14" name="Straight Connector 13"/>
          <p:cNvCxnSpPr>
            <a:stCxn id="4" idx="0"/>
            <a:endCxn id="4" idx="2"/>
          </p:cNvCxnSpPr>
          <p:nvPr/>
        </p:nvCxnSpPr>
        <p:spPr>
          <a:xfrm>
            <a:off x="1489895" y="132944"/>
            <a:ext cx="0" cy="2073159"/>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394322" y="2358503"/>
            <a:ext cx="0" cy="2073159"/>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391326" y="4593789"/>
            <a:ext cx="0" cy="2073159"/>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4466445" y="285344"/>
            <a:ext cx="0" cy="2073159"/>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4478779" y="3224395"/>
            <a:ext cx="0" cy="2073159"/>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7753336" y="132944"/>
            <a:ext cx="0" cy="2073159"/>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7784345" y="2381332"/>
            <a:ext cx="0" cy="2073159"/>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784345" y="4593789"/>
            <a:ext cx="0" cy="2073159"/>
          </a:xfrm>
          <a:prstGeom prst="line">
            <a:avLst/>
          </a:prstGeom>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1511778" y="2677334"/>
            <a:ext cx="1058739" cy="369332"/>
          </a:xfrm>
          <a:prstGeom prst="rect">
            <a:avLst/>
          </a:prstGeom>
          <a:noFill/>
        </p:spPr>
        <p:txBody>
          <a:bodyPr wrap="square" rtlCol="0">
            <a:spAutoFit/>
          </a:bodyPr>
          <a:lstStyle/>
          <a:p>
            <a:r>
              <a:rPr lang="en-US" dirty="0" smtClean="0">
                <a:solidFill>
                  <a:prstClr val="black"/>
                </a:solidFill>
              </a:rPr>
              <a:t>Marlene</a:t>
            </a:r>
            <a:endParaRPr lang="en-US" dirty="0">
              <a:solidFill>
                <a:prstClr val="black"/>
              </a:solidFill>
            </a:endParaRPr>
          </a:p>
        </p:txBody>
      </p:sp>
      <p:sp>
        <p:nvSpPr>
          <p:cNvPr id="28" name="TextBox 27"/>
          <p:cNvSpPr txBox="1"/>
          <p:nvPr/>
        </p:nvSpPr>
        <p:spPr>
          <a:xfrm>
            <a:off x="1478361" y="4795476"/>
            <a:ext cx="980465" cy="369332"/>
          </a:xfrm>
          <a:prstGeom prst="rect">
            <a:avLst/>
          </a:prstGeom>
          <a:noFill/>
        </p:spPr>
        <p:txBody>
          <a:bodyPr wrap="square" rtlCol="0">
            <a:spAutoFit/>
          </a:bodyPr>
          <a:lstStyle/>
          <a:p>
            <a:r>
              <a:rPr lang="en-US" dirty="0" smtClean="0">
                <a:solidFill>
                  <a:prstClr val="black"/>
                </a:solidFill>
              </a:rPr>
              <a:t>Sarah</a:t>
            </a:r>
            <a:endParaRPr lang="en-US" dirty="0">
              <a:solidFill>
                <a:prstClr val="black"/>
              </a:solidFill>
            </a:endParaRPr>
          </a:p>
        </p:txBody>
      </p:sp>
      <p:sp>
        <p:nvSpPr>
          <p:cNvPr id="29" name="TextBox 28"/>
          <p:cNvSpPr txBox="1"/>
          <p:nvPr/>
        </p:nvSpPr>
        <p:spPr>
          <a:xfrm>
            <a:off x="312463" y="5875765"/>
            <a:ext cx="1059137" cy="369332"/>
          </a:xfrm>
          <a:prstGeom prst="rect">
            <a:avLst/>
          </a:prstGeom>
          <a:noFill/>
        </p:spPr>
        <p:txBody>
          <a:bodyPr wrap="square" rtlCol="0">
            <a:spAutoFit/>
          </a:bodyPr>
          <a:lstStyle/>
          <a:p>
            <a:r>
              <a:rPr lang="en-US" dirty="0" smtClean="0">
                <a:solidFill>
                  <a:prstClr val="black"/>
                </a:solidFill>
              </a:rPr>
              <a:t>Addie</a:t>
            </a:r>
            <a:endParaRPr lang="en-US" dirty="0">
              <a:solidFill>
                <a:prstClr val="black"/>
              </a:solidFill>
            </a:endParaRPr>
          </a:p>
        </p:txBody>
      </p:sp>
      <p:sp>
        <p:nvSpPr>
          <p:cNvPr id="30" name="TextBox 29"/>
          <p:cNvSpPr txBox="1"/>
          <p:nvPr/>
        </p:nvSpPr>
        <p:spPr>
          <a:xfrm>
            <a:off x="346472" y="4795476"/>
            <a:ext cx="1087226" cy="369332"/>
          </a:xfrm>
          <a:prstGeom prst="rect">
            <a:avLst/>
          </a:prstGeom>
          <a:noFill/>
        </p:spPr>
        <p:txBody>
          <a:bodyPr wrap="square" rtlCol="0">
            <a:spAutoFit/>
          </a:bodyPr>
          <a:lstStyle/>
          <a:p>
            <a:r>
              <a:rPr lang="en-US" dirty="0" smtClean="0">
                <a:solidFill>
                  <a:prstClr val="black"/>
                </a:solidFill>
              </a:rPr>
              <a:t>Noah M.</a:t>
            </a:r>
            <a:endParaRPr lang="en-US" dirty="0">
              <a:solidFill>
                <a:prstClr val="black"/>
              </a:solidFill>
            </a:endParaRPr>
          </a:p>
        </p:txBody>
      </p:sp>
      <p:sp>
        <p:nvSpPr>
          <p:cNvPr id="31" name="TextBox 30"/>
          <p:cNvSpPr txBox="1"/>
          <p:nvPr/>
        </p:nvSpPr>
        <p:spPr>
          <a:xfrm>
            <a:off x="1485753" y="5874597"/>
            <a:ext cx="980465" cy="369332"/>
          </a:xfrm>
          <a:prstGeom prst="rect">
            <a:avLst/>
          </a:prstGeom>
          <a:noFill/>
        </p:spPr>
        <p:txBody>
          <a:bodyPr wrap="square" rtlCol="0">
            <a:spAutoFit/>
          </a:bodyPr>
          <a:lstStyle/>
          <a:p>
            <a:r>
              <a:rPr lang="en-US" dirty="0" err="1" smtClean="0">
                <a:solidFill>
                  <a:prstClr val="black"/>
                </a:solidFill>
              </a:rPr>
              <a:t>Matteo</a:t>
            </a:r>
            <a:endParaRPr lang="en-US" dirty="0">
              <a:solidFill>
                <a:prstClr val="black"/>
              </a:solidFill>
            </a:endParaRPr>
          </a:p>
        </p:txBody>
      </p:sp>
      <p:sp>
        <p:nvSpPr>
          <p:cNvPr id="32" name="TextBox 31"/>
          <p:cNvSpPr txBox="1"/>
          <p:nvPr/>
        </p:nvSpPr>
        <p:spPr>
          <a:xfrm>
            <a:off x="369364" y="3693662"/>
            <a:ext cx="1127070" cy="369332"/>
          </a:xfrm>
          <a:prstGeom prst="rect">
            <a:avLst/>
          </a:prstGeom>
          <a:noFill/>
        </p:spPr>
        <p:txBody>
          <a:bodyPr wrap="square" rtlCol="0">
            <a:spAutoFit/>
          </a:bodyPr>
          <a:lstStyle/>
          <a:p>
            <a:r>
              <a:rPr lang="en-US" dirty="0" smtClean="0">
                <a:solidFill>
                  <a:prstClr val="black"/>
                </a:solidFill>
              </a:rPr>
              <a:t>Meghan</a:t>
            </a:r>
            <a:endParaRPr lang="en-US" dirty="0">
              <a:solidFill>
                <a:prstClr val="black"/>
              </a:solidFill>
            </a:endParaRPr>
          </a:p>
        </p:txBody>
      </p:sp>
      <p:sp>
        <p:nvSpPr>
          <p:cNvPr id="36" name="TextBox 35"/>
          <p:cNvSpPr txBox="1"/>
          <p:nvPr/>
        </p:nvSpPr>
        <p:spPr>
          <a:xfrm>
            <a:off x="3401939" y="4462661"/>
            <a:ext cx="1054817" cy="369332"/>
          </a:xfrm>
          <a:prstGeom prst="rect">
            <a:avLst/>
          </a:prstGeom>
          <a:noFill/>
        </p:spPr>
        <p:txBody>
          <a:bodyPr wrap="square" rtlCol="0">
            <a:spAutoFit/>
          </a:bodyPr>
          <a:lstStyle/>
          <a:p>
            <a:r>
              <a:rPr lang="en-US" dirty="0" smtClean="0">
                <a:solidFill>
                  <a:prstClr val="black"/>
                </a:solidFill>
              </a:rPr>
              <a:t>Nicholas</a:t>
            </a:r>
            <a:endParaRPr lang="en-US" dirty="0">
              <a:solidFill>
                <a:prstClr val="black"/>
              </a:solidFill>
            </a:endParaRPr>
          </a:p>
        </p:txBody>
      </p:sp>
      <p:sp>
        <p:nvSpPr>
          <p:cNvPr id="38" name="TextBox 37"/>
          <p:cNvSpPr txBox="1"/>
          <p:nvPr/>
        </p:nvSpPr>
        <p:spPr>
          <a:xfrm>
            <a:off x="4506792" y="3460709"/>
            <a:ext cx="1132008" cy="369332"/>
          </a:xfrm>
          <a:prstGeom prst="rect">
            <a:avLst/>
          </a:prstGeom>
          <a:noFill/>
        </p:spPr>
        <p:txBody>
          <a:bodyPr wrap="square" rtlCol="0">
            <a:spAutoFit/>
          </a:bodyPr>
          <a:lstStyle/>
          <a:p>
            <a:r>
              <a:rPr lang="en-US" dirty="0" smtClean="0">
                <a:solidFill>
                  <a:prstClr val="black"/>
                </a:solidFill>
              </a:rPr>
              <a:t>Noah L. </a:t>
            </a:r>
            <a:endParaRPr lang="en-US" dirty="0">
              <a:solidFill>
                <a:prstClr val="black"/>
              </a:solidFill>
            </a:endParaRPr>
          </a:p>
        </p:txBody>
      </p:sp>
      <p:sp>
        <p:nvSpPr>
          <p:cNvPr id="39" name="TextBox 38"/>
          <p:cNvSpPr txBox="1"/>
          <p:nvPr/>
        </p:nvSpPr>
        <p:spPr>
          <a:xfrm>
            <a:off x="4511109" y="4431662"/>
            <a:ext cx="980465" cy="369332"/>
          </a:xfrm>
          <a:prstGeom prst="rect">
            <a:avLst/>
          </a:prstGeom>
          <a:noFill/>
        </p:spPr>
        <p:txBody>
          <a:bodyPr wrap="square" rtlCol="0">
            <a:spAutoFit/>
          </a:bodyPr>
          <a:lstStyle/>
          <a:p>
            <a:r>
              <a:rPr lang="en-US" dirty="0" smtClean="0">
                <a:solidFill>
                  <a:prstClr val="black"/>
                </a:solidFill>
              </a:rPr>
              <a:t>Connor</a:t>
            </a:r>
            <a:endParaRPr lang="en-US" dirty="0">
              <a:solidFill>
                <a:prstClr val="black"/>
              </a:solidFill>
            </a:endParaRPr>
          </a:p>
        </p:txBody>
      </p:sp>
      <p:sp>
        <p:nvSpPr>
          <p:cNvPr id="40" name="TextBox 39"/>
          <p:cNvSpPr txBox="1"/>
          <p:nvPr/>
        </p:nvSpPr>
        <p:spPr>
          <a:xfrm>
            <a:off x="4529007" y="502835"/>
            <a:ext cx="980465" cy="369332"/>
          </a:xfrm>
          <a:prstGeom prst="rect">
            <a:avLst/>
          </a:prstGeom>
          <a:noFill/>
        </p:spPr>
        <p:txBody>
          <a:bodyPr wrap="square" rtlCol="0">
            <a:spAutoFit/>
          </a:bodyPr>
          <a:lstStyle/>
          <a:p>
            <a:r>
              <a:rPr lang="en-US" dirty="0" err="1" smtClean="0">
                <a:solidFill>
                  <a:prstClr val="black"/>
                </a:solidFill>
              </a:rPr>
              <a:t>Myria</a:t>
            </a:r>
            <a:endParaRPr lang="en-US" dirty="0">
              <a:solidFill>
                <a:prstClr val="black"/>
              </a:solidFill>
            </a:endParaRPr>
          </a:p>
        </p:txBody>
      </p:sp>
      <p:sp>
        <p:nvSpPr>
          <p:cNvPr id="41" name="TextBox 40"/>
          <p:cNvSpPr txBox="1"/>
          <p:nvPr/>
        </p:nvSpPr>
        <p:spPr>
          <a:xfrm>
            <a:off x="3401937" y="1721086"/>
            <a:ext cx="980465" cy="369332"/>
          </a:xfrm>
          <a:prstGeom prst="rect">
            <a:avLst/>
          </a:prstGeom>
          <a:noFill/>
        </p:spPr>
        <p:txBody>
          <a:bodyPr wrap="square" rtlCol="0">
            <a:spAutoFit/>
          </a:bodyPr>
          <a:lstStyle/>
          <a:p>
            <a:r>
              <a:rPr lang="en-US" dirty="0" smtClean="0">
                <a:solidFill>
                  <a:prstClr val="black"/>
                </a:solidFill>
              </a:rPr>
              <a:t>Thomas</a:t>
            </a:r>
            <a:endParaRPr lang="en-US" dirty="0">
              <a:solidFill>
                <a:prstClr val="black"/>
              </a:solidFill>
            </a:endParaRPr>
          </a:p>
        </p:txBody>
      </p:sp>
      <p:sp>
        <p:nvSpPr>
          <p:cNvPr id="42" name="TextBox 41"/>
          <p:cNvSpPr txBox="1"/>
          <p:nvPr/>
        </p:nvSpPr>
        <p:spPr>
          <a:xfrm>
            <a:off x="4518027" y="1721086"/>
            <a:ext cx="980465" cy="369332"/>
          </a:xfrm>
          <a:prstGeom prst="rect">
            <a:avLst/>
          </a:prstGeom>
          <a:noFill/>
        </p:spPr>
        <p:txBody>
          <a:bodyPr wrap="square" rtlCol="0">
            <a:spAutoFit/>
          </a:bodyPr>
          <a:lstStyle/>
          <a:p>
            <a:r>
              <a:rPr lang="en-US" dirty="0" smtClean="0">
                <a:solidFill>
                  <a:prstClr val="black"/>
                </a:solidFill>
              </a:rPr>
              <a:t>Emma</a:t>
            </a:r>
            <a:endParaRPr lang="en-US" dirty="0">
              <a:solidFill>
                <a:prstClr val="black"/>
              </a:solidFill>
            </a:endParaRPr>
          </a:p>
        </p:txBody>
      </p:sp>
      <p:sp>
        <p:nvSpPr>
          <p:cNvPr id="43" name="TextBox 42"/>
          <p:cNvSpPr txBox="1"/>
          <p:nvPr/>
        </p:nvSpPr>
        <p:spPr>
          <a:xfrm>
            <a:off x="7784345" y="2660319"/>
            <a:ext cx="980465" cy="369332"/>
          </a:xfrm>
          <a:prstGeom prst="rect">
            <a:avLst/>
          </a:prstGeom>
          <a:noFill/>
        </p:spPr>
        <p:txBody>
          <a:bodyPr wrap="square" rtlCol="0">
            <a:spAutoFit/>
          </a:bodyPr>
          <a:lstStyle/>
          <a:p>
            <a:r>
              <a:rPr lang="en-US" dirty="0" smtClean="0">
                <a:solidFill>
                  <a:prstClr val="black"/>
                </a:solidFill>
              </a:rPr>
              <a:t>Sophie</a:t>
            </a:r>
            <a:endParaRPr lang="en-US" dirty="0">
              <a:solidFill>
                <a:prstClr val="black"/>
              </a:solidFill>
            </a:endParaRPr>
          </a:p>
        </p:txBody>
      </p:sp>
      <p:sp>
        <p:nvSpPr>
          <p:cNvPr id="44" name="TextBox 43"/>
          <p:cNvSpPr txBox="1"/>
          <p:nvPr/>
        </p:nvSpPr>
        <p:spPr>
          <a:xfrm>
            <a:off x="7795004" y="3645375"/>
            <a:ext cx="980465" cy="369332"/>
          </a:xfrm>
          <a:prstGeom prst="rect">
            <a:avLst/>
          </a:prstGeom>
          <a:noFill/>
        </p:spPr>
        <p:txBody>
          <a:bodyPr wrap="square" rtlCol="0">
            <a:spAutoFit/>
          </a:bodyPr>
          <a:lstStyle/>
          <a:p>
            <a:r>
              <a:rPr lang="en-US" dirty="0" smtClean="0">
                <a:solidFill>
                  <a:prstClr val="black"/>
                </a:solidFill>
              </a:rPr>
              <a:t>Kyla</a:t>
            </a:r>
            <a:endParaRPr lang="en-US" dirty="0">
              <a:solidFill>
                <a:prstClr val="black"/>
              </a:solidFill>
            </a:endParaRPr>
          </a:p>
        </p:txBody>
      </p:sp>
      <p:sp>
        <p:nvSpPr>
          <p:cNvPr id="45" name="TextBox 44"/>
          <p:cNvSpPr txBox="1"/>
          <p:nvPr/>
        </p:nvSpPr>
        <p:spPr>
          <a:xfrm>
            <a:off x="6663112" y="3662884"/>
            <a:ext cx="1131892" cy="369332"/>
          </a:xfrm>
          <a:prstGeom prst="rect">
            <a:avLst/>
          </a:prstGeom>
          <a:noFill/>
        </p:spPr>
        <p:txBody>
          <a:bodyPr wrap="square" rtlCol="0">
            <a:spAutoFit/>
          </a:bodyPr>
          <a:lstStyle/>
          <a:p>
            <a:r>
              <a:rPr lang="en-US" dirty="0" err="1" smtClean="0">
                <a:solidFill>
                  <a:prstClr val="black"/>
                </a:solidFill>
              </a:rPr>
              <a:t>Haylee</a:t>
            </a:r>
            <a:endParaRPr lang="en-US" dirty="0">
              <a:solidFill>
                <a:prstClr val="black"/>
              </a:solidFill>
            </a:endParaRPr>
          </a:p>
        </p:txBody>
      </p:sp>
      <p:sp>
        <p:nvSpPr>
          <p:cNvPr id="46" name="TextBox 45"/>
          <p:cNvSpPr txBox="1"/>
          <p:nvPr/>
        </p:nvSpPr>
        <p:spPr>
          <a:xfrm>
            <a:off x="6676767" y="4849502"/>
            <a:ext cx="980465" cy="369332"/>
          </a:xfrm>
          <a:prstGeom prst="rect">
            <a:avLst/>
          </a:prstGeom>
          <a:noFill/>
        </p:spPr>
        <p:txBody>
          <a:bodyPr wrap="square" rtlCol="0">
            <a:spAutoFit/>
          </a:bodyPr>
          <a:lstStyle/>
          <a:p>
            <a:r>
              <a:rPr lang="en-US" dirty="0" err="1" smtClean="0">
                <a:solidFill>
                  <a:prstClr val="black"/>
                </a:solidFill>
              </a:rPr>
              <a:t>Piotr</a:t>
            </a:r>
            <a:endParaRPr lang="en-US" dirty="0">
              <a:solidFill>
                <a:prstClr val="black"/>
              </a:solidFill>
            </a:endParaRPr>
          </a:p>
        </p:txBody>
      </p:sp>
      <p:sp>
        <p:nvSpPr>
          <p:cNvPr id="48" name="TextBox 47"/>
          <p:cNvSpPr txBox="1"/>
          <p:nvPr/>
        </p:nvSpPr>
        <p:spPr>
          <a:xfrm>
            <a:off x="7808659" y="4849502"/>
            <a:ext cx="980465" cy="369332"/>
          </a:xfrm>
          <a:prstGeom prst="rect">
            <a:avLst/>
          </a:prstGeom>
          <a:noFill/>
        </p:spPr>
        <p:txBody>
          <a:bodyPr wrap="square" rtlCol="0">
            <a:spAutoFit/>
          </a:bodyPr>
          <a:lstStyle/>
          <a:p>
            <a:r>
              <a:rPr lang="en-US" dirty="0" err="1" smtClean="0">
                <a:solidFill>
                  <a:prstClr val="black"/>
                </a:solidFill>
              </a:rPr>
              <a:t>Elyza</a:t>
            </a:r>
            <a:endParaRPr lang="en-US" dirty="0">
              <a:solidFill>
                <a:prstClr val="black"/>
              </a:solidFill>
            </a:endParaRPr>
          </a:p>
        </p:txBody>
      </p:sp>
      <p:sp>
        <p:nvSpPr>
          <p:cNvPr id="49" name="TextBox 48"/>
          <p:cNvSpPr txBox="1"/>
          <p:nvPr/>
        </p:nvSpPr>
        <p:spPr>
          <a:xfrm>
            <a:off x="7844689" y="5873429"/>
            <a:ext cx="980465" cy="369332"/>
          </a:xfrm>
          <a:prstGeom prst="rect">
            <a:avLst/>
          </a:prstGeom>
          <a:noFill/>
        </p:spPr>
        <p:txBody>
          <a:bodyPr wrap="square" rtlCol="0">
            <a:spAutoFit/>
          </a:bodyPr>
          <a:lstStyle/>
          <a:p>
            <a:r>
              <a:rPr lang="en-US" dirty="0" smtClean="0">
                <a:solidFill>
                  <a:prstClr val="black"/>
                </a:solidFill>
              </a:rPr>
              <a:t>Vivian</a:t>
            </a:r>
            <a:endParaRPr lang="en-US" dirty="0">
              <a:solidFill>
                <a:prstClr val="black"/>
              </a:solidFill>
            </a:endParaRPr>
          </a:p>
        </p:txBody>
      </p:sp>
      <p:sp>
        <p:nvSpPr>
          <p:cNvPr id="50" name="TextBox 49"/>
          <p:cNvSpPr txBox="1"/>
          <p:nvPr/>
        </p:nvSpPr>
        <p:spPr>
          <a:xfrm>
            <a:off x="7753336" y="6540489"/>
            <a:ext cx="1248263" cy="369332"/>
          </a:xfrm>
          <a:prstGeom prst="rect">
            <a:avLst/>
          </a:prstGeom>
          <a:noFill/>
        </p:spPr>
        <p:txBody>
          <a:bodyPr wrap="square" rtlCol="0">
            <a:spAutoFit/>
          </a:bodyPr>
          <a:lstStyle/>
          <a:p>
            <a:r>
              <a:rPr lang="en-US" dirty="0" smtClean="0">
                <a:solidFill>
                  <a:prstClr val="black"/>
                </a:solidFill>
              </a:rPr>
              <a:t>Door</a:t>
            </a:r>
            <a:endParaRPr lang="en-US" dirty="0">
              <a:solidFill>
                <a:prstClr val="black"/>
              </a:solidFill>
            </a:endParaRPr>
          </a:p>
        </p:txBody>
      </p:sp>
      <p:sp>
        <p:nvSpPr>
          <p:cNvPr id="51" name="TextBox 50"/>
          <p:cNvSpPr txBox="1"/>
          <p:nvPr/>
        </p:nvSpPr>
        <p:spPr>
          <a:xfrm>
            <a:off x="3505200" y="6248400"/>
            <a:ext cx="2047614" cy="369332"/>
          </a:xfrm>
          <a:prstGeom prst="rect">
            <a:avLst/>
          </a:prstGeom>
          <a:noFill/>
        </p:spPr>
        <p:txBody>
          <a:bodyPr wrap="square" rtlCol="0">
            <a:spAutoFit/>
          </a:bodyPr>
          <a:lstStyle/>
          <a:p>
            <a:r>
              <a:rPr lang="en-US" dirty="0" smtClean="0">
                <a:solidFill>
                  <a:prstClr val="black"/>
                </a:solidFill>
              </a:rPr>
              <a:t>Front of classroom</a:t>
            </a:r>
            <a:endParaRPr lang="en-US" dirty="0">
              <a:solidFill>
                <a:prstClr val="black"/>
              </a:solidFill>
            </a:endParaRPr>
          </a:p>
        </p:txBody>
      </p:sp>
      <p:sp>
        <p:nvSpPr>
          <p:cNvPr id="52" name="TextBox 51"/>
          <p:cNvSpPr txBox="1"/>
          <p:nvPr/>
        </p:nvSpPr>
        <p:spPr>
          <a:xfrm>
            <a:off x="3386261" y="3477270"/>
            <a:ext cx="1070495" cy="369332"/>
          </a:xfrm>
          <a:prstGeom prst="rect">
            <a:avLst/>
          </a:prstGeom>
          <a:noFill/>
        </p:spPr>
        <p:txBody>
          <a:bodyPr wrap="square" rtlCol="0">
            <a:spAutoFit/>
          </a:bodyPr>
          <a:lstStyle/>
          <a:p>
            <a:r>
              <a:rPr lang="en-US" dirty="0" smtClean="0">
                <a:solidFill>
                  <a:prstClr val="black"/>
                </a:solidFill>
              </a:rPr>
              <a:t>Tony</a:t>
            </a:r>
            <a:endParaRPr lang="en-US" dirty="0">
              <a:solidFill>
                <a:prstClr val="black"/>
              </a:solidFill>
            </a:endParaRPr>
          </a:p>
        </p:txBody>
      </p:sp>
      <p:sp>
        <p:nvSpPr>
          <p:cNvPr id="54" name="TextBox 53"/>
          <p:cNvSpPr txBox="1"/>
          <p:nvPr/>
        </p:nvSpPr>
        <p:spPr>
          <a:xfrm>
            <a:off x="412431" y="2677334"/>
            <a:ext cx="1131892" cy="369332"/>
          </a:xfrm>
          <a:prstGeom prst="rect">
            <a:avLst/>
          </a:prstGeom>
          <a:noFill/>
        </p:spPr>
        <p:txBody>
          <a:bodyPr wrap="square" rtlCol="0">
            <a:spAutoFit/>
          </a:bodyPr>
          <a:lstStyle/>
          <a:p>
            <a:r>
              <a:rPr lang="en-US" dirty="0" smtClean="0">
                <a:solidFill>
                  <a:prstClr val="black"/>
                </a:solidFill>
              </a:rPr>
              <a:t>Grace </a:t>
            </a:r>
            <a:endParaRPr lang="en-US" dirty="0">
              <a:solidFill>
                <a:prstClr val="black"/>
              </a:solidFill>
            </a:endParaRPr>
          </a:p>
        </p:txBody>
      </p:sp>
      <p:sp>
        <p:nvSpPr>
          <p:cNvPr id="55" name="TextBox 54"/>
          <p:cNvSpPr txBox="1"/>
          <p:nvPr/>
        </p:nvSpPr>
        <p:spPr>
          <a:xfrm>
            <a:off x="6663112" y="2660319"/>
            <a:ext cx="1076843" cy="369332"/>
          </a:xfrm>
          <a:prstGeom prst="rect">
            <a:avLst/>
          </a:prstGeom>
          <a:noFill/>
        </p:spPr>
        <p:txBody>
          <a:bodyPr wrap="square" rtlCol="0">
            <a:spAutoFit/>
          </a:bodyPr>
          <a:lstStyle/>
          <a:p>
            <a:r>
              <a:rPr lang="en-US" dirty="0" smtClean="0">
                <a:solidFill>
                  <a:prstClr val="black"/>
                </a:solidFill>
              </a:rPr>
              <a:t>Arianna</a:t>
            </a:r>
            <a:endParaRPr lang="en-US" dirty="0">
              <a:solidFill>
                <a:prstClr val="black"/>
              </a:solidFill>
            </a:endParaRPr>
          </a:p>
        </p:txBody>
      </p:sp>
      <p:sp>
        <p:nvSpPr>
          <p:cNvPr id="56" name="TextBox 55"/>
          <p:cNvSpPr txBox="1"/>
          <p:nvPr/>
        </p:nvSpPr>
        <p:spPr>
          <a:xfrm>
            <a:off x="7784345" y="1570495"/>
            <a:ext cx="980465" cy="369332"/>
          </a:xfrm>
          <a:prstGeom prst="rect">
            <a:avLst/>
          </a:prstGeom>
          <a:noFill/>
        </p:spPr>
        <p:txBody>
          <a:bodyPr wrap="square" rtlCol="0">
            <a:spAutoFit/>
          </a:bodyPr>
          <a:lstStyle/>
          <a:p>
            <a:r>
              <a:rPr lang="en-US" dirty="0" smtClean="0">
                <a:solidFill>
                  <a:prstClr val="black"/>
                </a:solidFill>
              </a:rPr>
              <a:t>Kevin</a:t>
            </a:r>
            <a:endParaRPr lang="en-US" dirty="0">
              <a:solidFill>
                <a:prstClr val="black"/>
              </a:solidFill>
            </a:endParaRPr>
          </a:p>
        </p:txBody>
      </p:sp>
      <p:sp>
        <p:nvSpPr>
          <p:cNvPr id="57" name="TextBox 56"/>
          <p:cNvSpPr txBox="1"/>
          <p:nvPr/>
        </p:nvSpPr>
        <p:spPr>
          <a:xfrm>
            <a:off x="6665881" y="1559248"/>
            <a:ext cx="980465" cy="369332"/>
          </a:xfrm>
          <a:prstGeom prst="rect">
            <a:avLst/>
          </a:prstGeom>
          <a:noFill/>
        </p:spPr>
        <p:txBody>
          <a:bodyPr wrap="square" rtlCol="0">
            <a:spAutoFit/>
          </a:bodyPr>
          <a:lstStyle/>
          <a:p>
            <a:r>
              <a:rPr lang="en-US" dirty="0" smtClean="0">
                <a:solidFill>
                  <a:prstClr val="black"/>
                </a:solidFill>
              </a:rPr>
              <a:t>Josiah</a:t>
            </a:r>
            <a:endParaRPr lang="en-US" dirty="0">
              <a:solidFill>
                <a:prstClr val="black"/>
              </a:solidFill>
            </a:endParaRPr>
          </a:p>
        </p:txBody>
      </p:sp>
      <p:sp>
        <p:nvSpPr>
          <p:cNvPr id="53" name="TextBox 52"/>
          <p:cNvSpPr txBox="1"/>
          <p:nvPr/>
        </p:nvSpPr>
        <p:spPr>
          <a:xfrm>
            <a:off x="1511018" y="1570495"/>
            <a:ext cx="980465" cy="369332"/>
          </a:xfrm>
          <a:prstGeom prst="rect">
            <a:avLst/>
          </a:prstGeom>
          <a:noFill/>
        </p:spPr>
        <p:txBody>
          <a:bodyPr wrap="square" rtlCol="0">
            <a:spAutoFit/>
          </a:bodyPr>
          <a:lstStyle/>
          <a:p>
            <a:r>
              <a:rPr lang="en-US" dirty="0" smtClean="0">
                <a:solidFill>
                  <a:prstClr val="black"/>
                </a:solidFill>
              </a:rPr>
              <a:t>Olivia</a:t>
            </a:r>
            <a:endParaRPr lang="en-US" dirty="0">
              <a:solidFill>
                <a:prstClr val="black"/>
              </a:solidFill>
            </a:endParaRPr>
          </a:p>
        </p:txBody>
      </p:sp>
      <p:sp>
        <p:nvSpPr>
          <p:cNvPr id="58" name="TextBox 57"/>
          <p:cNvSpPr txBox="1"/>
          <p:nvPr/>
        </p:nvSpPr>
        <p:spPr>
          <a:xfrm>
            <a:off x="351798" y="1570495"/>
            <a:ext cx="980465" cy="369332"/>
          </a:xfrm>
          <a:prstGeom prst="rect">
            <a:avLst/>
          </a:prstGeom>
          <a:noFill/>
        </p:spPr>
        <p:txBody>
          <a:bodyPr wrap="square" rtlCol="0">
            <a:spAutoFit/>
          </a:bodyPr>
          <a:lstStyle/>
          <a:p>
            <a:r>
              <a:rPr lang="en-US" dirty="0" err="1" smtClean="0">
                <a:solidFill>
                  <a:prstClr val="black"/>
                </a:solidFill>
              </a:rPr>
              <a:t>Dezirae</a:t>
            </a:r>
            <a:endParaRPr lang="en-US" dirty="0">
              <a:solidFill>
                <a:prstClr val="black"/>
              </a:solidFill>
            </a:endParaRPr>
          </a:p>
        </p:txBody>
      </p:sp>
      <p:sp>
        <p:nvSpPr>
          <p:cNvPr id="2" name="TextBox 1"/>
          <p:cNvSpPr txBox="1"/>
          <p:nvPr/>
        </p:nvSpPr>
        <p:spPr>
          <a:xfrm>
            <a:off x="0" y="1066800"/>
            <a:ext cx="270795" cy="4093428"/>
          </a:xfrm>
          <a:prstGeom prst="rect">
            <a:avLst/>
          </a:prstGeom>
          <a:noFill/>
        </p:spPr>
        <p:txBody>
          <a:bodyPr wrap="square" rtlCol="0">
            <a:spAutoFit/>
          </a:bodyPr>
          <a:lstStyle/>
          <a:p>
            <a:endParaRPr lang="en-US" sz="2000" dirty="0" smtClean="0"/>
          </a:p>
          <a:p>
            <a:endParaRPr lang="en-US" sz="2000" dirty="0"/>
          </a:p>
          <a:p>
            <a:r>
              <a:rPr lang="en-US" sz="2000" dirty="0" smtClean="0"/>
              <a:t>W</a:t>
            </a:r>
          </a:p>
          <a:p>
            <a:r>
              <a:rPr lang="en-US" sz="2000" dirty="0" smtClean="0"/>
              <a:t>I</a:t>
            </a:r>
          </a:p>
          <a:p>
            <a:r>
              <a:rPr lang="en-US" sz="2000" dirty="0" smtClean="0"/>
              <a:t>N</a:t>
            </a:r>
          </a:p>
          <a:p>
            <a:r>
              <a:rPr lang="en-US" sz="2000" dirty="0" smtClean="0"/>
              <a:t>D</a:t>
            </a:r>
          </a:p>
          <a:p>
            <a:r>
              <a:rPr lang="en-US" sz="2000" dirty="0" smtClean="0"/>
              <a:t>O</a:t>
            </a:r>
          </a:p>
          <a:p>
            <a:r>
              <a:rPr lang="en-US" sz="2000" dirty="0" smtClean="0"/>
              <a:t>W</a:t>
            </a:r>
          </a:p>
          <a:p>
            <a:r>
              <a:rPr lang="en-US" sz="2000" dirty="0" smtClean="0"/>
              <a:t>S</a:t>
            </a:r>
          </a:p>
          <a:p>
            <a:endParaRPr lang="en-US" sz="2000" dirty="0"/>
          </a:p>
          <a:p>
            <a:endParaRPr lang="en-US" sz="2000" dirty="0" smtClean="0"/>
          </a:p>
          <a:p>
            <a:endParaRPr lang="en-US" sz="2000" dirty="0"/>
          </a:p>
          <a:p>
            <a:endParaRPr lang="en-US" sz="2000" dirty="0"/>
          </a:p>
        </p:txBody>
      </p:sp>
    </p:spTree>
    <p:extLst>
      <p:ext uri="{BB962C8B-B14F-4D97-AF65-F5344CB8AC3E}">
        <p14:creationId xmlns:p14="http://schemas.microsoft.com/office/powerpoint/2010/main" val="450536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239000" cy="609600"/>
          </a:xfrm>
        </p:spPr>
        <p:txBody>
          <a:bodyPr>
            <a:normAutofit/>
          </a:bodyPr>
          <a:lstStyle/>
          <a:p>
            <a:r>
              <a:rPr lang="en-US" sz="2800" dirty="0" smtClean="0">
                <a:solidFill>
                  <a:schemeClr val="accent2"/>
                </a:solidFill>
              </a:rPr>
              <a:t>Agenda: Wednesday September 21, 2016</a:t>
            </a:r>
            <a:endParaRPr lang="en-US" sz="2800" dirty="0">
              <a:solidFill>
                <a:schemeClr val="accent2"/>
              </a:solidFill>
            </a:endParaRPr>
          </a:p>
        </p:txBody>
      </p:sp>
      <p:sp>
        <p:nvSpPr>
          <p:cNvPr id="3" name="Content Placeholder 2"/>
          <p:cNvSpPr>
            <a:spLocks noGrp="1"/>
          </p:cNvSpPr>
          <p:nvPr>
            <p:ph idx="1"/>
          </p:nvPr>
        </p:nvSpPr>
        <p:spPr>
          <a:xfrm>
            <a:off x="381001" y="990600"/>
            <a:ext cx="7696200" cy="5050763"/>
          </a:xfrm>
        </p:spPr>
        <p:txBody>
          <a:bodyPr/>
          <a:lstStyle/>
          <a:p>
            <a:pPr marL="0" indent="0">
              <a:buNone/>
            </a:pPr>
            <a:r>
              <a:rPr lang="en-US" sz="2000" dirty="0" smtClean="0"/>
              <a:t>Warm Up</a:t>
            </a:r>
          </a:p>
          <a:p>
            <a:pPr marL="0" indent="0">
              <a:buNone/>
            </a:pPr>
            <a:r>
              <a:rPr lang="en-US" sz="2000" dirty="0" smtClean="0"/>
              <a:t>Vocabulary Test!</a:t>
            </a:r>
          </a:p>
          <a:p>
            <a:pPr marL="0" indent="0">
              <a:buNone/>
            </a:pPr>
            <a:r>
              <a:rPr lang="en-US" sz="2000" dirty="0" smtClean="0"/>
              <a:t>The Odyssey background information</a:t>
            </a:r>
          </a:p>
          <a:p>
            <a:pPr marL="0" indent="0">
              <a:buNone/>
            </a:pPr>
            <a:r>
              <a:rPr lang="en-US" sz="2000" dirty="0" smtClean="0"/>
              <a:t>Greek mythology project </a:t>
            </a:r>
            <a:r>
              <a:rPr lang="en-US" sz="2000" dirty="0" smtClean="0">
                <a:sym typeface="Wingdings" panose="05000000000000000000" pitchFamily="2" charset="2"/>
              </a:rPr>
              <a:t> Due Friday!</a:t>
            </a:r>
          </a:p>
          <a:p>
            <a:pPr marL="0" indent="0">
              <a:buNone/>
            </a:pPr>
            <a:endParaRPr lang="en-US" dirty="0">
              <a:sym typeface="Wingdings" panose="05000000000000000000" pitchFamily="2" charset="2"/>
            </a:endParaRPr>
          </a:p>
          <a:p>
            <a:pPr marL="0" indent="0">
              <a:buNone/>
            </a:pPr>
            <a:endParaRPr lang="en-US" dirty="0" smtClean="0">
              <a:sym typeface="Wingdings" panose="05000000000000000000" pitchFamily="2" charset="2"/>
            </a:endParaRPr>
          </a:p>
          <a:p>
            <a:pPr marL="0" indent="0">
              <a:buNone/>
            </a:pPr>
            <a:endParaRPr lang="en-US" dirty="0">
              <a:sym typeface="Wingdings" panose="05000000000000000000" pitchFamily="2" charset="2"/>
            </a:endParaRPr>
          </a:p>
          <a:p>
            <a:pPr marL="0" indent="0">
              <a:buNone/>
            </a:pPr>
            <a:endParaRPr lang="en-US" dirty="0" smtClean="0">
              <a:sym typeface="Wingdings" panose="05000000000000000000" pitchFamily="2" charset="2"/>
            </a:endParaRPr>
          </a:p>
          <a:p>
            <a:pPr marL="0" indent="0">
              <a:buNone/>
            </a:pPr>
            <a:endParaRPr lang="en-US" dirty="0">
              <a:sym typeface="Wingdings" panose="05000000000000000000" pitchFamily="2" charset="2"/>
            </a:endParaRPr>
          </a:p>
          <a:p>
            <a:pPr marL="0" indent="0">
              <a:buNone/>
            </a:pPr>
            <a:r>
              <a:rPr lang="en-US" sz="2000" dirty="0" smtClean="0">
                <a:sym typeface="Wingdings" panose="05000000000000000000" pitchFamily="2" charset="2"/>
              </a:rPr>
              <a:t>Random fact of the day: </a:t>
            </a:r>
          </a:p>
          <a:p>
            <a:pPr marL="0" indent="0">
              <a:buNone/>
            </a:pPr>
            <a:r>
              <a:rPr lang="en-US" sz="2000" dirty="0"/>
              <a:t>The world record for most claps in one minute is 1,020.</a:t>
            </a:r>
          </a:p>
          <a:p>
            <a:pPr marL="0" indent="0">
              <a:buNone/>
            </a:pPr>
            <a:endParaRPr lang="en-US" dirty="0"/>
          </a:p>
        </p:txBody>
      </p:sp>
    </p:spTree>
    <p:extLst>
      <p:ext uri="{BB962C8B-B14F-4D97-AF65-F5344CB8AC3E}">
        <p14:creationId xmlns:p14="http://schemas.microsoft.com/office/powerpoint/2010/main" val="4057105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25" y="259976"/>
            <a:ext cx="6447501" cy="587188"/>
          </a:xfrm>
        </p:spPr>
        <p:txBody>
          <a:bodyPr>
            <a:normAutofit fontScale="90000"/>
          </a:bodyPr>
          <a:lstStyle/>
          <a:p>
            <a:r>
              <a:rPr lang="en-US" dirty="0" smtClean="0"/>
              <a:t>Warm Up- </a:t>
            </a:r>
            <a:r>
              <a:rPr lang="en-US" dirty="0" smtClean="0"/>
              <a:t>9/21</a:t>
            </a:r>
            <a:endParaRPr lang="en-US" dirty="0"/>
          </a:p>
        </p:txBody>
      </p:sp>
      <p:sp>
        <p:nvSpPr>
          <p:cNvPr id="3" name="Content Placeholder 2"/>
          <p:cNvSpPr>
            <a:spLocks noGrp="1"/>
          </p:cNvSpPr>
          <p:nvPr>
            <p:ph idx="1"/>
          </p:nvPr>
        </p:nvSpPr>
        <p:spPr>
          <a:xfrm>
            <a:off x="121025" y="1066799"/>
            <a:ext cx="8511988" cy="4974563"/>
          </a:xfrm>
        </p:spPr>
        <p:txBody>
          <a:bodyPr>
            <a:normAutofit/>
          </a:bodyPr>
          <a:lstStyle/>
          <a:p>
            <a:pPr marL="0" indent="0" fontAlgn="base">
              <a:buNone/>
            </a:pPr>
            <a:r>
              <a:rPr lang="en-US" sz="2400" dirty="0" smtClean="0"/>
              <a:t>In our society:</a:t>
            </a:r>
          </a:p>
          <a:p>
            <a:pPr marL="0" indent="0" fontAlgn="base">
              <a:buNone/>
            </a:pPr>
            <a:endParaRPr lang="en-US" sz="2400" dirty="0" smtClean="0"/>
          </a:p>
          <a:p>
            <a:pPr marL="457200" indent="-457200" fontAlgn="base">
              <a:buFont typeface="+mj-lt"/>
              <a:buAutoNum type="arabicPeriod"/>
            </a:pPr>
            <a:r>
              <a:rPr lang="en-US" sz="2400" dirty="0" smtClean="0"/>
              <a:t>What </a:t>
            </a:r>
            <a:r>
              <a:rPr lang="en-US" sz="2400" dirty="0"/>
              <a:t>makes a person a hero? </a:t>
            </a:r>
          </a:p>
          <a:p>
            <a:pPr marL="457200" indent="-457200" fontAlgn="base">
              <a:buFont typeface="+mj-lt"/>
              <a:buAutoNum type="arabicPeriod"/>
            </a:pPr>
            <a:r>
              <a:rPr lang="en-US" sz="2400" dirty="0"/>
              <a:t>What personal qualities do we value most?</a:t>
            </a:r>
          </a:p>
          <a:p>
            <a:pPr marL="457200" indent="-457200" fontAlgn="base">
              <a:buFont typeface="+mj-lt"/>
              <a:buAutoNum type="arabicPeriod"/>
            </a:pPr>
            <a:r>
              <a:rPr lang="en-US" sz="2400" dirty="0"/>
              <a:t>What do we respect most? What do we fear and why?</a:t>
            </a:r>
          </a:p>
          <a:p>
            <a:pPr marL="457200" indent="-457200" fontAlgn="base">
              <a:buFont typeface="+mj-lt"/>
              <a:buAutoNum type="arabicPeriod"/>
            </a:pPr>
            <a:r>
              <a:rPr lang="en-US" sz="2400" dirty="0"/>
              <a:t>What are the variations in our culture in regards to religion?</a:t>
            </a:r>
          </a:p>
        </p:txBody>
      </p:sp>
    </p:spTree>
    <p:extLst>
      <p:ext uri="{BB962C8B-B14F-4D97-AF65-F5344CB8AC3E}">
        <p14:creationId xmlns:p14="http://schemas.microsoft.com/office/powerpoint/2010/main" val="30240016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6447501" cy="609600"/>
          </a:xfrm>
        </p:spPr>
        <p:txBody>
          <a:bodyPr>
            <a:normAutofit/>
          </a:bodyPr>
          <a:lstStyle/>
          <a:p>
            <a:r>
              <a:rPr lang="en-US" sz="3200" dirty="0" smtClean="0"/>
              <a:t>Vocabulary: Test</a:t>
            </a:r>
            <a:endParaRPr lang="en-US" sz="3200" dirty="0"/>
          </a:p>
        </p:txBody>
      </p:sp>
      <p:sp>
        <p:nvSpPr>
          <p:cNvPr id="3" name="Content Placeholder 2"/>
          <p:cNvSpPr>
            <a:spLocks noGrp="1"/>
          </p:cNvSpPr>
          <p:nvPr>
            <p:ph idx="1"/>
          </p:nvPr>
        </p:nvSpPr>
        <p:spPr>
          <a:xfrm>
            <a:off x="508001" y="1143000"/>
            <a:ext cx="7340599" cy="4898363"/>
          </a:xfrm>
        </p:spPr>
        <p:txBody>
          <a:bodyPr>
            <a:normAutofit/>
          </a:bodyPr>
          <a:lstStyle/>
          <a:p>
            <a:pPr>
              <a:buFont typeface="Wingdings" panose="05000000000000000000" pitchFamily="2" charset="2"/>
              <a:buChar char="q"/>
            </a:pPr>
            <a:r>
              <a:rPr lang="en-US" sz="2400" dirty="0" smtClean="0"/>
              <a:t>You may NOT use your notes. </a:t>
            </a:r>
          </a:p>
          <a:p>
            <a:pPr>
              <a:buFont typeface="Wingdings" panose="05000000000000000000" pitchFamily="2" charset="2"/>
              <a:buChar char="q"/>
            </a:pPr>
            <a:r>
              <a:rPr lang="en-US" sz="2400" dirty="0" smtClean="0"/>
              <a:t>Please follow the directions. </a:t>
            </a:r>
          </a:p>
          <a:p>
            <a:pPr>
              <a:buFont typeface="Wingdings" panose="05000000000000000000" pitchFamily="2" charset="2"/>
              <a:buChar char="q"/>
            </a:pPr>
            <a:endParaRPr lang="en-US" sz="2400" dirty="0"/>
          </a:p>
          <a:p>
            <a:pPr>
              <a:buFont typeface="Wingdings" panose="05000000000000000000" pitchFamily="2" charset="2"/>
              <a:buChar char="q"/>
            </a:pPr>
            <a:r>
              <a:rPr lang="en-US" sz="2400" dirty="0" smtClean="0"/>
              <a:t>If you finish early, quietly work on your mythology project until everyone has completed the test. </a:t>
            </a:r>
            <a:endParaRPr lang="en-US" sz="2400" dirty="0"/>
          </a:p>
        </p:txBody>
      </p:sp>
    </p:spTree>
    <p:extLst>
      <p:ext uri="{BB962C8B-B14F-4D97-AF65-F5344CB8AC3E}">
        <p14:creationId xmlns:p14="http://schemas.microsoft.com/office/powerpoint/2010/main" val="26358614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Odyssey</a:t>
            </a:r>
            <a:endParaRPr lang="en-US" dirty="0"/>
          </a:p>
        </p:txBody>
      </p:sp>
      <p:sp>
        <p:nvSpPr>
          <p:cNvPr id="3" name="Content Placeholder 2"/>
          <p:cNvSpPr>
            <a:spLocks noGrp="1"/>
          </p:cNvSpPr>
          <p:nvPr>
            <p:ph idx="1"/>
          </p:nvPr>
        </p:nvSpPr>
        <p:spPr/>
        <p:txBody>
          <a:bodyPr/>
          <a:lstStyle/>
          <a:p>
            <a:pPr marL="0" indent="0">
              <a:buNone/>
            </a:pPr>
            <a:r>
              <a:rPr lang="en-US" dirty="0" smtClean="0"/>
              <a:t>See </a:t>
            </a:r>
            <a:r>
              <a:rPr lang="en-US" dirty="0" smtClean="0">
                <a:hlinkClick r:id="rId2"/>
              </a:rPr>
              <a:t>Intro to The Odyssey</a:t>
            </a:r>
            <a:endParaRPr lang="en-US" dirty="0"/>
          </a:p>
        </p:txBody>
      </p:sp>
    </p:spTree>
    <p:extLst>
      <p:ext uri="{BB962C8B-B14F-4D97-AF65-F5344CB8AC3E}">
        <p14:creationId xmlns:p14="http://schemas.microsoft.com/office/powerpoint/2010/main" val="25559697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762000"/>
          </a:xfrm>
        </p:spPr>
        <p:txBody>
          <a:bodyPr>
            <a:normAutofit/>
          </a:bodyPr>
          <a:lstStyle/>
          <a:p>
            <a:r>
              <a:rPr lang="en-US" sz="2800" dirty="0" smtClean="0"/>
              <a:t>Agenda: Friday September 23, 2016</a:t>
            </a:r>
            <a:endParaRPr lang="en-US" sz="2800" dirty="0"/>
          </a:p>
        </p:txBody>
      </p:sp>
      <p:sp>
        <p:nvSpPr>
          <p:cNvPr id="3" name="Content Placeholder 2"/>
          <p:cNvSpPr>
            <a:spLocks noGrp="1"/>
          </p:cNvSpPr>
          <p:nvPr>
            <p:ph idx="1"/>
          </p:nvPr>
        </p:nvSpPr>
        <p:spPr>
          <a:xfrm>
            <a:off x="508001" y="1447800"/>
            <a:ext cx="6447501" cy="4593563"/>
          </a:xfrm>
        </p:spPr>
        <p:txBody>
          <a:bodyPr/>
          <a:lstStyle/>
          <a:p>
            <a:pPr marL="0" indent="0">
              <a:buNone/>
            </a:pPr>
            <a:r>
              <a:rPr lang="en-US" dirty="0" smtClean="0"/>
              <a:t>Fun Friday Riddle</a:t>
            </a:r>
          </a:p>
          <a:p>
            <a:pPr marL="0" indent="0">
              <a:buNone/>
            </a:pPr>
            <a:r>
              <a:rPr lang="en-US" dirty="0" smtClean="0"/>
              <a:t>Present to your tables</a:t>
            </a:r>
          </a:p>
          <a:p>
            <a:pPr marL="0" indent="0">
              <a:buNone/>
            </a:pPr>
            <a:r>
              <a:rPr lang="en-US" dirty="0" smtClean="0"/>
              <a:t>Gallery walk</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pPr marL="0" indent="0">
              <a:buNone/>
            </a:pPr>
            <a:r>
              <a:rPr lang="en-US" dirty="0" smtClean="0"/>
              <a:t>Random fact of the day:</a:t>
            </a:r>
          </a:p>
          <a:p>
            <a:pPr marL="0" indent="0">
              <a:buNone/>
            </a:pPr>
            <a:r>
              <a:rPr lang="en-US" dirty="0"/>
              <a:t>American kids rank 25th in the world in math, 21st in science, and 1st in confidence in their own abilities.</a:t>
            </a:r>
          </a:p>
          <a:p>
            <a:pPr marL="0" indent="0">
              <a:buNone/>
            </a:pPr>
            <a:endParaRPr lang="en-US" dirty="0"/>
          </a:p>
        </p:txBody>
      </p:sp>
    </p:spTree>
    <p:extLst>
      <p:ext uri="{BB962C8B-B14F-4D97-AF65-F5344CB8AC3E}">
        <p14:creationId xmlns:p14="http://schemas.microsoft.com/office/powerpoint/2010/main" val="3905233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447501" cy="685800"/>
          </a:xfrm>
        </p:spPr>
        <p:txBody>
          <a:bodyPr>
            <a:normAutofit/>
          </a:bodyPr>
          <a:lstStyle/>
          <a:p>
            <a:r>
              <a:rPr lang="en-US" sz="3200" dirty="0" smtClean="0"/>
              <a:t>Warm Up: 9/19</a:t>
            </a:r>
            <a:endParaRPr lang="en-US" sz="3200" dirty="0"/>
          </a:p>
        </p:txBody>
      </p:sp>
      <p:sp>
        <p:nvSpPr>
          <p:cNvPr id="3" name="Content Placeholder 2"/>
          <p:cNvSpPr>
            <a:spLocks noGrp="1"/>
          </p:cNvSpPr>
          <p:nvPr>
            <p:ph idx="1"/>
          </p:nvPr>
        </p:nvSpPr>
        <p:spPr>
          <a:xfrm>
            <a:off x="508001" y="1371600"/>
            <a:ext cx="7569199" cy="4669763"/>
          </a:xfrm>
        </p:spPr>
        <p:txBody>
          <a:bodyPr/>
          <a:lstStyle/>
          <a:p>
            <a:pPr marL="0" lvl="0" indent="0">
              <a:buNone/>
            </a:pPr>
            <a:r>
              <a:rPr lang="en" sz="2400" dirty="0"/>
              <a:t>1. What do you know about Ancient Greek culture and society?</a:t>
            </a:r>
          </a:p>
          <a:p>
            <a:endParaRPr lang="en-US" dirty="0"/>
          </a:p>
        </p:txBody>
      </p:sp>
    </p:spTree>
    <p:extLst>
      <p:ext uri="{BB962C8B-B14F-4D97-AF65-F5344CB8AC3E}">
        <p14:creationId xmlns:p14="http://schemas.microsoft.com/office/powerpoint/2010/main" val="1372783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 Friday Riddle</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991152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Mythology Presentations</a:t>
            </a:r>
            <a:endParaRPr lang="en-US" dirty="0"/>
          </a:p>
        </p:txBody>
      </p:sp>
      <p:sp>
        <p:nvSpPr>
          <p:cNvPr id="3" name="Content Placeholder 2"/>
          <p:cNvSpPr>
            <a:spLocks noGrp="1"/>
          </p:cNvSpPr>
          <p:nvPr>
            <p:ph idx="1"/>
          </p:nvPr>
        </p:nvSpPr>
        <p:spPr/>
        <p:txBody>
          <a:bodyPr/>
          <a:lstStyle/>
          <a:p>
            <a:pPr marL="0" indent="0">
              <a:buNone/>
            </a:pPr>
            <a:r>
              <a:rPr lang="en-US" dirty="0" smtClean="0"/>
              <a:t>Present your project to the people at your table.</a:t>
            </a:r>
          </a:p>
          <a:p>
            <a:pPr marL="0" indent="0">
              <a:buNone/>
            </a:pPr>
            <a:endParaRPr lang="en-US" dirty="0"/>
          </a:p>
          <a:p>
            <a:pPr marL="0" indent="0">
              <a:buNone/>
            </a:pPr>
            <a:r>
              <a:rPr lang="en-US" dirty="0" smtClean="0"/>
              <a:t>Gallery Walk</a:t>
            </a:r>
            <a:endParaRPr lang="en-US" dirty="0"/>
          </a:p>
        </p:txBody>
      </p:sp>
    </p:spTree>
    <p:extLst>
      <p:ext uri="{BB962C8B-B14F-4D97-AF65-F5344CB8AC3E}">
        <p14:creationId xmlns:p14="http://schemas.microsoft.com/office/powerpoint/2010/main" val="4033943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609600"/>
            <a:ext cx="6803102" cy="990600"/>
          </a:xfrm>
        </p:spPr>
        <p:txBody>
          <a:bodyPr>
            <a:normAutofit fontScale="90000"/>
          </a:bodyPr>
          <a:lstStyle/>
          <a:p>
            <a:pPr algn="ctr"/>
            <a:r>
              <a:rPr lang="en-US" sz="3200" dirty="0" err="1" smtClean="0"/>
              <a:t>Kahoot</a:t>
            </a:r>
            <a:r>
              <a:rPr lang="en-US" sz="3200" dirty="0" smtClean="0"/>
              <a:t>! </a:t>
            </a:r>
            <a:br>
              <a:rPr lang="en-US" sz="3200" dirty="0" smtClean="0"/>
            </a:br>
            <a:r>
              <a:rPr lang="en-US" sz="3200" dirty="0" smtClean="0"/>
              <a:t>Review for vocab. test on Wednesday</a:t>
            </a:r>
            <a:endParaRPr lang="en-US" sz="3200" dirty="0"/>
          </a:p>
        </p:txBody>
      </p:sp>
      <p:sp>
        <p:nvSpPr>
          <p:cNvPr id="3" name="Content Placeholder 2"/>
          <p:cNvSpPr>
            <a:spLocks noGrp="1"/>
          </p:cNvSpPr>
          <p:nvPr>
            <p:ph idx="1"/>
          </p:nvPr>
        </p:nvSpPr>
        <p:spPr>
          <a:xfrm>
            <a:off x="508001" y="2160590"/>
            <a:ext cx="6959599" cy="3880773"/>
          </a:xfrm>
        </p:spPr>
        <p:txBody>
          <a:bodyPr/>
          <a:lstStyle/>
          <a:p>
            <a:pPr marL="0" indent="0">
              <a:buNone/>
            </a:pPr>
            <a:r>
              <a:rPr lang="en-US" dirty="0" err="1" smtClean="0">
                <a:hlinkClick r:id="rId2"/>
              </a:rPr>
              <a:t>Kahoot</a:t>
            </a:r>
            <a:endParaRPr lang="en-US" dirty="0"/>
          </a:p>
        </p:txBody>
      </p:sp>
    </p:spTree>
    <p:extLst>
      <p:ext uri="{BB962C8B-B14F-4D97-AF65-F5344CB8AC3E}">
        <p14:creationId xmlns:p14="http://schemas.microsoft.com/office/powerpoint/2010/main" val="1551266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Descriptors</a:t>
            </a:r>
            <a:endParaRPr lang="en-US" dirty="0"/>
          </a:p>
        </p:txBody>
      </p:sp>
      <p:sp>
        <p:nvSpPr>
          <p:cNvPr id="3" name="Content Placeholder 2"/>
          <p:cNvSpPr>
            <a:spLocks noGrp="1"/>
          </p:cNvSpPr>
          <p:nvPr>
            <p:ph idx="1"/>
          </p:nvPr>
        </p:nvSpPr>
        <p:spPr>
          <a:xfrm>
            <a:off x="508001" y="1295400"/>
            <a:ext cx="7873999" cy="4745963"/>
          </a:xfrm>
        </p:spPr>
        <p:txBody>
          <a:bodyPr/>
          <a:lstStyle/>
          <a:p>
            <a:pPr marL="0" indent="0">
              <a:spcBef>
                <a:spcPts val="600"/>
              </a:spcBef>
              <a:buNone/>
            </a:pPr>
            <a:endParaRPr lang="en-US" dirty="0" smtClean="0">
              <a:solidFill>
                <a:srgbClr val="333333"/>
              </a:solidFill>
              <a:latin typeface="Arial"/>
            </a:endParaRPr>
          </a:p>
          <a:p>
            <a:pPr>
              <a:spcBef>
                <a:spcPts val="600"/>
              </a:spcBef>
              <a:buFont typeface="Wingdings" panose="05000000000000000000" pitchFamily="2" charset="2"/>
              <a:buChar char="q"/>
            </a:pPr>
            <a:r>
              <a:rPr lang="en-US" sz="2400" dirty="0" smtClean="0">
                <a:solidFill>
                  <a:srgbClr val="333333"/>
                </a:solidFill>
                <a:latin typeface="Arial"/>
              </a:rPr>
              <a:t>- </a:t>
            </a:r>
            <a:r>
              <a:rPr lang="en-US" sz="2400" dirty="0">
                <a:solidFill>
                  <a:srgbClr val="333333"/>
                </a:solidFill>
                <a:latin typeface="Arial"/>
              </a:rPr>
              <a:t>Help the reader </a:t>
            </a:r>
            <a:r>
              <a:rPr lang="en-US" sz="2400" dirty="0">
                <a:solidFill>
                  <a:srgbClr val="FF0000"/>
                </a:solidFill>
                <a:latin typeface="Arial"/>
              </a:rPr>
              <a:t>envision </a:t>
            </a:r>
            <a:r>
              <a:rPr lang="en-US" sz="2400" dirty="0">
                <a:solidFill>
                  <a:srgbClr val="333333"/>
                </a:solidFill>
                <a:latin typeface="Arial"/>
              </a:rPr>
              <a:t>what it is you are describing, especially if it </a:t>
            </a:r>
            <a:r>
              <a:rPr lang="en-US" sz="2400" dirty="0" smtClean="0">
                <a:solidFill>
                  <a:srgbClr val="333333"/>
                </a:solidFill>
                <a:latin typeface="Arial"/>
              </a:rPr>
              <a:t>is a </a:t>
            </a:r>
            <a:r>
              <a:rPr lang="en-US" sz="2400" dirty="0">
                <a:solidFill>
                  <a:srgbClr val="FF0000"/>
                </a:solidFill>
                <a:latin typeface="Arial"/>
              </a:rPr>
              <a:t>place/person/object or moment </a:t>
            </a:r>
            <a:r>
              <a:rPr lang="en-US" sz="2400" dirty="0">
                <a:solidFill>
                  <a:srgbClr val="333333"/>
                </a:solidFill>
                <a:latin typeface="Arial"/>
              </a:rPr>
              <a:t>of great importance</a:t>
            </a:r>
            <a:endParaRPr lang="en-US" sz="2400" dirty="0"/>
          </a:p>
          <a:p>
            <a:pPr>
              <a:spcBef>
                <a:spcPts val="600"/>
              </a:spcBef>
              <a:buFont typeface="Wingdings" panose="05000000000000000000" pitchFamily="2" charset="2"/>
              <a:buChar char="q"/>
            </a:pPr>
            <a:endParaRPr lang="en-US" sz="2400" dirty="0" smtClean="0">
              <a:solidFill>
                <a:srgbClr val="333333"/>
              </a:solidFill>
              <a:latin typeface="Arial"/>
            </a:endParaRPr>
          </a:p>
          <a:p>
            <a:pPr>
              <a:spcBef>
                <a:spcPts val="600"/>
              </a:spcBef>
              <a:buFont typeface="Wingdings" panose="05000000000000000000" pitchFamily="2" charset="2"/>
              <a:buChar char="q"/>
            </a:pPr>
            <a:r>
              <a:rPr lang="en-US" sz="2400" dirty="0" smtClean="0">
                <a:solidFill>
                  <a:srgbClr val="333333"/>
                </a:solidFill>
                <a:latin typeface="Arial"/>
              </a:rPr>
              <a:t>- </a:t>
            </a:r>
            <a:r>
              <a:rPr lang="en-US" sz="2400" dirty="0">
                <a:solidFill>
                  <a:srgbClr val="333333"/>
                </a:solidFill>
                <a:latin typeface="Arial"/>
              </a:rPr>
              <a:t>Be </a:t>
            </a:r>
            <a:r>
              <a:rPr lang="en-US" sz="2400" dirty="0">
                <a:solidFill>
                  <a:srgbClr val="FF0000"/>
                </a:solidFill>
                <a:latin typeface="Arial"/>
              </a:rPr>
              <a:t>imaginative</a:t>
            </a:r>
            <a:r>
              <a:rPr lang="en-US" sz="2400" dirty="0">
                <a:solidFill>
                  <a:srgbClr val="333333"/>
                </a:solidFill>
                <a:latin typeface="Arial"/>
              </a:rPr>
              <a:t> and </a:t>
            </a:r>
            <a:r>
              <a:rPr lang="en-US" sz="2400" dirty="0">
                <a:solidFill>
                  <a:srgbClr val="FF0000"/>
                </a:solidFill>
                <a:latin typeface="Arial"/>
              </a:rPr>
              <a:t>interesting</a:t>
            </a:r>
            <a:r>
              <a:rPr lang="en-US" sz="2400" dirty="0">
                <a:solidFill>
                  <a:srgbClr val="333333"/>
                </a:solidFill>
                <a:latin typeface="Arial"/>
              </a:rPr>
              <a:t>, but don’t go overboard. </a:t>
            </a:r>
            <a:r>
              <a:rPr lang="en-US" sz="2400" b="1" dirty="0">
                <a:solidFill>
                  <a:srgbClr val="FF0000"/>
                </a:solidFill>
                <a:latin typeface="Arial"/>
              </a:rPr>
              <a:t>Be concise</a:t>
            </a:r>
            <a:r>
              <a:rPr lang="en-US" sz="2400" b="1" dirty="0">
                <a:solidFill>
                  <a:srgbClr val="333333"/>
                </a:solidFill>
                <a:latin typeface="Arial"/>
              </a:rPr>
              <a:t>! </a:t>
            </a:r>
            <a:r>
              <a:rPr lang="en-US" sz="2400" dirty="0">
                <a:solidFill>
                  <a:srgbClr val="333333"/>
                </a:solidFill>
                <a:latin typeface="Arial"/>
              </a:rPr>
              <a:t>Find a couple creative ways to describe something and move on with your writing. </a:t>
            </a:r>
            <a:endParaRPr lang="en-US" sz="2400" dirty="0" smtClean="0">
              <a:solidFill>
                <a:srgbClr val="333333"/>
              </a:solidFill>
              <a:latin typeface="Arial"/>
            </a:endParaRPr>
          </a:p>
          <a:p>
            <a:pPr>
              <a:spcBef>
                <a:spcPts val="600"/>
              </a:spcBef>
              <a:buFont typeface="Wingdings" panose="05000000000000000000" pitchFamily="2" charset="2"/>
              <a:buChar char="q"/>
            </a:pPr>
            <a:endParaRPr lang="en-US" sz="2400" dirty="0">
              <a:solidFill>
                <a:srgbClr val="333333"/>
              </a:solidFill>
              <a:latin typeface="Arial"/>
            </a:endParaRPr>
          </a:p>
          <a:p>
            <a:pPr>
              <a:spcBef>
                <a:spcPts val="600"/>
              </a:spcBef>
              <a:buFont typeface="Wingdings" panose="05000000000000000000" pitchFamily="2" charset="2"/>
              <a:buChar char="q"/>
            </a:pPr>
            <a:r>
              <a:rPr lang="en-US" sz="2400" dirty="0" smtClean="0">
                <a:solidFill>
                  <a:srgbClr val="333333"/>
                </a:solidFill>
                <a:latin typeface="Arial"/>
              </a:rPr>
              <a:t>Be </a:t>
            </a:r>
            <a:r>
              <a:rPr lang="en-US" sz="2400" dirty="0">
                <a:solidFill>
                  <a:srgbClr val="333333"/>
                </a:solidFill>
                <a:latin typeface="Arial"/>
              </a:rPr>
              <a:t>interesting - but </a:t>
            </a:r>
            <a:r>
              <a:rPr lang="en-US" sz="2400" dirty="0">
                <a:solidFill>
                  <a:srgbClr val="FF0000"/>
                </a:solidFill>
                <a:latin typeface="Arial"/>
              </a:rPr>
              <a:t>not boring </a:t>
            </a:r>
            <a:r>
              <a:rPr lang="en-US" dirty="0"/>
              <a:t/>
            </a:r>
            <a:br>
              <a:rPr lang="en-US" dirty="0"/>
            </a:br>
            <a:endParaRPr lang="en-US" dirty="0"/>
          </a:p>
        </p:txBody>
      </p:sp>
    </p:spTree>
    <p:extLst>
      <p:ext uri="{BB962C8B-B14F-4D97-AF65-F5344CB8AC3E}">
        <p14:creationId xmlns:p14="http://schemas.microsoft.com/office/powerpoint/2010/main" val="347299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447501" cy="457200"/>
          </a:xfrm>
        </p:spPr>
        <p:txBody>
          <a:bodyPr>
            <a:normAutofit fontScale="90000"/>
          </a:bodyPr>
          <a:lstStyle/>
          <a:p>
            <a:r>
              <a:rPr lang="en-US" sz="2800" dirty="0" smtClean="0"/>
              <a:t>Adding good descriptors</a:t>
            </a:r>
            <a:endParaRPr lang="en-US" sz="2800" dirty="0"/>
          </a:p>
        </p:txBody>
      </p:sp>
      <p:sp>
        <p:nvSpPr>
          <p:cNvPr id="3" name="Content Placeholder 2"/>
          <p:cNvSpPr>
            <a:spLocks noGrp="1"/>
          </p:cNvSpPr>
          <p:nvPr>
            <p:ph idx="1"/>
          </p:nvPr>
        </p:nvSpPr>
        <p:spPr>
          <a:xfrm>
            <a:off x="304800" y="762000"/>
            <a:ext cx="8382000" cy="5791200"/>
          </a:xfrm>
        </p:spPr>
        <p:txBody>
          <a:bodyPr>
            <a:normAutofit/>
          </a:bodyPr>
          <a:lstStyle/>
          <a:p>
            <a:pPr>
              <a:spcBef>
                <a:spcPts val="600"/>
              </a:spcBef>
              <a:buFont typeface="Wingdings" panose="05000000000000000000" pitchFamily="2" charset="2"/>
              <a:buChar char="q"/>
            </a:pPr>
            <a:r>
              <a:rPr lang="en-US" b="1" dirty="0">
                <a:solidFill>
                  <a:srgbClr val="333333"/>
                </a:solidFill>
                <a:latin typeface="+mj-lt"/>
              </a:rPr>
              <a:t>1. Compare what you’re describing to something different or </a:t>
            </a:r>
            <a:r>
              <a:rPr lang="en-US" b="1" dirty="0" smtClean="0">
                <a:solidFill>
                  <a:srgbClr val="333333"/>
                </a:solidFill>
                <a:latin typeface="+mj-lt"/>
              </a:rPr>
              <a:t>unexpected.</a:t>
            </a:r>
            <a:endParaRPr lang="en-US" dirty="0">
              <a:latin typeface="+mj-lt"/>
            </a:endParaRPr>
          </a:p>
          <a:p>
            <a:pPr marL="0" indent="0">
              <a:spcBef>
                <a:spcPts val="600"/>
              </a:spcBef>
              <a:buNone/>
            </a:pPr>
            <a:r>
              <a:rPr lang="en-US" dirty="0">
                <a:solidFill>
                  <a:srgbClr val="333333"/>
                </a:solidFill>
                <a:latin typeface="+mj-lt"/>
              </a:rPr>
              <a:t>Example:</a:t>
            </a:r>
            <a:endParaRPr lang="en-US" dirty="0">
              <a:latin typeface="+mj-lt"/>
            </a:endParaRPr>
          </a:p>
          <a:p>
            <a:pPr marL="0" indent="0">
              <a:spcBef>
                <a:spcPts val="600"/>
              </a:spcBef>
              <a:buNone/>
            </a:pPr>
            <a:r>
              <a:rPr lang="en-US" dirty="0">
                <a:solidFill>
                  <a:srgbClr val="0000FF"/>
                </a:solidFill>
                <a:latin typeface="+mj-lt"/>
              </a:rPr>
              <a:t>The wind was very fast.</a:t>
            </a:r>
            <a:endParaRPr lang="en-US" dirty="0">
              <a:latin typeface="+mj-lt"/>
            </a:endParaRPr>
          </a:p>
          <a:p>
            <a:pPr marL="0" indent="0">
              <a:spcBef>
                <a:spcPts val="600"/>
              </a:spcBef>
              <a:buNone/>
            </a:pPr>
            <a:r>
              <a:rPr lang="en-US" dirty="0">
                <a:solidFill>
                  <a:srgbClr val="333333"/>
                </a:solidFill>
                <a:latin typeface="+mj-lt"/>
              </a:rPr>
              <a:t>The wind was faster than a train.</a:t>
            </a:r>
            <a:endParaRPr lang="en-US" dirty="0">
              <a:latin typeface="+mj-lt"/>
            </a:endParaRPr>
          </a:p>
          <a:p>
            <a:pPr marL="0" indent="0">
              <a:spcBef>
                <a:spcPts val="600"/>
              </a:spcBef>
              <a:buNone/>
            </a:pPr>
            <a:r>
              <a:rPr lang="en-US" dirty="0">
                <a:latin typeface="+mj-lt"/>
              </a:rPr>
              <a:t/>
            </a:r>
            <a:br>
              <a:rPr lang="en-US" dirty="0">
                <a:latin typeface="+mj-lt"/>
              </a:rPr>
            </a:br>
            <a:r>
              <a:rPr lang="en-US" dirty="0">
                <a:solidFill>
                  <a:srgbClr val="0000FF"/>
                </a:solidFill>
                <a:latin typeface="+mj-lt"/>
              </a:rPr>
              <a:t>That morning, it smelled nice. </a:t>
            </a:r>
            <a:endParaRPr lang="en-US" dirty="0">
              <a:latin typeface="+mj-lt"/>
            </a:endParaRPr>
          </a:p>
          <a:p>
            <a:pPr marL="0" indent="0">
              <a:buNone/>
            </a:pPr>
            <a:r>
              <a:rPr lang="en-US" dirty="0">
                <a:solidFill>
                  <a:srgbClr val="333333"/>
                </a:solidFill>
                <a:latin typeface="+mj-lt"/>
              </a:rPr>
              <a:t>I breathed in the smell of early morning, the smell of the first drop of dew on grass</a:t>
            </a:r>
            <a:r>
              <a:rPr lang="en-US" dirty="0" smtClean="0">
                <a:solidFill>
                  <a:srgbClr val="333333"/>
                </a:solidFill>
                <a:latin typeface="+mj-lt"/>
              </a:rPr>
              <a:t>.</a:t>
            </a:r>
          </a:p>
          <a:p>
            <a:pPr marL="0" indent="0">
              <a:buNone/>
            </a:pPr>
            <a:endParaRPr lang="en-US" b="1" dirty="0">
              <a:solidFill>
                <a:srgbClr val="333333"/>
              </a:solidFill>
              <a:latin typeface="+mj-lt"/>
            </a:endParaRPr>
          </a:p>
          <a:p>
            <a:pPr>
              <a:buFont typeface="Wingdings" panose="05000000000000000000" pitchFamily="2" charset="2"/>
              <a:buChar char="q"/>
            </a:pPr>
            <a:r>
              <a:rPr lang="en-US" dirty="0">
                <a:solidFill>
                  <a:schemeClr val="tx1"/>
                </a:solidFill>
                <a:latin typeface="+mj-lt"/>
              </a:rPr>
              <a:t>From Jackie Robinson’s essay:</a:t>
            </a:r>
          </a:p>
          <a:p>
            <a:pPr>
              <a:buFont typeface="Wingdings" charset="2"/>
              <a:buChar char="§"/>
            </a:pPr>
            <a:r>
              <a:rPr lang="en-US" u="sng" dirty="0" smtClean="0">
                <a:solidFill>
                  <a:schemeClr val="tx1"/>
                </a:solidFill>
                <a:latin typeface="+mj-lt"/>
              </a:rPr>
              <a:t>Ok </a:t>
            </a:r>
            <a:r>
              <a:rPr lang="en-US" u="sng" dirty="0">
                <a:solidFill>
                  <a:schemeClr val="tx1"/>
                </a:solidFill>
                <a:latin typeface="+mj-lt"/>
              </a:rPr>
              <a:t>wording:</a:t>
            </a:r>
          </a:p>
          <a:p>
            <a:pPr marL="0" indent="0">
              <a:buNone/>
            </a:pPr>
            <a:r>
              <a:rPr lang="en-US" dirty="0">
                <a:solidFill>
                  <a:schemeClr val="tx1"/>
                </a:solidFill>
                <a:latin typeface="+mj-lt"/>
              </a:rPr>
              <a:t>Backwards ideas may exist, but they can’t keep humanity from advancing.</a:t>
            </a:r>
          </a:p>
          <a:p>
            <a:pPr>
              <a:buFont typeface="Wingdings" charset="2"/>
              <a:buChar char="§"/>
            </a:pPr>
            <a:r>
              <a:rPr lang="en-US" u="sng" dirty="0">
                <a:solidFill>
                  <a:schemeClr val="tx1"/>
                </a:solidFill>
                <a:latin typeface="+mj-lt"/>
              </a:rPr>
              <a:t>Way cooler wording:</a:t>
            </a:r>
          </a:p>
          <a:p>
            <a:pPr marL="0" indent="0">
              <a:buNone/>
            </a:pPr>
            <a:r>
              <a:rPr lang="en-US" dirty="0">
                <a:solidFill>
                  <a:schemeClr val="tx1"/>
                </a:solidFill>
                <a:latin typeface="+mj-lt"/>
              </a:rPr>
              <a:t>There is no Middle Ages logic so strong that it can stop the human tide from flowing forward.</a:t>
            </a:r>
          </a:p>
        </p:txBody>
      </p:sp>
    </p:spTree>
    <p:extLst>
      <p:ext uri="{BB962C8B-B14F-4D97-AF65-F5344CB8AC3E}">
        <p14:creationId xmlns:p14="http://schemas.microsoft.com/office/powerpoint/2010/main" val="3304068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anim calcmode="lin" valueType="num">
                                      <p:cBhvr additive="base">
                                        <p:cTn id="1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anim calcmode="lin" valueType="num">
                                      <p:cBhvr additive="base">
                                        <p:cTn id="2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anim calcmode="lin" valueType="num">
                                      <p:cBhvr additive="base">
                                        <p:cTn id="2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6447501" cy="533400"/>
          </a:xfrm>
        </p:spPr>
        <p:txBody>
          <a:bodyPr>
            <a:normAutofit/>
          </a:bodyPr>
          <a:lstStyle/>
          <a:p>
            <a:r>
              <a:rPr lang="en-US" sz="2800" dirty="0" smtClean="0"/>
              <a:t>Adding good descriptors continued</a:t>
            </a:r>
            <a:endParaRPr lang="en-US" sz="2800" dirty="0"/>
          </a:p>
        </p:txBody>
      </p:sp>
      <p:sp>
        <p:nvSpPr>
          <p:cNvPr id="3" name="Content Placeholder 2"/>
          <p:cNvSpPr>
            <a:spLocks noGrp="1"/>
          </p:cNvSpPr>
          <p:nvPr>
            <p:ph idx="1"/>
          </p:nvPr>
        </p:nvSpPr>
        <p:spPr>
          <a:xfrm>
            <a:off x="304800" y="990600"/>
            <a:ext cx="8381999" cy="5050763"/>
          </a:xfrm>
        </p:spPr>
        <p:txBody>
          <a:bodyPr>
            <a:normAutofit/>
          </a:bodyPr>
          <a:lstStyle/>
          <a:p>
            <a:pPr marL="0" indent="0">
              <a:spcBef>
                <a:spcPts val="600"/>
              </a:spcBef>
              <a:buNone/>
            </a:pPr>
            <a:r>
              <a:rPr lang="en-US" b="1" dirty="0">
                <a:solidFill>
                  <a:srgbClr val="333333"/>
                </a:solidFill>
                <a:latin typeface="Arial"/>
              </a:rPr>
              <a:t>2. Think of the concrete details that the reader </a:t>
            </a:r>
            <a:r>
              <a:rPr lang="en-US" b="1" dirty="0">
                <a:solidFill>
                  <a:srgbClr val="FF6600"/>
                </a:solidFill>
                <a:latin typeface="Arial"/>
              </a:rPr>
              <a:t>wouldn’t </a:t>
            </a:r>
            <a:r>
              <a:rPr lang="en-US" b="1" dirty="0">
                <a:solidFill>
                  <a:srgbClr val="333333"/>
                </a:solidFill>
                <a:latin typeface="Arial"/>
              </a:rPr>
              <a:t>be able to imagine.</a:t>
            </a:r>
            <a:endParaRPr lang="en-US" dirty="0"/>
          </a:p>
          <a:p>
            <a:pPr>
              <a:spcBef>
                <a:spcPts val="600"/>
              </a:spcBef>
              <a:buFont typeface="Wingdings" panose="05000000000000000000" pitchFamily="2" charset="2"/>
              <a:buChar char="q"/>
            </a:pPr>
            <a:r>
              <a:rPr lang="en-US" b="1" dirty="0">
                <a:solidFill>
                  <a:srgbClr val="7030A0"/>
                </a:solidFill>
                <a:latin typeface="Arial"/>
              </a:rPr>
              <a:t>Zoom in </a:t>
            </a:r>
            <a:r>
              <a:rPr lang="en-US" dirty="0">
                <a:solidFill>
                  <a:srgbClr val="333333"/>
                </a:solidFill>
                <a:latin typeface="Arial"/>
              </a:rPr>
              <a:t>on the moment. What are the subtle details that will bring this person/place right off the page</a:t>
            </a:r>
            <a:r>
              <a:rPr lang="en-US" dirty="0" smtClean="0">
                <a:solidFill>
                  <a:srgbClr val="333333"/>
                </a:solidFill>
                <a:latin typeface="Arial"/>
              </a:rPr>
              <a:t>?</a:t>
            </a:r>
          </a:p>
          <a:p>
            <a:pPr marL="0" indent="0">
              <a:spcBef>
                <a:spcPts val="600"/>
              </a:spcBef>
              <a:buNone/>
            </a:pPr>
            <a:endParaRPr lang="en-US" dirty="0"/>
          </a:p>
          <a:p>
            <a:pPr marL="0" indent="0">
              <a:spcBef>
                <a:spcPts val="600"/>
              </a:spcBef>
              <a:buNone/>
            </a:pPr>
            <a:r>
              <a:rPr lang="en-US" dirty="0">
                <a:solidFill>
                  <a:srgbClr val="333333"/>
                </a:solidFill>
                <a:latin typeface="Arial"/>
              </a:rPr>
              <a:t>Example:</a:t>
            </a:r>
            <a:endParaRPr lang="en-US" dirty="0"/>
          </a:p>
          <a:p>
            <a:pPr marL="0" indent="0">
              <a:buNone/>
            </a:pPr>
            <a:r>
              <a:rPr lang="en-US" dirty="0">
                <a:solidFill>
                  <a:srgbClr val="333333"/>
                </a:solidFill>
                <a:latin typeface="Arial"/>
              </a:rPr>
              <a:t>In Grandpa’s bedroom, time stood still. The clock was still broken, the faded picture of the grandmother I never met still faced the patchwork bed, his favorite books still crowded the shelves. The only thing changed was the tree outside the window, the leaves turning the orange of a dying fire. </a:t>
            </a:r>
            <a:endParaRPr lang="en-US" dirty="0" smtClean="0">
              <a:solidFill>
                <a:srgbClr val="333333"/>
              </a:solidFill>
              <a:latin typeface="Arial"/>
            </a:endParaRPr>
          </a:p>
          <a:p>
            <a:pPr marL="0" indent="0">
              <a:buNone/>
            </a:pPr>
            <a:endParaRPr lang="en-US" dirty="0">
              <a:solidFill>
                <a:srgbClr val="333333"/>
              </a:solidFill>
              <a:latin typeface="Arial"/>
            </a:endParaRPr>
          </a:p>
          <a:p>
            <a:pPr marL="0" indent="0">
              <a:buNone/>
            </a:pPr>
            <a:r>
              <a:rPr lang="en-US" b="1" dirty="0" smtClean="0">
                <a:solidFill>
                  <a:srgbClr val="333333"/>
                </a:solidFill>
                <a:latin typeface="Arial"/>
              </a:rPr>
              <a:t>3. What could be symbolic in this paragraph? Give special attention to it. </a:t>
            </a:r>
            <a:endParaRPr lang="en-US" b="1" dirty="0"/>
          </a:p>
        </p:txBody>
      </p:sp>
    </p:spTree>
    <p:extLst>
      <p:ext uri="{BB962C8B-B14F-4D97-AF65-F5344CB8AC3E}">
        <p14:creationId xmlns:p14="http://schemas.microsoft.com/office/powerpoint/2010/main" val="4209750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6447501" cy="533400"/>
          </a:xfrm>
        </p:spPr>
        <p:txBody>
          <a:bodyPr>
            <a:normAutofit/>
          </a:bodyPr>
          <a:lstStyle/>
          <a:p>
            <a:r>
              <a:rPr lang="en-US" sz="2800" dirty="0" smtClean="0"/>
              <a:t>Still adding good descriptors</a:t>
            </a:r>
            <a:endParaRPr lang="en-US" sz="2800" dirty="0"/>
          </a:p>
        </p:txBody>
      </p:sp>
      <p:sp>
        <p:nvSpPr>
          <p:cNvPr id="3" name="Content Placeholder 2"/>
          <p:cNvSpPr>
            <a:spLocks noGrp="1"/>
          </p:cNvSpPr>
          <p:nvPr>
            <p:ph idx="1"/>
          </p:nvPr>
        </p:nvSpPr>
        <p:spPr>
          <a:xfrm>
            <a:off x="304800" y="762000"/>
            <a:ext cx="7848599" cy="5279363"/>
          </a:xfrm>
        </p:spPr>
        <p:txBody>
          <a:bodyPr>
            <a:normAutofit/>
          </a:bodyPr>
          <a:lstStyle/>
          <a:p>
            <a:pPr marL="0" indent="0">
              <a:buNone/>
            </a:pPr>
            <a:r>
              <a:rPr lang="en-US" sz="2400" dirty="0">
                <a:solidFill>
                  <a:schemeClr val="tx1"/>
                </a:solidFill>
              </a:rPr>
              <a:t>4. Avoid </a:t>
            </a:r>
            <a:r>
              <a:rPr lang="en-US" sz="2400" b="1" dirty="0">
                <a:solidFill>
                  <a:schemeClr val="tx1"/>
                </a:solidFill>
              </a:rPr>
              <a:t>wimpy</a:t>
            </a:r>
            <a:r>
              <a:rPr lang="en-US" sz="2400" dirty="0">
                <a:solidFill>
                  <a:schemeClr val="tx1"/>
                </a:solidFill>
              </a:rPr>
              <a:t> verbs!</a:t>
            </a:r>
          </a:p>
          <a:p>
            <a:pPr>
              <a:buFont typeface="Wingdings" charset="2"/>
              <a:buChar char="q"/>
            </a:pPr>
            <a:endParaRPr lang="en-US" sz="2400" dirty="0">
              <a:solidFill>
                <a:schemeClr val="tx1"/>
              </a:solidFill>
            </a:endParaRPr>
          </a:p>
          <a:p>
            <a:pPr>
              <a:buFont typeface="Wingdings" charset="2"/>
              <a:buChar char="q"/>
            </a:pPr>
            <a:r>
              <a:rPr lang="en-US" sz="2400" dirty="0" smtClean="0">
                <a:solidFill>
                  <a:schemeClr val="tx1"/>
                </a:solidFill>
              </a:rPr>
              <a:t>He </a:t>
            </a:r>
            <a:r>
              <a:rPr lang="en-US" sz="2400" dirty="0">
                <a:solidFill>
                  <a:schemeClr val="tx1"/>
                </a:solidFill>
              </a:rPr>
              <a:t>walks into the room.</a:t>
            </a:r>
          </a:p>
          <a:p>
            <a:pPr marL="0" indent="0">
              <a:buNone/>
            </a:pPr>
            <a:r>
              <a:rPr lang="en-US" sz="2400" dirty="0">
                <a:solidFill>
                  <a:schemeClr val="tx1"/>
                </a:solidFill>
              </a:rPr>
              <a:t>Walks = </a:t>
            </a:r>
            <a:r>
              <a:rPr lang="en-US" sz="2400" dirty="0" smtClean="0">
                <a:solidFill>
                  <a:schemeClr val="tx1"/>
                </a:solidFill>
              </a:rPr>
              <a:t>wimpy and boring</a:t>
            </a:r>
            <a:endParaRPr lang="en-US" sz="2400" dirty="0">
              <a:solidFill>
                <a:schemeClr val="tx1"/>
              </a:solidFill>
            </a:endParaRPr>
          </a:p>
          <a:p>
            <a:pPr>
              <a:buFont typeface="Wingdings" charset="2"/>
              <a:buChar char="§"/>
            </a:pPr>
            <a:endParaRPr lang="en-US" sz="2400" dirty="0">
              <a:solidFill>
                <a:schemeClr val="tx1"/>
              </a:solidFill>
            </a:endParaRPr>
          </a:p>
          <a:p>
            <a:pPr>
              <a:buFont typeface="Wingdings" charset="2"/>
              <a:buChar char="§"/>
            </a:pPr>
            <a:r>
              <a:rPr lang="en-US" sz="2400" dirty="0" smtClean="0">
                <a:solidFill>
                  <a:schemeClr val="tx1"/>
                </a:solidFill>
              </a:rPr>
              <a:t>He </a:t>
            </a:r>
            <a:r>
              <a:rPr lang="en-US" sz="2400" dirty="0">
                <a:solidFill>
                  <a:schemeClr val="tx1"/>
                </a:solidFill>
              </a:rPr>
              <a:t>slumps into the room.</a:t>
            </a:r>
          </a:p>
          <a:p>
            <a:pPr>
              <a:buFont typeface="Wingdings" charset="2"/>
              <a:buChar char="§"/>
            </a:pPr>
            <a:r>
              <a:rPr lang="en-US" sz="2400" dirty="0">
                <a:solidFill>
                  <a:schemeClr val="tx1"/>
                </a:solidFill>
              </a:rPr>
              <a:t>He strides into the room.</a:t>
            </a:r>
          </a:p>
          <a:p>
            <a:pPr>
              <a:buFont typeface="Wingdings" charset="2"/>
              <a:buChar char="§"/>
            </a:pPr>
            <a:r>
              <a:rPr lang="en-US" sz="2400" dirty="0">
                <a:solidFill>
                  <a:schemeClr val="tx1"/>
                </a:solidFill>
              </a:rPr>
              <a:t>He slides into the room.</a:t>
            </a:r>
          </a:p>
        </p:txBody>
      </p:sp>
    </p:spTree>
    <p:extLst>
      <p:ext uri="{BB962C8B-B14F-4D97-AF65-F5344CB8AC3E}">
        <p14:creationId xmlns:p14="http://schemas.microsoft.com/office/powerpoint/2010/main" val="2695103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6447501" cy="609600"/>
          </a:xfrm>
        </p:spPr>
        <p:txBody>
          <a:bodyPr>
            <a:normAutofit/>
          </a:bodyPr>
          <a:lstStyle/>
          <a:p>
            <a:r>
              <a:rPr lang="en-US" sz="2800" dirty="0" smtClean="0"/>
              <a:t>Add Dialogue</a:t>
            </a:r>
            <a:endParaRPr lang="en-US" sz="2800" dirty="0"/>
          </a:p>
        </p:txBody>
      </p:sp>
      <p:sp>
        <p:nvSpPr>
          <p:cNvPr id="3" name="Content Placeholder 2"/>
          <p:cNvSpPr>
            <a:spLocks noGrp="1"/>
          </p:cNvSpPr>
          <p:nvPr>
            <p:ph idx="1"/>
          </p:nvPr>
        </p:nvSpPr>
        <p:spPr>
          <a:xfrm>
            <a:off x="304800" y="762000"/>
            <a:ext cx="8000999" cy="5279363"/>
          </a:xfrm>
        </p:spPr>
        <p:txBody>
          <a:bodyPr/>
          <a:lstStyle/>
          <a:p>
            <a:pPr>
              <a:spcBef>
                <a:spcPts val="600"/>
              </a:spcBef>
              <a:buFont typeface="Wingdings" panose="05000000000000000000" pitchFamily="2" charset="2"/>
              <a:buChar char="q"/>
            </a:pPr>
            <a:r>
              <a:rPr lang="en-US" dirty="0">
                <a:solidFill>
                  <a:srgbClr val="333333"/>
                </a:solidFill>
                <a:latin typeface="Arial"/>
              </a:rPr>
              <a:t>Why use it?</a:t>
            </a:r>
            <a:endParaRPr lang="en-US" dirty="0"/>
          </a:p>
          <a:p>
            <a:pPr>
              <a:spcBef>
                <a:spcPts val="600"/>
              </a:spcBef>
              <a:buFontTx/>
              <a:buChar char="-"/>
            </a:pPr>
            <a:r>
              <a:rPr lang="en-US" dirty="0" smtClean="0">
                <a:solidFill>
                  <a:srgbClr val="333333"/>
                </a:solidFill>
                <a:latin typeface="Arial"/>
              </a:rPr>
              <a:t>It </a:t>
            </a:r>
            <a:r>
              <a:rPr lang="en-US" dirty="0">
                <a:solidFill>
                  <a:srgbClr val="333333"/>
                </a:solidFill>
                <a:latin typeface="Arial"/>
              </a:rPr>
              <a:t>can reveal more about a character, and more subtly, than simply telling the reading what to think. It gives voice to people from your stories...and you, as well.</a:t>
            </a:r>
            <a:endParaRPr lang="en-US" dirty="0"/>
          </a:p>
          <a:p>
            <a:pPr>
              <a:spcBef>
                <a:spcPts val="600"/>
              </a:spcBef>
              <a:buFontTx/>
              <a:buChar char="-"/>
            </a:pPr>
            <a:endParaRPr lang="en-US" dirty="0"/>
          </a:p>
          <a:p>
            <a:pPr>
              <a:spcBef>
                <a:spcPts val="600"/>
              </a:spcBef>
              <a:buFontTx/>
              <a:buChar char="-"/>
            </a:pPr>
            <a:r>
              <a:rPr lang="en-US" dirty="0" smtClean="0">
                <a:solidFill>
                  <a:srgbClr val="333333"/>
                </a:solidFill>
                <a:latin typeface="Arial"/>
              </a:rPr>
              <a:t>I </a:t>
            </a:r>
            <a:r>
              <a:rPr lang="en-US" dirty="0">
                <a:solidFill>
                  <a:srgbClr val="333333"/>
                </a:solidFill>
                <a:latin typeface="Arial"/>
              </a:rPr>
              <a:t>remember two things from the funeral circuit: bottomless dishes of free mints and my father saying on the ride home</a:t>
            </a:r>
            <a:r>
              <a:rPr lang="en-US" b="1" dirty="0">
                <a:solidFill>
                  <a:srgbClr val="FF0000"/>
                </a:solidFill>
                <a:latin typeface="Arial"/>
              </a:rPr>
              <a:t>, “</a:t>
            </a:r>
            <a:r>
              <a:rPr lang="en-US" b="1" dirty="0">
                <a:solidFill>
                  <a:srgbClr val="333333"/>
                </a:solidFill>
                <a:latin typeface="Arial"/>
              </a:rPr>
              <a:t>You can’t come in without going out, kids. Always go to the funeral</a:t>
            </a:r>
            <a:r>
              <a:rPr lang="en-US" b="1" dirty="0">
                <a:solidFill>
                  <a:srgbClr val="FF0000"/>
                </a:solidFill>
                <a:latin typeface="Arial"/>
              </a:rPr>
              <a:t>.</a:t>
            </a:r>
            <a:r>
              <a:rPr lang="en-US" b="1" dirty="0" smtClean="0">
                <a:solidFill>
                  <a:srgbClr val="FF0000"/>
                </a:solidFill>
                <a:latin typeface="Arial"/>
              </a:rPr>
              <a:t>”</a:t>
            </a:r>
          </a:p>
          <a:p>
            <a:pPr>
              <a:spcBef>
                <a:spcPts val="600"/>
              </a:spcBef>
              <a:buFontTx/>
              <a:buChar char="-"/>
            </a:pPr>
            <a:endParaRPr lang="en-US" dirty="0"/>
          </a:p>
          <a:p>
            <a:pPr fontAlgn="base">
              <a:spcBef>
                <a:spcPts val="600"/>
              </a:spcBef>
              <a:buFont typeface="Wingdings" panose="05000000000000000000" pitchFamily="2" charset="2"/>
              <a:buChar char="q"/>
            </a:pPr>
            <a:r>
              <a:rPr lang="en-US" b="1" dirty="0">
                <a:solidFill>
                  <a:srgbClr val="FF0000"/>
                </a:solidFill>
                <a:latin typeface="Arial"/>
              </a:rPr>
              <a:t>See </a:t>
            </a:r>
            <a:r>
              <a:rPr lang="en-US" b="1" u="sng" dirty="0">
                <a:solidFill>
                  <a:srgbClr val="1D6B8D"/>
                </a:solidFill>
                <a:latin typeface="Arial"/>
                <a:hlinkClick r:id="rId2"/>
              </a:rPr>
              <a:t>“Tomorrow will be a better day”</a:t>
            </a:r>
            <a:endParaRPr lang="en-US" b="1" dirty="0">
              <a:solidFill>
                <a:srgbClr val="FF0000"/>
              </a:solidFill>
              <a:latin typeface="Arial"/>
            </a:endParaRPr>
          </a:p>
          <a:p>
            <a:endParaRPr lang="en-US" dirty="0"/>
          </a:p>
        </p:txBody>
      </p:sp>
    </p:spTree>
    <p:extLst>
      <p:ext uri="{BB962C8B-B14F-4D97-AF65-F5344CB8AC3E}">
        <p14:creationId xmlns:p14="http://schemas.microsoft.com/office/powerpoint/2010/main" val="1774859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6447501" cy="457200"/>
          </a:xfrm>
        </p:spPr>
        <p:txBody>
          <a:bodyPr>
            <a:normAutofit/>
          </a:bodyPr>
          <a:lstStyle/>
          <a:p>
            <a:r>
              <a:rPr lang="en-US" sz="2400" dirty="0" smtClean="0"/>
              <a:t>Useful Grammar Stuff</a:t>
            </a:r>
            <a:endParaRPr lang="en-US" sz="2400" dirty="0"/>
          </a:p>
        </p:txBody>
      </p:sp>
      <p:sp>
        <p:nvSpPr>
          <p:cNvPr id="3" name="Content Placeholder 2"/>
          <p:cNvSpPr>
            <a:spLocks noGrp="1"/>
          </p:cNvSpPr>
          <p:nvPr>
            <p:ph sz="half" idx="1"/>
          </p:nvPr>
        </p:nvSpPr>
        <p:spPr>
          <a:xfrm>
            <a:off x="508000" y="838200"/>
            <a:ext cx="3682999" cy="5203161"/>
          </a:xfrm>
        </p:spPr>
        <p:txBody>
          <a:bodyPr>
            <a:normAutofit lnSpcReduction="10000"/>
          </a:bodyPr>
          <a:lstStyle/>
          <a:p>
            <a:pPr marL="0" indent="0">
              <a:spcBef>
                <a:spcPts val="600"/>
              </a:spcBef>
              <a:buNone/>
            </a:pPr>
            <a:r>
              <a:rPr lang="en-US" b="1" dirty="0">
                <a:solidFill>
                  <a:srgbClr val="333333"/>
                </a:solidFill>
                <a:latin typeface="Arial"/>
              </a:rPr>
              <a:t>The Dash</a:t>
            </a:r>
            <a:endParaRPr lang="en-US" b="1" dirty="0"/>
          </a:p>
          <a:p>
            <a:pPr fontAlgn="base">
              <a:spcBef>
                <a:spcPts val="600"/>
              </a:spcBef>
              <a:buFont typeface="Wingdings" charset="2"/>
              <a:buChar char="q"/>
            </a:pPr>
            <a:r>
              <a:rPr lang="en-US" dirty="0">
                <a:solidFill>
                  <a:srgbClr val="333333"/>
                </a:solidFill>
                <a:latin typeface="Arial"/>
              </a:rPr>
              <a:t>Draws attention and focus to content that is  parenthetical, or adds extra, defining </a:t>
            </a:r>
            <a:r>
              <a:rPr lang="en-US" dirty="0" smtClean="0">
                <a:solidFill>
                  <a:srgbClr val="333333"/>
                </a:solidFill>
                <a:latin typeface="Arial"/>
              </a:rPr>
              <a:t>material</a:t>
            </a:r>
          </a:p>
          <a:p>
            <a:pPr marL="0" indent="0" fontAlgn="base">
              <a:spcBef>
                <a:spcPts val="600"/>
              </a:spcBef>
              <a:buNone/>
            </a:pPr>
            <a:endParaRPr lang="en-US" dirty="0">
              <a:solidFill>
                <a:srgbClr val="333333"/>
              </a:solidFill>
              <a:latin typeface="Arial"/>
            </a:endParaRPr>
          </a:p>
          <a:p>
            <a:pPr>
              <a:buFont typeface="Wingdings" charset="2"/>
              <a:buChar char="q"/>
            </a:pPr>
            <a:r>
              <a:rPr lang="en-US" dirty="0">
                <a:solidFill>
                  <a:srgbClr val="333333"/>
                </a:solidFill>
                <a:latin typeface="Georgia"/>
              </a:rPr>
              <a:t>My dad was upset — not the usual stuff that he and Mom and, I guess, a lot of parents worry about, like which college I'm going to, how far away it is from home and how much it's going to cost. Instead, he was upset about the world his generation is turning over to mine — a world he fears has a dark and difficult future, if it has a future at all.</a:t>
            </a:r>
            <a:endParaRPr lang="en-US" dirty="0"/>
          </a:p>
        </p:txBody>
      </p:sp>
      <p:sp>
        <p:nvSpPr>
          <p:cNvPr id="4" name="Content Placeholder 3"/>
          <p:cNvSpPr>
            <a:spLocks noGrp="1"/>
          </p:cNvSpPr>
          <p:nvPr>
            <p:ph sz="half" idx="2"/>
          </p:nvPr>
        </p:nvSpPr>
        <p:spPr>
          <a:xfrm>
            <a:off x="4267200" y="838200"/>
            <a:ext cx="3809999" cy="5203163"/>
          </a:xfrm>
        </p:spPr>
        <p:txBody>
          <a:bodyPr>
            <a:normAutofit lnSpcReduction="10000"/>
          </a:bodyPr>
          <a:lstStyle/>
          <a:p>
            <a:pPr marL="0" indent="0">
              <a:spcBef>
                <a:spcPts val="600"/>
              </a:spcBef>
              <a:buNone/>
            </a:pPr>
            <a:r>
              <a:rPr lang="en-US" b="1" dirty="0">
                <a:solidFill>
                  <a:srgbClr val="7030A0"/>
                </a:solidFill>
                <a:latin typeface="Arial"/>
              </a:rPr>
              <a:t>Parallel Structure</a:t>
            </a:r>
            <a:endParaRPr lang="en-US" b="1" dirty="0">
              <a:solidFill>
                <a:srgbClr val="7030A0"/>
              </a:solidFill>
            </a:endParaRPr>
          </a:p>
          <a:p>
            <a:pPr fontAlgn="base">
              <a:spcBef>
                <a:spcPts val="600"/>
              </a:spcBef>
              <a:buFont typeface="Wingdings" charset="2"/>
              <a:buChar char="q"/>
            </a:pPr>
            <a:r>
              <a:rPr lang="en-US" dirty="0">
                <a:solidFill>
                  <a:srgbClr val="FF0000"/>
                </a:solidFill>
                <a:latin typeface="Arial"/>
              </a:rPr>
              <a:t>Repetition</a:t>
            </a:r>
            <a:r>
              <a:rPr lang="en-US" dirty="0">
                <a:solidFill>
                  <a:srgbClr val="333333"/>
                </a:solidFill>
                <a:latin typeface="Arial"/>
              </a:rPr>
              <a:t> of a chosen grammatical form</a:t>
            </a:r>
          </a:p>
          <a:p>
            <a:pPr>
              <a:spcBef>
                <a:spcPts val="600"/>
              </a:spcBef>
              <a:buFont typeface="Wingdings" charset="2"/>
              <a:buChar char="q"/>
            </a:pPr>
            <a:r>
              <a:rPr lang="en-US" dirty="0">
                <a:solidFill>
                  <a:srgbClr val="00B050"/>
                </a:solidFill>
                <a:latin typeface="Arial"/>
              </a:rPr>
              <a:t>Rhetorical</a:t>
            </a:r>
            <a:r>
              <a:rPr lang="en-US" dirty="0">
                <a:solidFill>
                  <a:srgbClr val="333333"/>
                </a:solidFill>
                <a:latin typeface="Arial"/>
              </a:rPr>
              <a:t> Questions</a:t>
            </a:r>
            <a:endParaRPr lang="en-US" dirty="0"/>
          </a:p>
          <a:p>
            <a:pPr fontAlgn="base">
              <a:spcBef>
                <a:spcPts val="600"/>
              </a:spcBef>
              <a:buFont typeface="Wingdings" charset="2"/>
              <a:buChar char="q"/>
            </a:pPr>
            <a:r>
              <a:rPr lang="en-US" dirty="0">
                <a:solidFill>
                  <a:srgbClr val="333333"/>
                </a:solidFill>
                <a:latin typeface="Arial"/>
              </a:rPr>
              <a:t>Allows the audience a first hand account into your deeper considerations</a:t>
            </a:r>
          </a:p>
          <a:p>
            <a:pPr>
              <a:buFont typeface="Wingdings" charset="2"/>
              <a:buChar char="q"/>
            </a:pPr>
            <a:r>
              <a:rPr lang="en-US" dirty="0">
                <a:solidFill>
                  <a:srgbClr val="333333"/>
                </a:solidFill>
                <a:latin typeface="Georgia"/>
              </a:rPr>
              <a:t>Since I could remember </a:t>
            </a:r>
            <a:r>
              <a:rPr lang="en-US" dirty="0">
                <a:solidFill>
                  <a:srgbClr val="FF0000"/>
                </a:solidFill>
                <a:latin typeface="Georgia"/>
              </a:rPr>
              <a:t>walking and talking</a:t>
            </a:r>
            <a:r>
              <a:rPr lang="en-US" dirty="0">
                <a:solidFill>
                  <a:srgbClr val="333333"/>
                </a:solidFill>
                <a:latin typeface="Georgia"/>
              </a:rPr>
              <a:t>, Jessie had been </a:t>
            </a:r>
            <a:r>
              <a:rPr lang="en-US" dirty="0">
                <a:solidFill>
                  <a:srgbClr val="FF0000"/>
                </a:solidFill>
                <a:latin typeface="Georgia"/>
              </a:rPr>
              <a:t>walking and talking </a:t>
            </a:r>
            <a:r>
              <a:rPr lang="en-US" dirty="0">
                <a:solidFill>
                  <a:srgbClr val="333333"/>
                </a:solidFill>
                <a:latin typeface="Georgia"/>
              </a:rPr>
              <a:t>with me - at </a:t>
            </a:r>
            <a:r>
              <a:rPr lang="en-US" dirty="0">
                <a:solidFill>
                  <a:srgbClr val="7030A0"/>
                </a:solidFill>
                <a:latin typeface="Georgia"/>
              </a:rPr>
              <a:t>every scraped knee, every moment of laughter, every scary corner</a:t>
            </a:r>
            <a:r>
              <a:rPr lang="en-US" dirty="0">
                <a:solidFill>
                  <a:srgbClr val="333333"/>
                </a:solidFill>
                <a:latin typeface="Georgia"/>
              </a:rPr>
              <a:t>. </a:t>
            </a:r>
            <a:r>
              <a:rPr lang="en-US" dirty="0">
                <a:solidFill>
                  <a:srgbClr val="00B050"/>
                </a:solidFill>
                <a:latin typeface="Georgia"/>
              </a:rPr>
              <a:t>How would I learn to face the world without my best friend by my side? And what is it that I have always believed? </a:t>
            </a:r>
            <a:r>
              <a:rPr lang="en-US" dirty="0">
                <a:solidFill>
                  <a:srgbClr val="333333"/>
                </a:solidFill>
                <a:latin typeface="Georgia"/>
              </a:rPr>
              <a:t>First, that imperfections are human.</a:t>
            </a:r>
            <a:endParaRPr lang="en-US" dirty="0"/>
          </a:p>
        </p:txBody>
      </p:sp>
    </p:spTree>
    <p:extLst>
      <p:ext uri="{BB962C8B-B14F-4D97-AF65-F5344CB8AC3E}">
        <p14:creationId xmlns:p14="http://schemas.microsoft.com/office/powerpoint/2010/main" val="1023054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2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otalTime>83</TotalTime>
  <Words>957</Words>
  <Application>Microsoft Office PowerPoint</Application>
  <PresentationFormat>On-screen Show (4:3)</PresentationFormat>
  <Paragraphs>220</Paragraphs>
  <Slides>21</Slides>
  <Notes>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1_Facet</vt:lpstr>
      <vt:lpstr>2_Facet</vt:lpstr>
      <vt:lpstr>Agenda: Monday September 19, 2016</vt:lpstr>
      <vt:lpstr>Warm Up: 9/19</vt:lpstr>
      <vt:lpstr>Kahoot!  Review for vocab. test on Wednesday</vt:lpstr>
      <vt:lpstr>Descriptors</vt:lpstr>
      <vt:lpstr>Adding good descriptors</vt:lpstr>
      <vt:lpstr>Adding good descriptors continued</vt:lpstr>
      <vt:lpstr>Still adding good descriptors</vt:lpstr>
      <vt:lpstr>Add Dialogue</vt:lpstr>
      <vt:lpstr>Useful Grammar Stuff</vt:lpstr>
      <vt:lpstr>Reflection</vt:lpstr>
      <vt:lpstr>Reflection Tips</vt:lpstr>
      <vt:lpstr>Peer Editing</vt:lpstr>
      <vt:lpstr>PowerPoint Presentation</vt:lpstr>
      <vt:lpstr>PowerPoint Presentation</vt:lpstr>
      <vt:lpstr>Agenda: Wednesday September 21, 2016</vt:lpstr>
      <vt:lpstr>Warm Up- 9/21</vt:lpstr>
      <vt:lpstr>Vocabulary: Test</vt:lpstr>
      <vt:lpstr>The Odyssey</vt:lpstr>
      <vt:lpstr>Agenda: Friday September 23, 2016</vt:lpstr>
      <vt:lpstr>Fun Friday Riddle</vt:lpstr>
      <vt:lpstr>Mythology Presentations</vt:lpstr>
    </vt:vector>
  </TitlesOfParts>
  <Company>Jeffco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Monday September 19, 2016</dc:title>
  <dc:creator>User</dc:creator>
  <cp:lastModifiedBy>User</cp:lastModifiedBy>
  <cp:revision>9</cp:revision>
  <dcterms:created xsi:type="dcterms:W3CDTF">2016-09-15T20:38:51Z</dcterms:created>
  <dcterms:modified xsi:type="dcterms:W3CDTF">2016-09-21T16:55:53Z</dcterms:modified>
</cp:coreProperties>
</file>