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7" r:id="rId3"/>
    <p:sldId id="258" r:id="rId4"/>
    <p:sldId id="264" r:id="rId5"/>
    <p:sldId id="259" r:id="rId6"/>
    <p:sldId id="260" r:id="rId7"/>
    <p:sldId id="261" r:id="rId8"/>
    <p:sldId id="262" r:id="rId9"/>
    <p:sldId id="263" r:id="rId10"/>
    <p:sldId id="265" r:id="rId11"/>
    <p:sldId id="266" r:id="rId12"/>
    <p:sldId id="267" r:id="rId13"/>
    <p:sldId id="275" r:id="rId14"/>
    <p:sldId id="278" r:id="rId15"/>
    <p:sldId id="277" r:id="rId16"/>
    <p:sldId id="268" r:id="rId17"/>
    <p:sldId id="269" r:id="rId18"/>
    <p:sldId id="270" r:id="rId19"/>
    <p:sldId id="271" r:id="rId20"/>
    <p:sldId id="272"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6-09-07T18:44:12.481"/>
    </inkml:context>
    <inkml:brush xml:id="br0">
      <inkml:brushProperty name="width" value="0.05292" units="cm"/>
      <inkml:brushProperty name="height" value="0.05292" units="cm"/>
      <inkml:brushProperty name="color" value="#FF0000"/>
    </inkml:brush>
  </inkml:definitions>
  <inkml:trace contextRef="#ctx0" brushRef="#br0">5730 1811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8613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6057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97031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693247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398568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95655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256487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39863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68056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491903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0813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235649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169847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361258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3915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7251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40100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Tree>
    <p:extLst>
      <p:ext uri="{BB962C8B-B14F-4D97-AF65-F5344CB8AC3E}">
        <p14:creationId xmlns:p14="http://schemas.microsoft.com/office/powerpoint/2010/main" val="2400306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133730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351830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80817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04524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530441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568905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622445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72467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85029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3499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34808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12162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96710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153D79-5382-B640-B9E8-7F027D139349}"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Tree>
    <p:extLst>
      <p:ext uri="{BB962C8B-B14F-4D97-AF65-F5344CB8AC3E}">
        <p14:creationId xmlns:p14="http://schemas.microsoft.com/office/powerpoint/2010/main" val="250052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592370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BBE46C-0F04-F745-9188-D6FD9B06B58D}"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53153D79-5382-B640-B9E8-7F027D139349}"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9208831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AegLdB7UI4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pr.org/templates/story/story.php?storyId=52321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hyperlink" Target="http://www.npr.org/2009/04/06/102649267/i-am-still-the-greatest" TargetMode="External"/><Relationship Id="rId7" Type="http://schemas.openxmlformats.org/officeDocument/2006/relationships/hyperlink" Target="https://docs.google.com/document/d/1pM5g58qJ_kRUyeKUKV8geCHXXG1ViskBv8fILDkdhBI/edit" TargetMode="External"/><Relationship Id="rId2" Type="http://schemas.openxmlformats.org/officeDocument/2006/relationships/hyperlink" Target="http://www.npr.org/templates/story/story.php?storyId=6196795" TargetMode="External"/><Relationship Id="rId1" Type="http://schemas.openxmlformats.org/officeDocument/2006/relationships/slideLayout" Target="../slideLayouts/slideLayout2.xml"/><Relationship Id="rId6" Type="http://schemas.openxmlformats.org/officeDocument/2006/relationships/hyperlink" Target="http://www.npr.org/2005/05/16/4651531/be-cool-to-the-pizza-dude" TargetMode="External"/><Relationship Id="rId5" Type="http://schemas.openxmlformats.org/officeDocument/2006/relationships/hyperlink" Target="https://docs.google.com/document/d/1AhPW-9A-ZR7Y_XaqmjbuC8qRYiHRQbbaOe9qKi8VGq0/edit" TargetMode="External"/><Relationship Id="rId4" Type="http://schemas.openxmlformats.org/officeDocument/2006/relationships/hyperlink" Target="https://drive.google.com/drive/folders/0BwHLMxj3Ps3aUmhUWXpQMGhrZmc" TargetMode="External"/><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w0WTqkn8al4Vv9d1H1wYSXmpaMpggJ0vsxLzzO1G4dM/ed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533400"/>
          </a:xfrm>
        </p:spPr>
        <p:txBody>
          <a:bodyPr>
            <a:normAutofit/>
          </a:bodyPr>
          <a:lstStyle/>
          <a:p>
            <a:r>
              <a:rPr lang="en-US" sz="2800" dirty="0" smtClean="0"/>
              <a:t>Agenda: Tuesday September 13, 2016</a:t>
            </a:r>
            <a:endParaRPr lang="en-US" sz="2800" dirty="0"/>
          </a:p>
        </p:txBody>
      </p:sp>
      <p:sp>
        <p:nvSpPr>
          <p:cNvPr id="3" name="Content Placeholder 2"/>
          <p:cNvSpPr>
            <a:spLocks noGrp="1"/>
          </p:cNvSpPr>
          <p:nvPr>
            <p:ph idx="1"/>
          </p:nvPr>
        </p:nvSpPr>
        <p:spPr>
          <a:xfrm>
            <a:off x="228601" y="1295400"/>
            <a:ext cx="6726902" cy="4745963"/>
          </a:xfrm>
        </p:spPr>
        <p:txBody>
          <a:bodyPr/>
          <a:lstStyle/>
          <a:p>
            <a:pPr marL="0" indent="0">
              <a:buNone/>
            </a:pPr>
            <a:r>
              <a:rPr lang="en-US" dirty="0" smtClean="0"/>
              <a:t>Warm up</a:t>
            </a:r>
          </a:p>
          <a:p>
            <a:pPr marL="0" indent="0">
              <a:buNone/>
            </a:pPr>
            <a:r>
              <a:rPr lang="en-US" dirty="0" smtClean="0"/>
              <a:t>Vocab</a:t>
            </a:r>
          </a:p>
          <a:p>
            <a:pPr marL="0" indent="0">
              <a:buNone/>
            </a:pPr>
            <a:r>
              <a:rPr lang="en-US" dirty="0" smtClean="0"/>
              <a:t>TIB</a:t>
            </a:r>
          </a:p>
          <a:p>
            <a:pPr marL="0" indent="0">
              <a:buNone/>
            </a:pPr>
            <a:endParaRPr lang="en-US" dirty="0"/>
          </a:p>
          <a:p>
            <a:pPr marL="0" indent="0">
              <a:buNone/>
            </a:pPr>
            <a:r>
              <a:rPr lang="en-US" dirty="0" smtClean="0"/>
              <a:t>Poll- </a:t>
            </a:r>
            <a:r>
              <a:rPr lang="en-US" dirty="0" err="1" smtClean="0"/>
              <a:t>TKaM</a:t>
            </a:r>
            <a:endParaRPr lang="en-US" dirty="0"/>
          </a:p>
          <a:p>
            <a:pPr marL="0" indent="0">
              <a:buNone/>
            </a:pPr>
            <a:endParaRPr lang="en-US" dirty="0"/>
          </a:p>
          <a:p>
            <a:pPr marL="0" indent="0">
              <a:buNone/>
            </a:pPr>
            <a:r>
              <a:rPr lang="en-US" dirty="0" smtClean="0"/>
              <a:t>Random fact of the day: </a:t>
            </a:r>
          </a:p>
          <a:p>
            <a:pPr marL="0" indent="0">
              <a:buNone/>
            </a:pPr>
            <a:endParaRPr lang="en-US" dirty="0"/>
          </a:p>
        </p:txBody>
      </p:sp>
    </p:spTree>
    <p:extLst>
      <p:ext uri="{BB962C8B-B14F-4D97-AF65-F5344CB8AC3E}">
        <p14:creationId xmlns:p14="http://schemas.microsoft.com/office/powerpoint/2010/main" val="404369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Structuring the TIB</a:t>
            </a:r>
            <a:endParaRPr lang="en-US" dirty="0"/>
          </a:p>
        </p:txBody>
      </p:sp>
      <p:sp>
        <p:nvSpPr>
          <p:cNvPr id="3" name="Content Placeholder 2"/>
          <p:cNvSpPr>
            <a:spLocks noGrp="1"/>
          </p:cNvSpPr>
          <p:nvPr>
            <p:ph idx="1"/>
          </p:nvPr>
        </p:nvSpPr>
        <p:spPr/>
        <p:txBody>
          <a:bodyPr/>
          <a:lstStyle/>
          <a:p>
            <a:pPr>
              <a:spcBef>
                <a:spcPts val="600"/>
              </a:spcBef>
              <a:buFont typeface="Wingdings" panose="05000000000000000000" pitchFamily="2" charset="2"/>
              <a:buChar char="q"/>
            </a:pPr>
            <a:r>
              <a:rPr lang="en-US" dirty="0">
                <a:solidFill>
                  <a:srgbClr val="000000"/>
                </a:solidFill>
                <a:latin typeface="Georgia"/>
              </a:rPr>
              <a:t>Look at your </a:t>
            </a:r>
            <a:r>
              <a:rPr lang="en-US" dirty="0" smtClean="0">
                <a:solidFill>
                  <a:srgbClr val="000000"/>
                </a:solidFill>
                <a:latin typeface="Georgia"/>
              </a:rPr>
              <a:t>brainstorming. </a:t>
            </a:r>
          </a:p>
          <a:p>
            <a:pPr>
              <a:spcBef>
                <a:spcPts val="600"/>
              </a:spcBef>
              <a:buFont typeface="Wingdings" panose="05000000000000000000" pitchFamily="2" charset="2"/>
              <a:buChar char="q"/>
            </a:pPr>
            <a:endParaRPr lang="en-US" dirty="0">
              <a:solidFill>
                <a:srgbClr val="000000"/>
              </a:solidFill>
              <a:latin typeface="Georgia"/>
            </a:endParaRPr>
          </a:p>
          <a:p>
            <a:pPr>
              <a:spcBef>
                <a:spcPts val="600"/>
              </a:spcBef>
              <a:buFont typeface="Wingdings" panose="05000000000000000000" pitchFamily="2" charset="2"/>
              <a:buChar char="q"/>
            </a:pPr>
            <a:r>
              <a:rPr lang="en-US" dirty="0" smtClean="0">
                <a:solidFill>
                  <a:srgbClr val="000000"/>
                </a:solidFill>
                <a:latin typeface="Georgia"/>
              </a:rPr>
              <a:t>Do </a:t>
            </a:r>
            <a:r>
              <a:rPr lang="en-US" dirty="0">
                <a:solidFill>
                  <a:srgbClr val="000000"/>
                </a:solidFill>
                <a:latin typeface="Georgia"/>
              </a:rPr>
              <a:t>you have primarily anecdotes to explain your belief?</a:t>
            </a:r>
            <a:endParaRPr lang="en-US" dirty="0"/>
          </a:p>
          <a:p>
            <a:pPr>
              <a:spcBef>
                <a:spcPts val="600"/>
              </a:spcBef>
              <a:buFont typeface="Wingdings" panose="05000000000000000000" pitchFamily="2" charset="2"/>
              <a:buChar char="q"/>
            </a:pPr>
            <a:endParaRPr lang="en-US" dirty="0" smtClean="0"/>
          </a:p>
          <a:p>
            <a:pPr>
              <a:spcBef>
                <a:spcPts val="600"/>
              </a:spcBef>
              <a:buFont typeface="Wingdings" panose="05000000000000000000" pitchFamily="2" charset="2"/>
              <a:buChar char="q"/>
            </a:pPr>
            <a:r>
              <a:rPr lang="en-US" dirty="0" smtClean="0">
                <a:solidFill>
                  <a:srgbClr val="000000"/>
                </a:solidFill>
                <a:latin typeface="Georgia"/>
              </a:rPr>
              <a:t>Do </a:t>
            </a:r>
            <a:r>
              <a:rPr lang="en-US" dirty="0">
                <a:solidFill>
                  <a:srgbClr val="000000"/>
                </a:solidFill>
                <a:latin typeface="Georgia"/>
              </a:rPr>
              <a:t>you have more observational ideas to explain your belief?</a:t>
            </a:r>
            <a:endParaRPr lang="en-US" dirty="0"/>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solidFill>
                  <a:srgbClr val="000000"/>
                </a:solidFill>
                <a:latin typeface="Georgia"/>
              </a:rPr>
              <a:t>Does </a:t>
            </a:r>
            <a:r>
              <a:rPr lang="en-US" dirty="0">
                <a:solidFill>
                  <a:srgbClr val="000000"/>
                </a:solidFill>
                <a:latin typeface="Georgia"/>
              </a:rPr>
              <a:t>your belief center around a certain series of events that took place for you?</a:t>
            </a:r>
            <a:endParaRPr lang="en-US" dirty="0"/>
          </a:p>
        </p:txBody>
      </p:sp>
    </p:spTree>
    <p:extLst>
      <p:ext uri="{BB962C8B-B14F-4D97-AF65-F5344CB8AC3E}">
        <p14:creationId xmlns:p14="http://schemas.microsoft.com/office/powerpoint/2010/main" val="104618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Organization of Structure: Pizza Dude</a:t>
            </a:r>
            <a:endParaRPr lang="en-US" dirty="0"/>
          </a:p>
        </p:txBody>
      </p:sp>
      <p:sp>
        <p:nvSpPr>
          <p:cNvPr id="3" name="Content Placeholder 2"/>
          <p:cNvSpPr>
            <a:spLocks noGrp="1"/>
          </p:cNvSpPr>
          <p:nvPr>
            <p:ph idx="1"/>
          </p:nvPr>
        </p:nvSpPr>
        <p:spPr/>
        <p:txBody>
          <a:bodyPr>
            <a:normAutofit lnSpcReduction="10000"/>
          </a:bodyPr>
          <a:lstStyle/>
          <a:p>
            <a:pPr>
              <a:spcBef>
                <a:spcPts val="600"/>
              </a:spcBef>
              <a:buFont typeface="Wingdings" panose="05000000000000000000" pitchFamily="2" charset="2"/>
              <a:buChar char="q"/>
            </a:pPr>
            <a:r>
              <a:rPr lang="en-US" dirty="0">
                <a:solidFill>
                  <a:srgbClr val="333333"/>
                </a:solidFill>
                <a:latin typeface="Arial"/>
              </a:rPr>
              <a:t>Can you identify each of the following? Highlight.</a:t>
            </a:r>
            <a:endParaRPr lang="en-US" dirty="0"/>
          </a:p>
          <a:p>
            <a:pPr>
              <a:spcBef>
                <a:spcPts val="600"/>
              </a:spcBef>
              <a:buFont typeface="Wingdings" panose="05000000000000000000" pitchFamily="2" charset="2"/>
              <a:buChar char="q"/>
            </a:pPr>
            <a:r>
              <a:rPr lang="en-US" dirty="0">
                <a:solidFill>
                  <a:srgbClr val="333333"/>
                </a:solidFill>
                <a:latin typeface="Arial"/>
              </a:rPr>
              <a:t>- The belief statement (yellow)</a:t>
            </a:r>
            <a:endParaRPr lang="en-US" dirty="0"/>
          </a:p>
          <a:p>
            <a:pPr>
              <a:spcBef>
                <a:spcPts val="600"/>
              </a:spcBef>
              <a:buFont typeface="Wingdings" panose="05000000000000000000" pitchFamily="2" charset="2"/>
              <a:buChar char="q"/>
            </a:pPr>
            <a:r>
              <a:rPr lang="en-US" dirty="0">
                <a:solidFill>
                  <a:srgbClr val="333333"/>
                </a:solidFill>
                <a:latin typeface="Arial"/>
              </a:rPr>
              <a:t>- Anecdotes (personal experiences, relationships, or acts of witness) that illuminate this belief (green)</a:t>
            </a:r>
            <a:endParaRPr lang="en-US" dirty="0"/>
          </a:p>
          <a:p>
            <a:pPr>
              <a:spcBef>
                <a:spcPts val="600"/>
              </a:spcBef>
              <a:buFont typeface="Wingdings" panose="05000000000000000000" pitchFamily="2" charset="2"/>
              <a:buChar char="q"/>
            </a:pPr>
            <a:r>
              <a:rPr lang="en-US" dirty="0">
                <a:solidFill>
                  <a:srgbClr val="333333"/>
                </a:solidFill>
                <a:latin typeface="Arial"/>
              </a:rPr>
              <a:t>- Reflection - places where the writer is making connections between their stories and their belief and emphasizing its importance (pink)</a:t>
            </a:r>
            <a:endParaRPr lang="en-US" dirty="0"/>
          </a:p>
          <a:p>
            <a:pPr>
              <a:spcBef>
                <a:spcPts val="600"/>
              </a:spcBef>
              <a:buFont typeface="Wingdings" panose="05000000000000000000" pitchFamily="2" charset="2"/>
              <a:buChar char="q"/>
            </a:pPr>
            <a:r>
              <a:rPr lang="en-US" dirty="0">
                <a:solidFill>
                  <a:srgbClr val="333333"/>
                </a:solidFill>
                <a:latin typeface="Arial"/>
              </a:rPr>
              <a:t>- Conclusion - includes added reflection and makes connection back to the belief statement (orange)</a:t>
            </a:r>
            <a:endParaRPr lang="en-US" dirty="0"/>
          </a:p>
          <a:p>
            <a:pPr>
              <a:spcBef>
                <a:spcPts val="600"/>
              </a:spcBef>
              <a:buFont typeface="Wingdings" panose="05000000000000000000" pitchFamily="2" charset="2"/>
              <a:buChar char="q"/>
            </a:pPr>
            <a:r>
              <a:rPr lang="en-US" dirty="0"/>
              <a:t/>
            </a:r>
            <a:br>
              <a:rPr lang="en-US" dirty="0"/>
            </a:br>
            <a:r>
              <a:rPr lang="en-US" dirty="0">
                <a:solidFill>
                  <a:srgbClr val="333333"/>
                </a:solidFill>
                <a:latin typeface="Arial"/>
              </a:rPr>
              <a:t>Identify areas where the flow could be improved.</a:t>
            </a:r>
            <a:endParaRPr lang="en-US" dirty="0"/>
          </a:p>
          <a:p>
            <a:pPr>
              <a:buFont typeface="Wingdings" panose="05000000000000000000" pitchFamily="2" charset="2"/>
              <a:buChar char="q"/>
            </a:pPr>
            <a:r>
              <a:rPr lang="en-US" dirty="0">
                <a:solidFill>
                  <a:srgbClr val="333333"/>
                </a:solidFill>
                <a:latin typeface="Arial"/>
              </a:rPr>
              <a:t>Identify any areas in the writing that seem disconnected from the topic.</a:t>
            </a:r>
            <a:endParaRPr lang="en-US" dirty="0"/>
          </a:p>
        </p:txBody>
      </p:sp>
    </p:spTree>
    <p:extLst>
      <p:ext uri="{BB962C8B-B14F-4D97-AF65-F5344CB8AC3E}">
        <p14:creationId xmlns:p14="http://schemas.microsoft.com/office/powerpoint/2010/main" val="15602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47501" cy="609600"/>
          </a:xfrm>
        </p:spPr>
        <p:txBody>
          <a:bodyPr>
            <a:normAutofit/>
          </a:bodyPr>
          <a:lstStyle/>
          <a:p>
            <a:r>
              <a:rPr lang="en-US" sz="2400" dirty="0" smtClean="0"/>
              <a:t>Agenda: Thursday September 15, 2016</a:t>
            </a:r>
            <a:endParaRPr lang="en-US" sz="2400" dirty="0"/>
          </a:p>
        </p:txBody>
      </p:sp>
      <p:sp>
        <p:nvSpPr>
          <p:cNvPr id="3" name="Content Placeholder 2"/>
          <p:cNvSpPr>
            <a:spLocks noGrp="1"/>
          </p:cNvSpPr>
          <p:nvPr>
            <p:ph idx="1"/>
          </p:nvPr>
        </p:nvSpPr>
        <p:spPr>
          <a:xfrm>
            <a:off x="381000" y="838200"/>
            <a:ext cx="8382000" cy="5562600"/>
          </a:xfrm>
        </p:spPr>
        <p:txBody>
          <a:bodyPr>
            <a:normAutofit fontScale="92500" lnSpcReduction="10000"/>
          </a:bodyPr>
          <a:lstStyle/>
          <a:p>
            <a:pPr marL="0" indent="0">
              <a:buNone/>
            </a:pPr>
            <a:r>
              <a:rPr lang="en-US" dirty="0" smtClean="0"/>
              <a:t>Warm up</a:t>
            </a:r>
          </a:p>
          <a:p>
            <a:pPr marL="0" indent="0">
              <a:buNone/>
            </a:pPr>
            <a:r>
              <a:rPr lang="en-US" dirty="0" smtClean="0"/>
              <a:t>Vocab </a:t>
            </a:r>
            <a:r>
              <a:rPr lang="en-US" dirty="0" smtClean="0">
                <a:sym typeface="Wingdings"/>
              </a:rPr>
              <a:t> Test Wednesday</a:t>
            </a:r>
            <a:endParaRPr lang="en-US" dirty="0" smtClean="0"/>
          </a:p>
          <a:p>
            <a:pPr marL="0" indent="0">
              <a:buNone/>
            </a:pPr>
            <a:r>
              <a:rPr lang="en-US" dirty="0" smtClean="0"/>
              <a:t>TIB </a:t>
            </a:r>
            <a:r>
              <a:rPr lang="en-US" dirty="0" smtClean="0">
                <a:sym typeface="Wingdings" panose="05000000000000000000" pitchFamily="2" charset="2"/>
              </a:rPr>
              <a:t> Due Wednesday 9/21</a:t>
            </a:r>
            <a:endParaRPr lang="en-US" dirty="0" smtClean="0"/>
          </a:p>
          <a:p>
            <a:pPr marL="0" indent="0">
              <a:buNone/>
            </a:pPr>
            <a:r>
              <a:rPr lang="en-US" dirty="0" smtClean="0"/>
              <a:t>Library orientation/ Mythology Project</a:t>
            </a:r>
          </a:p>
          <a:p>
            <a:pPr marL="0" indent="0">
              <a:buNone/>
            </a:pPr>
            <a:r>
              <a:rPr lang="en-US" dirty="0" smtClean="0"/>
              <a:t>End of 1</a:t>
            </a:r>
            <a:r>
              <a:rPr lang="en-US" baseline="30000" dirty="0" smtClean="0"/>
              <a:t>st</a:t>
            </a:r>
            <a:r>
              <a:rPr lang="en-US" dirty="0" smtClean="0"/>
              <a:t> 6 weeks next Friday!</a:t>
            </a:r>
          </a:p>
          <a:p>
            <a:pPr marL="0" indent="0">
              <a:buNone/>
            </a:pPr>
            <a:endParaRPr lang="en-US" dirty="0" smtClean="0"/>
          </a:p>
          <a:p>
            <a:pPr marL="0" indent="0">
              <a:buNone/>
            </a:pPr>
            <a:r>
              <a:rPr lang="en-US" b="1" dirty="0" smtClean="0">
                <a:solidFill>
                  <a:srgbClr val="FF0000"/>
                </a:solidFill>
              </a:rPr>
              <a:t>HW: </a:t>
            </a:r>
            <a:endParaRPr lang="en-US" b="1" dirty="0">
              <a:solidFill>
                <a:srgbClr val="FF0000"/>
              </a:solidFill>
            </a:endParaRPr>
          </a:p>
          <a:p>
            <a:pPr marL="0" indent="0">
              <a:buNone/>
            </a:pPr>
            <a:r>
              <a:rPr lang="en-US" b="1" dirty="0" smtClean="0">
                <a:solidFill>
                  <a:srgbClr val="FF0000"/>
                </a:solidFill>
              </a:rPr>
              <a:t>1. Bring HARD copy of your </a:t>
            </a:r>
            <a:r>
              <a:rPr lang="en-US" b="1" dirty="0" smtClean="0">
                <a:solidFill>
                  <a:srgbClr val="7030A0"/>
                </a:solidFill>
              </a:rPr>
              <a:t>fully completed rough draft </a:t>
            </a:r>
            <a:r>
              <a:rPr lang="en-US" b="1" dirty="0" smtClean="0">
                <a:solidFill>
                  <a:srgbClr val="FF0000"/>
                </a:solidFill>
              </a:rPr>
              <a:t>to class on Monday.</a:t>
            </a:r>
          </a:p>
          <a:p>
            <a:pPr marL="0" indent="0">
              <a:buNone/>
            </a:pPr>
            <a:r>
              <a:rPr lang="en-US" b="1" dirty="0" smtClean="0">
                <a:solidFill>
                  <a:srgbClr val="FF0000"/>
                </a:solidFill>
              </a:rPr>
              <a:t>2. TIB- FINAL due on Wednesday 9/21: </a:t>
            </a:r>
            <a:r>
              <a:rPr lang="en-US" b="1" dirty="0" smtClean="0">
                <a:solidFill>
                  <a:srgbClr val="7030A0"/>
                </a:solidFill>
              </a:rPr>
              <a:t>Submit to </a:t>
            </a:r>
            <a:r>
              <a:rPr lang="en-US" b="1" dirty="0" err="1" smtClean="0">
                <a:solidFill>
                  <a:srgbClr val="7030A0"/>
                </a:solidFill>
              </a:rPr>
              <a:t>Turnitin.com</a:t>
            </a:r>
            <a:r>
              <a:rPr lang="en-US" b="1" dirty="0" smtClean="0">
                <a:solidFill>
                  <a:srgbClr val="FF0000"/>
                </a:solidFill>
              </a:rPr>
              <a:t> AND bring a </a:t>
            </a:r>
            <a:r>
              <a:rPr lang="en-US" b="1" dirty="0" smtClean="0">
                <a:solidFill>
                  <a:srgbClr val="7030A0"/>
                </a:solidFill>
              </a:rPr>
              <a:t>hard copy </a:t>
            </a:r>
            <a:r>
              <a:rPr lang="en-US" b="1" dirty="0" smtClean="0">
                <a:solidFill>
                  <a:srgbClr val="FF0000"/>
                </a:solidFill>
              </a:rPr>
              <a:t>to physically turn in. </a:t>
            </a:r>
          </a:p>
          <a:p>
            <a:pPr marL="0" indent="0">
              <a:buNone/>
            </a:pPr>
            <a:endParaRPr lang="en-US" dirty="0"/>
          </a:p>
          <a:p>
            <a:pPr marL="0" indent="0">
              <a:buNone/>
            </a:pPr>
            <a:endParaRPr lang="en-US" dirty="0"/>
          </a:p>
          <a:p>
            <a:pPr marL="0" indent="0">
              <a:buNone/>
            </a:pPr>
            <a:r>
              <a:rPr lang="en-US" dirty="0" smtClean="0"/>
              <a:t>Random fact of the day: </a:t>
            </a:r>
          </a:p>
          <a:p>
            <a:pPr marL="0" indent="0">
              <a:buNone/>
            </a:pPr>
            <a:r>
              <a:rPr lang="en-US" dirty="0" smtClean="0"/>
              <a:t>When in a group situation, approximately 88% of individuals will conform to the behavior of the group.</a:t>
            </a:r>
          </a:p>
          <a:p>
            <a:pPr marL="0" indent="0">
              <a:buNone/>
            </a:pPr>
            <a:r>
              <a:rPr lang="en-US" dirty="0" smtClean="0">
                <a:hlinkClick r:id="rId2"/>
              </a:rPr>
              <a:t>Social Conformity</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5646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5" y="259976"/>
            <a:ext cx="6447501" cy="587188"/>
          </a:xfrm>
        </p:spPr>
        <p:txBody>
          <a:bodyPr>
            <a:normAutofit fontScale="90000"/>
          </a:bodyPr>
          <a:lstStyle/>
          <a:p>
            <a:r>
              <a:rPr lang="en-US" dirty="0" smtClean="0"/>
              <a:t>Warm Up- 9/15</a:t>
            </a:r>
            <a:endParaRPr lang="en-US" dirty="0"/>
          </a:p>
        </p:txBody>
      </p:sp>
      <p:sp>
        <p:nvSpPr>
          <p:cNvPr id="3" name="Content Placeholder 2"/>
          <p:cNvSpPr>
            <a:spLocks noGrp="1"/>
          </p:cNvSpPr>
          <p:nvPr>
            <p:ph idx="1"/>
          </p:nvPr>
        </p:nvSpPr>
        <p:spPr>
          <a:xfrm>
            <a:off x="121025" y="1524000"/>
            <a:ext cx="8511988" cy="4517362"/>
          </a:xfrm>
        </p:spPr>
        <p:txBody>
          <a:bodyPr>
            <a:normAutofit/>
          </a:bodyPr>
          <a:lstStyle/>
          <a:p>
            <a:pPr marL="457200" indent="-457200">
              <a:buAutoNum type="arabicPeriod"/>
            </a:pPr>
            <a:r>
              <a:rPr lang="en-US" sz="2400" dirty="0" smtClean="0"/>
              <a:t>Describe this moment with vivid detail:</a:t>
            </a:r>
          </a:p>
          <a:p>
            <a:pPr marL="0" indent="0">
              <a:buNone/>
            </a:pPr>
            <a:r>
              <a:rPr lang="en-US" sz="2400" dirty="0" smtClean="0"/>
              <a:t>Walking into your 9</a:t>
            </a:r>
            <a:r>
              <a:rPr lang="en-US" sz="2400" baseline="30000" dirty="0" smtClean="0"/>
              <a:t>th</a:t>
            </a:r>
            <a:r>
              <a:rPr lang="en-US" sz="2400" dirty="0" smtClean="0"/>
              <a:t> grade Honors English class and meeting your teacher for the first time.  </a:t>
            </a:r>
            <a:endParaRPr lang="en-US" sz="2400" dirty="0"/>
          </a:p>
        </p:txBody>
      </p:sp>
    </p:spTree>
    <p:extLst>
      <p:ext uri="{BB962C8B-B14F-4D97-AF65-F5344CB8AC3E}">
        <p14:creationId xmlns:p14="http://schemas.microsoft.com/office/powerpoint/2010/main" val="1024178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447501" cy="457200"/>
          </a:xfrm>
        </p:spPr>
        <p:txBody>
          <a:bodyPr>
            <a:normAutofit fontScale="90000"/>
          </a:bodyPr>
          <a:lstStyle/>
          <a:p>
            <a:r>
              <a:rPr lang="en-US" sz="2800" dirty="0" smtClean="0"/>
              <a:t>Vocabulary 1: Humans – </a:t>
            </a:r>
            <a:r>
              <a:rPr lang="en-US" sz="2800" dirty="0" smtClean="0">
                <a:solidFill>
                  <a:srgbClr val="FF0000"/>
                </a:solidFill>
              </a:rPr>
              <a:t>TEST WEDNESDAY</a:t>
            </a:r>
            <a:r>
              <a:rPr lang="en-US" sz="2800" dirty="0" smtClean="0"/>
              <a:t>!</a:t>
            </a:r>
            <a:endParaRPr lang="en-US" sz="2800" dirty="0"/>
          </a:p>
        </p:txBody>
      </p:sp>
      <p:sp>
        <p:nvSpPr>
          <p:cNvPr id="3" name="Content Placeholder 2"/>
          <p:cNvSpPr>
            <a:spLocks noGrp="1"/>
          </p:cNvSpPr>
          <p:nvPr>
            <p:ph idx="1"/>
          </p:nvPr>
        </p:nvSpPr>
        <p:spPr>
          <a:xfrm>
            <a:off x="152400" y="533400"/>
            <a:ext cx="8796616" cy="5257800"/>
          </a:xfrm>
        </p:spPr>
        <p:txBody>
          <a:bodyPr>
            <a:normAutofit fontScale="92500" lnSpcReduction="20000"/>
          </a:bodyPr>
          <a:lstStyle/>
          <a:p>
            <a:pPr marL="0" indent="0" algn="ctr">
              <a:spcBef>
                <a:spcPts val="600"/>
              </a:spcBef>
              <a:buNone/>
            </a:pPr>
            <a:r>
              <a:rPr lang="en-US" sz="2800" dirty="0">
                <a:solidFill>
                  <a:schemeClr val="tx1"/>
                </a:solidFill>
                <a:latin typeface="Calibri"/>
              </a:rPr>
              <a:t>Root: AUTOS &lt;G. “self</a:t>
            </a:r>
            <a:r>
              <a:rPr lang="en-US" sz="2800" dirty="0" smtClean="0">
                <a:solidFill>
                  <a:schemeClr val="tx1"/>
                </a:solidFill>
                <a:latin typeface="Calibri"/>
              </a:rPr>
              <a:t>”</a:t>
            </a:r>
          </a:p>
          <a:p>
            <a:pPr marL="0" indent="0" algn="ctr">
              <a:spcBef>
                <a:spcPts val="600"/>
              </a:spcBef>
              <a:buNone/>
            </a:pPr>
            <a:endParaRPr lang="en-US" sz="2800" dirty="0">
              <a:solidFill>
                <a:schemeClr val="tx1"/>
              </a:solidFill>
              <a:latin typeface="Calibri"/>
            </a:endParaRPr>
          </a:p>
          <a:p>
            <a:pPr marL="0" indent="0">
              <a:spcBef>
                <a:spcPts val="600"/>
              </a:spcBef>
              <a:buNone/>
            </a:pPr>
            <a:r>
              <a:rPr lang="en-US" sz="2800" dirty="0" smtClean="0">
                <a:solidFill>
                  <a:schemeClr val="tx1"/>
                </a:solidFill>
                <a:latin typeface="Calibri"/>
              </a:rPr>
              <a:t>13. Autopsy – n- Examination of a corpse to determine the cause of death</a:t>
            </a:r>
          </a:p>
          <a:p>
            <a:pPr>
              <a:spcBef>
                <a:spcPts val="600"/>
              </a:spcBef>
              <a:buFont typeface="Wingdings" charset="2"/>
              <a:buChar char="§"/>
            </a:pPr>
            <a:r>
              <a:rPr lang="en-US" sz="2800" dirty="0" smtClean="0">
                <a:solidFill>
                  <a:schemeClr val="tx1"/>
                </a:solidFill>
                <a:latin typeface="Calibri"/>
              </a:rPr>
              <a:t>An </a:t>
            </a:r>
            <a:r>
              <a:rPr lang="en-US" sz="2800" i="1" dirty="0" smtClean="0">
                <a:solidFill>
                  <a:schemeClr val="tx1"/>
                </a:solidFill>
                <a:latin typeface="Calibri"/>
              </a:rPr>
              <a:t>autopsy</a:t>
            </a:r>
            <a:r>
              <a:rPr lang="en-US" sz="2800" dirty="0" smtClean="0">
                <a:solidFill>
                  <a:schemeClr val="tx1"/>
                </a:solidFill>
                <a:latin typeface="Calibri"/>
              </a:rPr>
              <a:t> of the mummy revealed that the Pharaoh had died of lead poisoning.</a:t>
            </a:r>
          </a:p>
          <a:p>
            <a:pPr marL="0" indent="0">
              <a:spcBef>
                <a:spcPts val="600"/>
              </a:spcBef>
              <a:buNone/>
            </a:pPr>
            <a:endParaRPr lang="en-US" sz="2800" dirty="0" smtClean="0">
              <a:solidFill>
                <a:schemeClr val="tx1"/>
              </a:solidFill>
              <a:latin typeface="Calibri"/>
            </a:endParaRPr>
          </a:p>
          <a:p>
            <a:pPr marL="0" indent="0">
              <a:spcBef>
                <a:spcPts val="600"/>
              </a:spcBef>
              <a:buNone/>
            </a:pPr>
            <a:endParaRPr lang="en-US" sz="2800" dirty="0">
              <a:solidFill>
                <a:schemeClr val="tx1"/>
              </a:solidFill>
              <a:latin typeface="Calibri"/>
            </a:endParaRPr>
          </a:p>
          <a:p>
            <a:pPr marL="0" indent="0" algn="ctr">
              <a:spcBef>
                <a:spcPts val="600"/>
              </a:spcBef>
              <a:buNone/>
            </a:pPr>
            <a:r>
              <a:rPr lang="en-US" sz="2800" dirty="0" smtClean="0">
                <a:solidFill>
                  <a:schemeClr val="tx1"/>
                </a:solidFill>
                <a:latin typeface="Calibri"/>
              </a:rPr>
              <a:t>Root: EGO &lt;L. “I”</a:t>
            </a:r>
          </a:p>
          <a:p>
            <a:pPr marL="0" indent="0">
              <a:spcBef>
                <a:spcPts val="600"/>
              </a:spcBef>
              <a:buNone/>
            </a:pPr>
            <a:r>
              <a:rPr lang="en-US" sz="2800" dirty="0" smtClean="0">
                <a:solidFill>
                  <a:schemeClr val="tx1"/>
                </a:solidFill>
                <a:latin typeface="Calibri"/>
              </a:rPr>
              <a:t>14. Egoism –n- Conceit; valuing everything according to one’s personal interest. Excessive confidence in one’s own opinion. </a:t>
            </a:r>
          </a:p>
          <a:p>
            <a:pPr>
              <a:spcBef>
                <a:spcPts val="600"/>
              </a:spcBef>
              <a:buFont typeface="Wingdings" charset="2"/>
              <a:buChar char="§"/>
            </a:pPr>
            <a:r>
              <a:rPr lang="en-US" sz="2800" dirty="0" smtClean="0">
                <a:solidFill>
                  <a:schemeClr val="tx1"/>
                </a:solidFill>
                <a:latin typeface="Calibri"/>
              </a:rPr>
              <a:t>Cleopatra’s </a:t>
            </a:r>
            <a:r>
              <a:rPr lang="en-US" sz="2800" i="1" dirty="0" smtClean="0">
                <a:solidFill>
                  <a:schemeClr val="tx1"/>
                </a:solidFill>
                <a:latin typeface="Calibri"/>
              </a:rPr>
              <a:t>egoism</a:t>
            </a:r>
            <a:r>
              <a:rPr lang="en-US" sz="2800" dirty="0" smtClean="0">
                <a:solidFill>
                  <a:schemeClr val="tx1"/>
                </a:solidFill>
                <a:latin typeface="Calibri"/>
              </a:rPr>
              <a:t> may have resulted from her power, ability, and charm. </a:t>
            </a:r>
          </a:p>
        </p:txBody>
      </p:sp>
      <p:pic>
        <p:nvPicPr>
          <p:cNvPr id="4" name="Picture 3"/>
          <p:cNvPicPr>
            <a:picLocks noChangeAspect="1"/>
          </p:cNvPicPr>
          <p:nvPr/>
        </p:nvPicPr>
        <p:blipFill>
          <a:blip r:embed="rId2"/>
          <a:stretch>
            <a:fillRect/>
          </a:stretch>
        </p:blipFill>
        <p:spPr>
          <a:xfrm>
            <a:off x="6096000" y="5143500"/>
            <a:ext cx="3048000" cy="1714500"/>
          </a:xfrm>
          <a:prstGeom prst="rect">
            <a:avLst/>
          </a:prstGeom>
        </p:spPr>
      </p:pic>
    </p:spTree>
    <p:extLst>
      <p:ext uri="{BB962C8B-B14F-4D97-AF65-F5344CB8AC3E}">
        <p14:creationId xmlns:p14="http://schemas.microsoft.com/office/powerpoint/2010/main" val="332196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Descriptors</a:t>
            </a:r>
            <a:endParaRPr lang="en-US" dirty="0"/>
          </a:p>
        </p:txBody>
      </p:sp>
      <p:sp>
        <p:nvSpPr>
          <p:cNvPr id="3" name="Content Placeholder 2"/>
          <p:cNvSpPr>
            <a:spLocks noGrp="1"/>
          </p:cNvSpPr>
          <p:nvPr>
            <p:ph idx="1"/>
          </p:nvPr>
        </p:nvSpPr>
        <p:spPr>
          <a:xfrm>
            <a:off x="508001" y="1295400"/>
            <a:ext cx="7873999" cy="4745963"/>
          </a:xfrm>
        </p:spPr>
        <p:txBody>
          <a:bodyPr/>
          <a:lstStyle/>
          <a:p>
            <a:pPr marL="0" indent="0">
              <a:spcBef>
                <a:spcPts val="600"/>
              </a:spcBef>
              <a:buNone/>
            </a:pPr>
            <a:endParaRPr lang="en-US" dirty="0" smtClean="0">
              <a:solidFill>
                <a:srgbClr val="333333"/>
              </a:solidFill>
              <a:latin typeface="Arial"/>
            </a:endParaRPr>
          </a:p>
          <a:p>
            <a:pPr>
              <a:spcBef>
                <a:spcPts val="600"/>
              </a:spcBef>
              <a:buFont typeface="Wingdings" panose="05000000000000000000" pitchFamily="2" charset="2"/>
              <a:buChar char="q"/>
            </a:pPr>
            <a:r>
              <a:rPr lang="en-US" sz="2400" dirty="0" smtClean="0">
                <a:solidFill>
                  <a:srgbClr val="333333"/>
                </a:solidFill>
                <a:latin typeface="Arial"/>
              </a:rPr>
              <a:t>- </a:t>
            </a:r>
            <a:r>
              <a:rPr lang="en-US" sz="2400" dirty="0">
                <a:solidFill>
                  <a:srgbClr val="333333"/>
                </a:solidFill>
                <a:latin typeface="Arial"/>
              </a:rPr>
              <a:t>Help the reader </a:t>
            </a:r>
            <a:r>
              <a:rPr lang="en-US" sz="2400" dirty="0">
                <a:solidFill>
                  <a:srgbClr val="FF0000"/>
                </a:solidFill>
                <a:latin typeface="Arial"/>
              </a:rPr>
              <a:t>envision </a:t>
            </a:r>
            <a:r>
              <a:rPr lang="en-US" sz="2400" dirty="0">
                <a:solidFill>
                  <a:srgbClr val="333333"/>
                </a:solidFill>
                <a:latin typeface="Arial"/>
              </a:rPr>
              <a:t>what it is you are describing, especially if it a </a:t>
            </a:r>
            <a:r>
              <a:rPr lang="en-US" sz="2400" dirty="0">
                <a:solidFill>
                  <a:srgbClr val="FF0000"/>
                </a:solidFill>
                <a:latin typeface="Arial"/>
              </a:rPr>
              <a:t>place/person/object or moment </a:t>
            </a:r>
            <a:r>
              <a:rPr lang="en-US" sz="2400" dirty="0">
                <a:solidFill>
                  <a:srgbClr val="333333"/>
                </a:solidFill>
                <a:latin typeface="Arial"/>
              </a:rPr>
              <a:t>of great importance</a:t>
            </a:r>
            <a:endParaRPr lang="en-US" sz="2400" dirty="0"/>
          </a:p>
          <a:p>
            <a:pPr>
              <a:spcBef>
                <a:spcPts val="600"/>
              </a:spcBef>
              <a:buFont typeface="Wingdings" panose="05000000000000000000" pitchFamily="2" charset="2"/>
              <a:buChar char="q"/>
            </a:pPr>
            <a:endParaRPr lang="en-US" sz="2400" dirty="0" smtClean="0">
              <a:solidFill>
                <a:srgbClr val="333333"/>
              </a:solidFill>
              <a:latin typeface="Arial"/>
            </a:endParaRPr>
          </a:p>
          <a:p>
            <a:pPr>
              <a:spcBef>
                <a:spcPts val="600"/>
              </a:spcBef>
              <a:buFont typeface="Wingdings" panose="05000000000000000000" pitchFamily="2" charset="2"/>
              <a:buChar char="q"/>
            </a:pPr>
            <a:r>
              <a:rPr lang="en-US" sz="2400" dirty="0" smtClean="0">
                <a:solidFill>
                  <a:srgbClr val="333333"/>
                </a:solidFill>
                <a:latin typeface="Arial"/>
              </a:rPr>
              <a:t>- </a:t>
            </a:r>
            <a:r>
              <a:rPr lang="en-US" sz="2400" dirty="0">
                <a:solidFill>
                  <a:srgbClr val="333333"/>
                </a:solidFill>
                <a:latin typeface="Arial"/>
              </a:rPr>
              <a:t>Be </a:t>
            </a:r>
            <a:r>
              <a:rPr lang="en-US" sz="2400" dirty="0">
                <a:solidFill>
                  <a:srgbClr val="FF0000"/>
                </a:solidFill>
                <a:latin typeface="Arial"/>
              </a:rPr>
              <a:t>imaginative</a:t>
            </a:r>
            <a:r>
              <a:rPr lang="en-US" sz="2400" dirty="0">
                <a:solidFill>
                  <a:srgbClr val="333333"/>
                </a:solidFill>
                <a:latin typeface="Arial"/>
              </a:rPr>
              <a:t> and </a:t>
            </a:r>
            <a:r>
              <a:rPr lang="en-US" sz="2400" dirty="0">
                <a:solidFill>
                  <a:srgbClr val="FF0000"/>
                </a:solidFill>
                <a:latin typeface="Arial"/>
              </a:rPr>
              <a:t>interesting</a:t>
            </a:r>
            <a:r>
              <a:rPr lang="en-US" sz="2400" dirty="0">
                <a:solidFill>
                  <a:srgbClr val="333333"/>
                </a:solidFill>
                <a:latin typeface="Arial"/>
              </a:rPr>
              <a:t>, but don’t go overboard. </a:t>
            </a:r>
            <a:r>
              <a:rPr lang="en-US" sz="2400" b="1" dirty="0">
                <a:solidFill>
                  <a:srgbClr val="FF0000"/>
                </a:solidFill>
                <a:latin typeface="Arial"/>
              </a:rPr>
              <a:t>Be concise</a:t>
            </a:r>
            <a:r>
              <a:rPr lang="en-US" sz="2400" b="1" dirty="0">
                <a:solidFill>
                  <a:srgbClr val="333333"/>
                </a:solidFill>
                <a:latin typeface="Arial"/>
              </a:rPr>
              <a:t>! </a:t>
            </a:r>
            <a:r>
              <a:rPr lang="en-US" sz="2400" dirty="0">
                <a:solidFill>
                  <a:srgbClr val="333333"/>
                </a:solidFill>
                <a:latin typeface="Arial"/>
              </a:rPr>
              <a:t>Find a couple creative ways to describe something and move on with your writing. </a:t>
            </a:r>
            <a:endParaRPr lang="en-US" sz="2400" dirty="0" smtClean="0">
              <a:solidFill>
                <a:srgbClr val="333333"/>
              </a:solidFill>
              <a:latin typeface="Arial"/>
            </a:endParaRPr>
          </a:p>
          <a:p>
            <a:pPr>
              <a:spcBef>
                <a:spcPts val="600"/>
              </a:spcBef>
              <a:buFont typeface="Wingdings" panose="05000000000000000000" pitchFamily="2" charset="2"/>
              <a:buChar char="q"/>
            </a:pPr>
            <a:endParaRPr lang="en-US" sz="2400" dirty="0">
              <a:solidFill>
                <a:srgbClr val="333333"/>
              </a:solidFill>
              <a:latin typeface="Arial"/>
            </a:endParaRPr>
          </a:p>
          <a:p>
            <a:pPr>
              <a:spcBef>
                <a:spcPts val="600"/>
              </a:spcBef>
              <a:buFont typeface="Wingdings" panose="05000000000000000000" pitchFamily="2" charset="2"/>
              <a:buChar char="q"/>
            </a:pPr>
            <a:r>
              <a:rPr lang="en-US" sz="2400" dirty="0" smtClean="0">
                <a:solidFill>
                  <a:srgbClr val="333333"/>
                </a:solidFill>
                <a:latin typeface="Arial"/>
              </a:rPr>
              <a:t>Be </a:t>
            </a:r>
            <a:r>
              <a:rPr lang="en-US" sz="2400" dirty="0">
                <a:solidFill>
                  <a:srgbClr val="333333"/>
                </a:solidFill>
                <a:latin typeface="Arial"/>
              </a:rPr>
              <a:t>interesting - but </a:t>
            </a:r>
            <a:r>
              <a:rPr lang="en-US" sz="2400" dirty="0">
                <a:solidFill>
                  <a:srgbClr val="FF0000"/>
                </a:solidFill>
                <a:latin typeface="Arial"/>
              </a:rPr>
              <a:t>not boring </a:t>
            </a:r>
            <a:r>
              <a:rPr lang="en-US" dirty="0"/>
              <a:t/>
            </a:r>
            <a:br>
              <a:rPr lang="en-US" dirty="0"/>
            </a:br>
            <a:endParaRPr lang="en-US" dirty="0"/>
          </a:p>
        </p:txBody>
      </p:sp>
    </p:spTree>
    <p:extLst>
      <p:ext uri="{BB962C8B-B14F-4D97-AF65-F5344CB8AC3E}">
        <p14:creationId xmlns:p14="http://schemas.microsoft.com/office/powerpoint/2010/main" val="186843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447501" cy="457200"/>
          </a:xfrm>
        </p:spPr>
        <p:txBody>
          <a:bodyPr>
            <a:normAutofit fontScale="90000"/>
          </a:bodyPr>
          <a:lstStyle/>
          <a:p>
            <a:r>
              <a:rPr lang="en-US" sz="2800" dirty="0" smtClean="0"/>
              <a:t>Adding good descriptors</a:t>
            </a:r>
            <a:endParaRPr lang="en-US" sz="2800" dirty="0"/>
          </a:p>
        </p:txBody>
      </p:sp>
      <p:sp>
        <p:nvSpPr>
          <p:cNvPr id="3" name="Content Placeholder 2"/>
          <p:cNvSpPr>
            <a:spLocks noGrp="1"/>
          </p:cNvSpPr>
          <p:nvPr>
            <p:ph idx="1"/>
          </p:nvPr>
        </p:nvSpPr>
        <p:spPr>
          <a:xfrm>
            <a:off x="304800" y="762000"/>
            <a:ext cx="8382000" cy="5791200"/>
          </a:xfrm>
        </p:spPr>
        <p:txBody>
          <a:bodyPr>
            <a:normAutofit/>
          </a:bodyPr>
          <a:lstStyle/>
          <a:p>
            <a:pPr>
              <a:spcBef>
                <a:spcPts val="600"/>
              </a:spcBef>
              <a:buFont typeface="Wingdings" panose="05000000000000000000" pitchFamily="2" charset="2"/>
              <a:buChar char="q"/>
            </a:pPr>
            <a:r>
              <a:rPr lang="en-US" b="1" dirty="0">
                <a:solidFill>
                  <a:srgbClr val="333333"/>
                </a:solidFill>
                <a:latin typeface="+mj-lt"/>
              </a:rPr>
              <a:t>1. Compare what you’re describing to something different or </a:t>
            </a:r>
            <a:r>
              <a:rPr lang="en-US" b="1" dirty="0" smtClean="0">
                <a:solidFill>
                  <a:srgbClr val="333333"/>
                </a:solidFill>
                <a:latin typeface="+mj-lt"/>
              </a:rPr>
              <a:t>unexpected.</a:t>
            </a:r>
            <a:endParaRPr lang="en-US" dirty="0">
              <a:latin typeface="+mj-lt"/>
            </a:endParaRPr>
          </a:p>
          <a:p>
            <a:pPr marL="0" indent="0">
              <a:spcBef>
                <a:spcPts val="600"/>
              </a:spcBef>
              <a:buNone/>
            </a:pPr>
            <a:r>
              <a:rPr lang="en-US" dirty="0">
                <a:solidFill>
                  <a:srgbClr val="333333"/>
                </a:solidFill>
                <a:latin typeface="+mj-lt"/>
              </a:rPr>
              <a:t>Example:</a:t>
            </a:r>
            <a:endParaRPr lang="en-US" dirty="0">
              <a:latin typeface="+mj-lt"/>
            </a:endParaRPr>
          </a:p>
          <a:p>
            <a:pPr marL="0" indent="0">
              <a:spcBef>
                <a:spcPts val="600"/>
              </a:spcBef>
              <a:buNone/>
            </a:pPr>
            <a:r>
              <a:rPr lang="en-US" dirty="0">
                <a:solidFill>
                  <a:srgbClr val="0000FF"/>
                </a:solidFill>
                <a:latin typeface="+mj-lt"/>
              </a:rPr>
              <a:t>The wind was very fast.</a:t>
            </a:r>
            <a:endParaRPr lang="en-US" dirty="0">
              <a:latin typeface="+mj-lt"/>
            </a:endParaRPr>
          </a:p>
          <a:p>
            <a:pPr marL="0" indent="0">
              <a:spcBef>
                <a:spcPts val="600"/>
              </a:spcBef>
              <a:buNone/>
            </a:pPr>
            <a:r>
              <a:rPr lang="en-US" dirty="0">
                <a:solidFill>
                  <a:srgbClr val="333333"/>
                </a:solidFill>
                <a:latin typeface="+mj-lt"/>
              </a:rPr>
              <a:t>The wind was faster than a train.</a:t>
            </a:r>
            <a:endParaRPr lang="en-US" dirty="0">
              <a:latin typeface="+mj-lt"/>
            </a:endParaRPr>
          </a:p>
          <a:p>
            <a:pPr marL="0" indent="0">
              <a:spcBef>
                <a:spcPts val="600"/>
              </a:spcBef>
              <a:buNone/>
            </a:pPr>
            <a:r>
              <a:rPr lang="en-US" dirty="0">
                <a:latin typeface="+mj-lt"/>
              </a:rPr>
              <a:t/>
            </a:r>
            <a:br>
              <a:rPr lang="en-US" dirty="0">
                <a:latin typeface="+mj-lt"/>
              </a:rPr>
            </a:br>
            <a:r>
              <a:rPr lang="en-US" dirty="0">
                <a:solidFill>
                  <a:srgbClr val="0000FF"/>
                </a:solidFill>
                <a:latin typeface="+mj-lt"/>
              </a:rPr>
              <a:t>That morning, it smelled nice. </a:t>
            </a:r>
            <a:endParaRPr lang="en-US" dirty="0">
              <a:latin typeface="+mj-lt"/>
            </a:endParaRPr>
          </a:p>
          <a:p>
            <a:pPr marL="0" indent="0">
              <a:buNone/>
            </a:pPr>
            <a:r>
              <a:rPr lang="en-US" dirty="0">
                <a:solidFill>
                  <a:srgbClr val="333333"/>
                </a:solidFill>
                <a:latin typeface="+mj-lt"/>
              </a:rPr>
              <a:t>I breathed in the smell of early morning, the smell of the first drop of dew on grass</a:t>
            </a:r>
            <a:r>
              <a:rPr lang="en-US" dirty="0" smtClean="0">
                <a:solidFill>
                  <a:srgbClr val="333333"/>
                </a:solidFill>
                <a:latin typeface="+mj-lt"/>
              </a:rPr>
              <a:t>.</a:t>
            </a:r>
          </a:p>
          <a:p>
            <a:pPr marL="0" indent="0">
              <a:buNone/>
            </a:pPr>
            <a:endParaRPr lang="en-US" b="1" dirty="0">
              <a:solidFill>
                <a:srgbClr val="333333"/>
              </a:solidFill>
              <a:latin typeface="+mj-lt"/>
            </a:endParaRPr>
          </a:p>
          <a:p>
            <a:pPr>
              <a:buFont typeface="Wingdings" panose="05000000000000000000" pitchFamily="2" charset="2"/>
              <a:buChar char="q"/>
            </a:pPr>
            <a:r>
              <a:rPr lang="en-US" dirty="0">
                <a:solidFill>
                  <a:schemeClr val="tx1"/>
                </a:solidFill>
                <a:latin typeface="+mj-lt"/>
              </a:rPr>
              <a:t>From Jackie Robinson’s essay:</a:t>
            </a:r>
          </a:p>
          <a:p>
            <a:pPr>
              <a:buFont typeface="Wingdings" charset="2"/>
              <a:buChar char="§"/>
            </a:pPr>
            <a:r>
              <a:rPr lang="en-US" u="sng" dirty="0" smtClean="0">
                <a:solidFill>
                  <a:schemeClr val="tx1"/>
                </a:solidFill>
                <a:latin typeface="+mj-lt"/>
              </a:rPr>
              <a:t>Ok </a:t>
            </a:r>
            <a:r>
              <a:rPr lang="en-US" u="sng" dirty="0">
                <a:solidFill>
                  <a:schemeClr val="tx1"/>
                </a:solidFill>
                <a:latin typeface="+mj-lt"/>
              </a:rPr>
              <a:t>wording:</a:t>
            </a:r>
          </a:p>
          <a:p>
            <a:pPr marL="0" indent="0">
              <a:buNone/>
            </a:pPr>
            <a:r>
              <a:rPr lang="en-US" dirty="0">
                <a:solidFill>
                  <a:schemeClr val="tx1"/>
                </a:solidFill>
                <a:latin typeface="+mj-lt"/>
              </a:rPr>
              <a:t>Backwards ideas may exist, but they can’t keep humanity from advancing.</a:t>
            </a:r>
          </a:p>
          <a:p>
            <a:pPr>
              <a:buFont typeface="Wingdings" charset="2"/>
              <a:buChar char="§"/>
            </a:pPr>
            <a:r>
              <a:rPr lang="en-US" u="sng" dirty="0">
                <a:solidFill>
                  <a:schemeClr val="tx1"/>
                </a:solidFill>
                <a:latin typeface="+mj-lt"/>
              </a:rPr>
              <a:t>Way cooler wording:</a:t>
            </a:r>
          </a:p>
          <a:p>
            <a:pPr marL="0" indent="0">
              <a:buNone/>
            </a:pPr>
            <a:r>
              <a:rPr lang="en-US" dirty="0">
                <a:solidFill>
                  <a:schemeClr val="tx1"/>
                </a:solidFill>
                <a:latin typeface="+mj-lt"/>
              </a:rPr>
              <a:t>There is no Middle Ages logic so strong that it can stop the human tide from flowing forward.</a:t>
            </a:r>
          </a:p>
        </p:txBody>
      </p:sp>
    </p:spTree>
    <p:extLst>
      <p:ext uri="{BB962C8B-B14F-4D97-AF65-F5344CB8AC3E}">
        <p14:creationId xmlns:p14="http://schemas.microsoft.com/office/powerpoint/2010/main" val="25319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additive="base">
                                        <p:cTn id="2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47501" cy="533400"/>
          </a:xfrm>
        </p:spPr>
        <p:txBody>
          <a:bodyPr>
            <a:normAutofit/>
          </a:bodyPr>
          <a:lstStyle/>
          <a:p>
            <a:r>
              <a:rPr lang="en-US" sz="2800" dirty="0" smtClean="0"/>
              <a:t>Adding good descriptors continued</a:t>
            </a:r>
            <a:endParaRPr lang="en-US" sz="2800" dirty="0"/>
          </a:p>
        </p:txBody>
      </p:sp>
      <p:sp>
        <p:nvSpPr>
          <p:cNvPr id="3" name="Content Placeholder 2"/>
          <p:cNvSpPr>
            <a:spLocks noGrp="1"/>
          </p:cNvSpPr>
          <p:nvPr>
            <p:ph idx="1"/>
          </p:nvPr>
        </p:nvSpPr>
        <p:spPr>
          <a:xfrm>
            <a:off x="304800" y="990600"/>
            <a:ext cx="8381999" cy="5050763"/>
          </a:xfrm>
        </p:spPr>
        <p:txBody>
          <a:bodyPr>
            <a:normAutofit/>
          </a:bodyPr>
          <a:lstStyle/>
          <a:p>
            <a:pPr marL="0" indent="0">
              <a:spcBef>
                <a:spcPts val="600"/>
              </a:spcBef>
              <a:buNone/>
            </a:pPr>
            <a:r>
              <a:rPr lang="en-US" b="1" dirty="0">
                <a:solidFill>
                  <a:srgbClr val="333333"/>
                </a:solidFill>
                <a:latin typeface="Arial"/>
              </a:rPr>
              <a:t>2. Think of the concrete details that the reader </a:t>
            </a:r>
            <a:r>
              <a:rPr lang="en-US" b="1" dirty="0">
                <a:solidFill>
                  <a:srgbClr val="FF6600"/>
                </a:solidFill>
                <a:latin typeface="Arial"/>
              </a:rPr>
              <a:t>wouldn’t </a:t>
            </a:r>
            <a:r>
              <a:rPr lang="en-US" b="1" dirty="0">
                <a:solidFill>
                  <a:srgbClr val="333333"/>
                </a:solidFill>
                <a:latin typeface="Arial"/>
              </a:rPr>
              <a:t>be able to imagine.</a:t>
            </a:r>
            <a:endParaRPr lang="en-US" dirty="0"/>
          </a:p>
          <a:p>
            <a:pPr>
              <a:spcBef>
                <a:spcPts val="600"/>
              </a:spcBef>
              <a:buFont typeface="Wingdings" panose="05000000000000000000" pitchFamily="2" charset="2"/>
              <a:buChar char="q"/>
            </a:pPr>
            <a:r>
              <a:rPr lang="en-US" b="1" dirty="0">
                <a:solidFill>
                  <a:srgbClr val="7030A0"/>
                </a:solidFill>
                <a:latin typeface="Arial"/>
              </a:rPr>
              <a:t>Zoom in </a:t>
            </a:r>
            <a:r>
              <a:rPr lang="en-US" dirty="0">
                <a:solidFill>
                  <a:srgbClr val="333333"/>
                </a:solidFill>
                <a:latin typeface="Arial"/>
              </a:rPr>
              <a:t>on the moment. What are the subtle details that will bring this person/place right off the page</a:t>
            </a:r>
            <a:r>
              <a:rPr lang="en-US" dirty="0" smtClean="0">
                <a:solidFill>
                  <a:srgbClr val="333333"/>
                </a:solidFill>
                <a:latin typeface="Arial"/>
              </a:rPr>
              <a:t>?</a:t>
            </a:r>
          </a:p>
          <a:p>
            <a:pPr marL="0" indent="0">
              <a:spcBef>
                <a:spcPts val="600"/>
              </a:spcBef>
              <a:buNone/>
            </a:pPr>
            <a:endParaRPr lang="en-US" dirty="0"/>
          </a:p>
          <a:p>
            <a:pPr marL="0" indent="0">
              <a:spcBef>
                <a:spcPts val="600"/>
              </a:spcBef>
              <a:buNone/>
            </a:pPr>
            <a:r>
              <a:rPr lang="en-US" dirty="0">
                <a:solidFill>
                  <a:srgbClr val="333333"/>
                </a:solidFill>
                <a:latin typeface="Arial"/>
              </a:rPr>
              <a:t>Example:</a:t>
            </a:r>
            <a:endParaRPr lang="en-US" dirty="0"/>
          </a:p>
          <a:p>
            <a:pPr marL="0" indent="0">
              <a:buNone/>
            </a:pPr>
            <a:r>
              <a:rPr lang="en-US" dirty="0">
                <a:solidFill>
                  <a:srgbClr val="333333"/>
                </a:solidFill>
                <a:latin typeface="Arial"/>
              </a:rPr>
              <a:t>In Grandpa’s bedroom, time stood still. The clock was still broken, the faded picture of the grandmother I never met still faced the patchwork bed, his favorite books still crowded the shelves. The only thing changed was the tree outside the window, the leaves turning the orange of a dying fire. </a:t>
            </a:r>
            <a:endParaRPr lang="en-US" dirty="0" smtClean="0">
              <a:solidFill>
                <a:srgbClr val="333333"/>
              </a:solidFill>
              <a:latin typeface="Arial"/>
            </a:endParaRPr>
          </a:p>
          <a:p>
            <a:pPr marL="0" indent="0">
              <a:buNone/>
            </a:pPr>
            <a:endParaRPr lang="en-US" dirty="0">
              <a:solidFill>
                <a:srgbClr val="333333"/>
              </a:solidFill>
              <a:latin typeface="Arial"/>
            </a:endParaRPr>
          </a:p>
          <a:p>
            <a:pPr marL="0" indent="0">
              <a:buNone/>
            </a:pPr>
            <a:r>
              <a:rPr lang="en-US" b="1" dirty="0" smtClean="0">
                <a:solidFill>
                  <a:srgbClr val="333333"/>
                </a:solidFill>
                <a:latin typeface="Arial"/>
              </a:rPr>
              <a:t>3. What could be symbolic in this paragraph? Give special attention to it. </a:t>
            </a:r>
            <a:endParaRPr lang="en-US" b="1" dirty="0"/>
          </a:p>
        </p:txBody>
      </p:sp>
    </p:spTree>
    <p:extLst>
      <p:ext uri="{BB962C8B-B14F-4D97-AF65-F5344CB8AC3E}">
        <p14:creationId xmlns:p14="http://schemas.microsoft.com/office/powerpoint/2010/main" val="405062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447501" cy="533400"/>
          </a:xfrm>
        </p:spPr>
        <p:txBody>
          <a:bodyPr>
            <a:normAutofit/>
          </a:bodyPr>
          <a:lstStyle/>
          <a:p>
            <a:r>
              <a:rPr lang="en-US" sz="2800" dirty="0" smtClean="0"/>
              <a:t>Still adding good descriptors</a:t>
            </a:r>
            <a:endParaRPr lang="en-US" sz="2800" dirty="0"/>
          </a:p>
        </p:txBody>
      </p:sp>
      <p:sp>
        <p:nvSpPr>
          <p:cNvPr id="3" name="Content Placeholder 2"/>
          <p:cNvSpPr>
            <a:spLocks noGrp="1"/>
          </p:cNvSpPr>
          <p:nvPr>
            <p:ph idx="1"/>
          </p:nvPr>
        </p:nvSpPr>
        <p:spPr>
          <a:xfrm>
            <a:off x="304800" y="762000"/>
            <a:ext cx="7848599" cy="5279363"/>
          </a:xfrm>
        </p:spPr>
        <p:txBody>
          <a:bodyPr>
            <a:normAutofit/>
          </a:bodyPr>
          <a:lstStyle/>
          <a:p>
            <a:pPr marL="0" indent="0">
              <a:buNone/>
            </a:pPr>
            <a:r>
              <a:rPr lang="en-US" sz="2400" dirty="0">
                <a:solidFill>
                  <a:schemeClr val="tx1"/>
                </a:solidFill>
              </a:rPr>
              <a:t>4. Avoid </a:t>
            </a:r>
            <a:r>
              <a:rPr lang="en-US" sz="2400" b="1" dirty="0">
                <a:solidFill>
                  <a:schemeClr val="tx1"/>
                </a:solidFill>
              </a:rPr>
              <a:t>wimpy</a:t>
            </a:r>
            <a:r>
              <a:rPr lang="en-US" sz="2400" dirty="0">
                <a:solidFill>
                  <a:schemeClr val="tx1"/>
                </a:solidFill>
              </a:rPr>
              <a:t> verbs!</a:t>
            </a:r>
          </a:p>
          <a:p>
            <a:pPr>
              <a:buFont typeface="Wingdings" charset="2"/>
              <a:buChar char="q"/>
            </a:pPr>
            <a:endParaRPr lang="en-US" sz="2400" dirty="0">
              <a:solidFill>
                <a:schemeClr val="tx1"/>
              </a:solidFill>
            </a:endParaRPr>
          </a:p>
          <a:p>
            <a:pPr>
              <a:buFont typeface="Wingdings" charset="2"/>
              <a:buChar char="q"/>
            </a:pPr>
            <a:r>
              <a:rPr lang="en-US" sz="2400" dirty="0" smtClean="0">
                <a:solidFill>
                  <a:schemeClr val="tx1"/>
                </a:solidFill>
              </a:rPr>
              <a:t>He </a:t>
            </a:r>
            <a:r>
              <a:rPr lang="en-US" sz="2400" dirty="0">
                <a:solidFill>
                  <a:schemeClr val="tx1"/>
                </a:solidFill>
              </a:rPr>
              <a:t>walks into the room.</a:t>
            </a:r>
          </a:p>
          <a:p>
            <a:pPr marL="0" indent="0">
              <a:buNone/>
            </a:pPr>
            <a:r>
              <a:rPr lang="en-US" sz="2400" dirty="0">
                <a:solidFill>
                  <a:schemeClr val="tx1"/>
                </a:solidFill>
              </a:rPr>
              <a:t>Walks = </a:t>
            </a:r>
            <a:r>
              <a:rPr lang="en-US" sz="2400" dirty="0" smtClean="0">
                <a:solidFill>
                  <a:schemeClr val="tx1"/>
                </a:solidFill>
              </a:rPr>
              <a:t>wimpy and boring</a:t>
            </a:r>
            <a:endParaRPr lang="en-US" sz="2400" dirty="0">
              <a:solidFill>
                <a:schemeClr val="tx1"/>
              </a:solidFill>
            </a:endParaRPr>
          </a:p>
          <a:p>
            <a:pPr>
              <a:buFont typeface="Wingdings" charset="2"/>
              <a:buChar char="§"/>
            </a:pPr>
            <a:endParaRPr lang="en-US" sz="2400" dirty="0">
              <a:solidFill>
                <a:schemeClr val="tx1"/>
              </a:solidFill>
            </a:endParaRPr>
          </a:p>
          <a:p>
            <a:pPr>
              <a:buFont typeface="Wingdings" charset="2"/>
              <a:buChar char="§"/>
            </a:pPr>
            <a:r>
              <a:rPr lang="en-US" sz="2400" dirty="0" smtClean="0">
                <a:solidFill>
                  <a:schemeClr val="tx1"/>
                </a:solidFill>
              </a:rPr>
              <a:t>He </a:t>
            </a:r>
            <a:r>
              <a:rPr lang="en-US" sz="2400" dirty="0">
                <a:solidFill>
                  <a:schemeClr val="tx1"/>
                </a:solidFill>
              </a:rPr>
              <a:t>slumps into the room.</a:t>
            </a:r>
          </a:p>
          <a:p>
            <a:pPr>
              <a:buFont typeface="Wingdings" charset="2"/>
              <a:buChar char="§"/>
            </a:pPr>
            <a:r>
              <a:rPr lang="en-US" sz="2400" dirty="0">
                <a:solidFill>
                  <a:schemeClr val="tx1"/>
                </a:solidFill>
              </a:rPr>
              <a:t>He strides into the room.</a:t>
            </a:r>
          </a:p>
          <a:p>
            <a:pPr>
              <a:buFont typeface="Wingdings" charset="2"/>
              <a:buChar char="§"/>
            </a:pPr>
            <a:r>
              <a:rPr lang="en-US" sz="2400" dirty="0">
                <a:solidFill>
                  <a:schemeClr val="tx1"/>
                </a:solidFill>
              </a:rPr>
              <a:t>He slides into the room.</a:t>
            </a:r>
          </a:p>
        </p:txBody>
      </p:sp>
    </p:spTree>
    <p:extLst>
      <p:ext uri="{BB962C8B-B14F-4D97-AF65-F5344CB8AC3E}">
        <p14:creationId xmlns:p14="http://schemas.microsoft.com/office/powerpoint/2010/main" val="408177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47501" cy="609600"/>
          </a:xfrm>
        </p:spPr>
        <p:txBody>
          <a:bodyPr>
            <a:normAutofit/>
          </a:bodyPr>
          <a:lstStyle/>
          <a:p>
            <a:r>
              <a:rPr lang="en-US" sz="2800" dirty="0" smtClean="0"/>
              <a:t>Add Dialogue</a:t>
            </a:r>
            <a:endParaRPr lang="en-US" sz="2800" dirty="0"/>
          </a:p>
        </p:txBody>
      </p:sp>
      <p:sp>
        <p:nvSpPr>
          <p:cNvPr id="3" name="Content Placeholder 2"/>
          <p:cNvSpPr>
            <a:spLocks noGrp="1"/>
          </p:cNvSpPr>
          <p:nvPr>
            <p:ph idx="1"/>
          </p:nvPr>
        </p:nvSpPr>
        <p:spPr>
          <a:xfrm>
            <a:off x="304800" y="762000"/>
            <a:ext cx="8000999" cy="5279363"/>
          </a:xfrm>
        </p:spPr>
        <p:txBody>
          <a:bodyPr/>
          <a:lstStyle/>
          <a:p>
            <a:pPr>
              <a:spcBef>
                <a:spcPts val="600"/>
              </a:spcBef>
              <a:buFont typeface="Wingdings" panose="05000000000000000000" pitchFamily="2" charset="2"/>
              <a:buChar char="q"/>
            </a:pPr>
            <a:r>
              <a:rPr lang="en-US" dirty="0">
                <a:solidFill>
                  <a:srgbClr val="333333"/>
                </a:solidFill>
                <a:latin typeface="Arial"/>
              </a:rPr>
              <a:t>Why use it?</a:t>
            </a:r>
            <a:endParaRPr lang="en-US" dirty="0"/>
          </a:p>
          <a:p>
            <a:pPr>
              <a:spcBef>
                <a:spcPts val="600"/>
              </a:spcBef>
              <a:buFontTx/>
              <a:buChar char="-"/>
            </a:pPr>
            <a:r>
              <a:rPr lang="en-US" dirty="0" smtClean="0">
                <a:solidFill>
                  <a:srgbClr val="333333"/>
                </a:solidFill>
                <a:latin typeface="Arial"/>
              </a:rPr>
              <a:t>It </a:t>
            </a:r>
            <a:r>
              <a:rPr lang="en-US" dirty="0">
                <a:solidFill>
                  <a:srgbClr val="333333"/>
                </a:solidFill>
                <a:latin typeface="Arial"/>
              </a:rPr>
              <a:t>can reveal more about a character, and more subtly, than simply telling the reading what to think. It gives voice to people from your stories...and you, as well.</a:t>
            </a:r>
            <a:endParaRPr lang="en-US" dirty="0"/>
          </a:p>
          <a:p>
            <a:pPr>
              <a:spcBef>
                <a:spcPts val="600"/>
              </a:spcBef>
              <a:buFontTx/>
              <a:buChar char="-"/>
            </a:pPr>
            <a:endParaRPr lang="en-US" dirty="0"/>
          </a:p>
          <a:p>
            <a:pPr>
              <a:spcBef>
                <a:spcPts val="600"/>
              </a:spcBef>
              <a:buFontTx/>
              <a:buChar char="-"/>
            </a:pPr>
            <a:r>
              <a:rPr lang="en-US" dirty="0" smtClean="0">
                <a:solidFill>
                  <a:srgbClr val="333333"/>
                </a:solidFill>
                <a:latin typeface="Arial"/>
              </a:rPr>
              <a:t>I </a:t>
            </a:r>
            <a:r>
              <a:rPr lang="en-US" dirty="0">
                <a:solidFill>
                  <a:srgbClr val="333333"/>
                </a:solidFill>
                <a:latin typeface="Arial"/>
              </a:rPr>
              <a:t>remember two things from the funeral circuit: bottomless dishes of free mints and my father saying on the ride home</a:t>
            </a:r>
            <a:r>
              <a:rPr lang="en-US" b="1" dirty="0">
                <a:solidFill>
                  <a:srgbClr val="FF0000"/>
                </a:solidFill>
                <a:latin typeface="Arial"/>
              </a:rPr>
              <a:t>, “</a:t>
            </a:r>
            <a:r>
              <a:rPr lang="en-US" b="1" dirty="0">
                <a:solidFill>
                  <a:srgbClr val="333333"/>
                </a:solidFill>
                <a:latin typeface="Arial"/>
              </a:rPr>
              <a:t>You can’t come in without going out, kids. Always go to the funeral</a:t>
            </a:r>
            <a:r>
              <a:rPr lang="en-US" b="1" dirty="0">
                <a:solidFill>
                  <a:srgbClr val="FF0000"/>
                </a:solidFill>
                <a:latin typeface="Arial"/>
              </a:rPr>
              <a:t>.</a:t>
            </a:r>
            <a:r>
              <a:rPr lang="en-US" b="1" dirty="0" smtClean="0">
                <a:solidFill>
                  <a:srgbClr val="FF0000"/>
                </a:solidFill>
                <a:latin typeface="Arial"/>
              </a:rPr>
              <a:t>”</a:t>
            </a:r>
          </a:p>
          <a:p>
            <a:pPr>
              <a:spcBef>
                <a:spcPts val="600"/>
              </a:spcBef>
              <a:buFontTx/>
              <a:buChar char="-"/>
            </a:pPr>
            <a:endParaRPr lang="en-US" dirty="0"/>
          </a:p>
          <a:p>
            <a:pPr fontAlgn="base">
              <a:spcBef>
                <a:spcPts val="600"/>
              </a:spcBef>
              <a:buFont typeface="Wingdings" panose="05000000000000000000" pitchFamily="2" charset="2"/>
              <a:buChar char="q"/>
            </a:pPr>
            <a:r>
              <a:rPr lang="en-US" b="1" dirty="0">
                <a:solidFill>
                  <a:srgbClr val="FF0000"/>
                </a:solidFill>
                <a:latin typeface="Arial"/>
              </a:rPr>
              <a:t>See </a:t>
            </a:r>
            <a:r>
              <a:rPr lang="en-US" b="1" u="sng" dirty="0">
                <a:solidFill>
                  <a:srgbClr val="1D6B8D"/>
                </a:solidFill>
                <a:latin typeface="Arial"/>
                <a:hlinkClick r:id="rId2"/>
              </a:rPr>
              <a:t>“Tomorrow will be a better day”</a:t>
            </a:r>
            <a:endParaRPr lang="en-US" b="1" dirty="0">
              <a:solidFill>
                <a:srgbClr val="FF0000"/>
              </a:solidFill>
              <a:latin typeface="Arial"/>
            </a:endParaRPr>
          </a:p>
          <a:p>
            <a:endParaRPr lang="en-US" dirty="0"/>
          </a:p>
        </p:txBody>
      </p:sp>
    </p:spTree>
    <p:extLst>
      <p:ext uri="{BB962C8B-B14F-4D97-AF65-F5344CB8AC3E}">
        <p14:creationId xmlns:p14="http://schemas.microsoft.com/office/powerpoint/2010/main" val="417332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normAutofit/>
          </a:bodyPr>
          <a:lstStyle/>
          <a:p>
            <a:pPr marL="0" indent="0">
              <a:spcBef>
                <a:spcPts val="600"/>
              </a:spcBef>
              <a:buNone/>
            </a:pPr>
            <a:r>
              <a:rPr lang="en-US" dirty="0" smtClean="0">
                <a:solidFill>
                  <a:srgbClr val="333333"/>
                </a:solidFill>
                <a:latin typeface="Arial"/>
              </a:rPr>
              <a:t>Choose one and rewrite it using better description. </a:t>
            </a:r>
          </a:p>
          <a:p>
            <a:pPr marL="0" indent="0">
              <a:spcBef>
                <a:spcPts val="600"/>
              </a:spcBef>
              <a:buNone/>
            </a:pPr>
            <a:endParaRPr lang="en-US" b="0" i="0" u="none" strike="noStrike" dirty="0" smtClean="0">
              <a:solidFill>
                <a:srgbClr val="333333"/>
              </a:solidFill>
              <a:effectLst/>
              <a:latin typeface="Arial"/>
            </a:endParaRPr>
          </a:p>
          <a:p>
            <a:pPr>
              <a:spcBef>
                <a:spcPts val="600"/>
              </a:spcBef>
            </a:pPr>
            <a:r>
              <a:rPr lang="en-US" b="0" i="0" u="none" strike="noStrike" dirty="0" smtClean="0">
                <a:solidFill>
                  <a:srgbClr val="333333"/>
                </a:solidFill>
                <a:effectLst/>
                <a:latin typeface="Arial"/>
              </a:rPr>
              <a:t>It was the first day of ninth grade, and I felt really nervous as I walked to my first class.</a:t>
            </a:r>
            <a:endParaRPr lang="en-US" b="0" dirty="0" smtClean="0">
              <a:effectLst/>
            </a:endParaRPr>
          </a:p>
          <a:p>
            <a:pPr>
              <a:spcBef>
                <a:spcPts val="600"/>
              </a:spcBef>
            </a:pPr>
            <a:r>
              <a:rPr lang="en-US" b="0" dirty="0" smtClean="0">
                <a:effectLst/>
              </a:rPr>
              <a:t/>
            </a:r>
            <a:br>
              <a:rPr lang="en-US" b="0" dirty="0" smtClean="0">
                <a:effectLst/>
              </a:rPr>
            </a:br>
            <a:r>
              <a:rPr lang="en-US" b="0" i="0" u="none" strike="noStrike" dirty="0" smtClean="0">
                <a:solidFill>
                  <a:srgbClr val="333333"/>
                </a:solidFill>
                <a:effectLst/>
                <a:latin typeface="Arial"/>
              </a:rPr>
              <a:t>Climbing up the mountain, I really felt a strong connection to nature. </a:t>
            </a:r>
            <a:endParaRPr lang="en-US" b="0" dirty="0" smtClean="0">
              <a:effectLst/>
            </a:endParaRPr>
          </a:p>
          <a:p>
            <a:r>
              <a:rPr lang="en-US" b="0" dirty="0" smtClean="0">
                <a:effectLst/>
              </a:rPr>
              <a:t/>
            </a:r>
            <a:br>
              <a:rPr lang="en-US" b="0" dirty="0" smtClean="0">
                <a:effectLst/>
              </a:rPr>
            </a:br>
            <a:r>
              <a:rPr lang="en-US" b="0" i="0" u="none" strike="noStrike" dirty="0" smtClean="0">
                <a:solidFill>
                  <a:srgbClr val="333333"/>
                </a:solidFill>
                <a:effectLst/>
                <a:latin typeface="Arial"/>
              </a:rPr>
              <a:t>When my dad told me I couldn’t go to the tournament because of my grades, I was really angry. </a:t>
            </a:r>
            <a:endParaRPr lang="en-US" dirty="0"/>
          </a:p>
        </p:txBody>
      </p:sp>
    </p:spTree>
    <p:extLst>
      <p:ext uri="{BB962C8B-B14F-4D97-AF65-F5344CB8AC3E}">
        <p14:creationId xmlns:p14="http://schemas.microsoft.com/office/powerpoint/2010/main" val="406733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873" y="838200"/>
            <a:ext cx="8458200"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2971800" y="2362200"/>
            <a:ext cx="31242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a:stCxn id="4" idx="0"/>
            <a:endCxn id="5" idx="0"/>
          </p:cNvCxnSpPr>
          <p:nvPr/>
        </p:nvCxnSpPr>
        <p:spPr>
          <a:xfrm>
            <a:off x="4526973" y="838200"/>
            <a:ext cx="6927" cy="15240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a:stCxn id="5" idx="4"/>
          </p:cNvCxnSpPr>
          <p:nvPr/>
        </p:nvCxnSpPr>
        <p:spPr>
          <a:xfrm>
            <a:off x="4533900" y="5105400"/>
            <a:ext cx="6927" cy="12954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a:stCxn id="4" idx="1"/>
          </p:cNvCxnSpPr>
          <p:nvPr/>
        </p:nvCxnSpPr>
        <p:spPr>
          <a:xfrm>
            <a:off x="297873" y="3619500"/>
            <a:ext cx="2673927"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6082146" y="3622964"/>
            <a:ext cx="2673927" cy="0"/>
          </a:xfrm>
          <a:prstGeom prst="line">
            <a:avLst/>
          </a:prstGeom>
        </p:spPr>
        <p:style>
          <a:lnRef idx="2">
            <a:schemeClr val="dk1"/>
          </a:lnRef>
          <a:fillRef idx="0">
            <a:schemeClr val="dk1"/>
          </a:fillRef>
          <a:effectRef idx="1">
            <a:schemeClr val="dk1"/>
          </a:effectRef>
          <a:fontRef idx="minor">
            <a:schemeClr val="tx1"/>
          </a:fontRef>
        </p:style>
      </p:cxnSp>
      <p:pic>
        <p:nvPicPr>
          <p:cNvPr id="3074" name="Picture 2" descr="Image result for m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723" y="2382982"/>
            <a:ext cx="1714500" cy="17145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85655" y="4097483"/>
            <a:ext cx="3200400" cy="584775"/>
          </a:xfrm>
          <a:prstGeom prst="rect">
            <a:avLst/>
          </a:prstGeom>
          <a:noFill/>
        </p:spPr>
        <p:txBody>
          <a:bodyPr wrap="square" rtlCol="0">
            <a:spAutoFit/>
          </a:bodyPr>
          <a:lstStyle/>
          <a:p>
            <a:pPr algn="ctr"/>
            <a:r>
              <a:rPr lang="en-US" sz="1600" dirty="0" smtClean="0">
                <a:solidFill>
                  <a:prstClr val="black"/>
                </a:solidFill>
              </a:rPr>
              <a:t>“Watch out for that banana peel!”</a:t>
            </a:r>
            <a:endParaRPr lang="en-US" sz="1600" dirty="0">
              <a:solidFill>
                <a:prstClr val="black"/>
              </a:solidFill>
            </a:endParaRPr>
          </a:p>
        </p:txBody>
      </p:sp>
      <p:sp>
        <p:nvSpPr>
          <p:cNvPr id="14" name="TextBox 13"/>
          <p:cNvSpPr txBox="1"/>
          <p:nvPr/>
        </p:nvSpPr>
        <p:spPr>
          <a:xfrm>
            <a:off x="1524000" y="990600"/>
            <a:ext cx="2362200" cy="646331"/>
          </a:xfrm>
          <a:prstGeom prst="rect">
            <a:avLst/>
          </a:prstGeom>
          <a:noFill/>
        </p:spPr>
        <p:txBody>
          <a:bodyPr wrap="square" rtlCol="0">
            <a:spAutoFit/>
          </a:bodyPr>
          <a:lstStyle/>
          <a:p>
            <a:r>
              <a:rPr lang="en-US" dirty="0" smtClean="0">
                <a:solidFill>
                  <a:prstClr val="black"/>
                </a:solidFill>
              </a:rPr>
              <a:t>Biography</a:t>
            </a:r>
          </a:p>
          <a:p>
            <a:endParaRPr lang="en-US" dirty="0">
              <a:solidFill>
                <a:prstClr val="black"/>
              </a:solidFill>
            </a:endParaRPr>
          </a:p>
        </p:txBody>
      </p:sp>
      <p:sp>
        <p:nvSpPr>
          <p:cNvPr id="16" name="TextBox 15"/>
          <p:cNvSpPr txBox="1"/>
          <p:nvPr/>
        </p:nvSpPr>
        <p:spPr>
          <a:xfrm>
            <a:off x="5905500" y="840509"/>
            <a:ext cx="2362200" cy="369332"/>
          </a:xfrm>
          <a:prstGeom prst="rect">
            <a:avLst/>
          </a:prstGeom>
          <a:noFill/>
        </p:spPr>
        <p:txBody>
          <a:bodyPr wrap="square" rtlCol="0">
            <a:spAutoFit/>
          </a:bodyPr>
          <a:lstStyle/>
          <a:p>
            <a:r>
              <a:rPr lang="en-US" dirty="0" smtClean="0">
                <a:solidFill>
                  <a:prstClr val="black"/>
                </a:solidFill>
              </a:rPr>
              <a:t>Myth</a:t>
            </a:r>
            <a:endParaRPr lang="en-US" dirty="0">
              <a:solidFill>
                <a:prstClr val="black"/>
              </a:solidFill>
            </a:endParaRPr>
          </a:p>
        </p:txBody>
      </p:sp>
      <p:sp>
        <p:nvSpPr>
          <p:cNvPr id="17" name="TextBox 16"/>
          <p:cNvSpPr txBox="1"/>
          <p:nvPr/>
        </p:nvSpPr>
        <p:spPr>
          <a:xfrm>
            <a:off x="990600" y="3724689"/>
            <a:ext cx="2362200" cy="369332"/>
          </a:xfrm>
          <a:prstGeom prst="rect">
            <a:avLst/>
          </a:prstGeom>
          <a:noFill/>
        </p:spPr>
        <p:txBody>
          <a:bodyPr wrap="square" rtlCol="0">
            <a:spAutoFit/>
          </a:bodyPr>
          <a:lstStyle/>
          <a:p>
            <a:r>
              <a:rPr lang="en-US" dirty="0" smtClean="0">
                <a:solidFill>
                  <a:prstClr val="black"/>
                </a:solidFill>
              </a:rPr>
              <a:t>Phenomenon</a:t>
            </a:r>
            <a:endParaRPr lang="en-US" dirty="0">
              <a:solidFill>
                <a:prstClr val="black"/>
              </a:solidFill>
            </a:endParaRPr>
          </a:p>
        </p:txBody>
      </p:sp>
      <p:sp>
        <p:nvSpPr>
          <p:cNvPr id="18" name="TextBox 17"/>
          <p:cNvSpPr txBox="1"/>
          <p:nvPr/>
        </p:nvSpPr>
        <p:spPr>
          <a:xfrm>
            <a:off x="6096000" y="3738357"/>
            <a:ext cx="2660073" cy="369332"/>
          </a:xfrm>
          <a:prstGeom prst="rect">
            <a:avLst/>
          </a:prstGeom>
          <a:noFill/>
        </p:spPr>
        <p:txBody>
          <a:bodyPr wrap="square" rtlCol="0">
            <a:spAutoFit/>
          </a:bodyPr>
          <a:lstStyle/>
          <a:p>
            <a:r>
              <a:rPr lang="en-US" dirty="0" smtClean="0">
                <a:solidFill>
                  <a:prstClr val="black"/>
                </a:solidFill>
              </a:rPr>
              <a:t>Significant Interactions</a:t>
            </a:r>
            <a:endParaRPr lang="en-US" dirty="0">
              <a:solidFill>
                <a:prstClr val="black"/>
              </a:solidFill>
            </a:endParaRPr>
          </a:p>
        </p:txBody>
      </p:sp>
      <p:sp>
        <p:nvSpPr>
          <p:cNvPr id="2" name="TextBox 1"/>
          <p:cNvSpPr txBox="1"/>
          <p:nvPr/>
        </p:nvSpPr>
        <p:spPr>
          <a:xfrm>
            <a:off x="533400" y="1371600"/>
            <a:ext cx="3352800" cy="1569660"/>
          </a:xfrm>
          <a:prstGeom prst="rect">
            <a:avLst/>
          </a:prstGeom>
          <a:noFill/>
        </p:spPr>
        <p:txBody>
          <a:bodyPr wrap="square" rtlCol="0">
            <a:spAutoFit/>
          </a:bodyPr>
          <a:lstStyle/>
          <a:p>
            <a:r>
              <a:rPr lang="en-US" sz="1600" dirty="0" smtClean="0">
                <a:solidFill>
                  <a:prstClr val="black"/>
                </a:solidFill>
              </a:rPr>
              <a:t>Mario is the protagonist in several console games. He has to defeat several villains (King </a:t>
            </a:r>
            <a:r>
              <a:rPr lang="en-US" sz="1600" dirty="0" err="1" smtClean="0">
                <a:solidFill>
                  <a:prstClr val="black"/>
                </a:solidFill>
              </a:rPr>
              <a:t>Koopa</a:t>
            </a:r>
            <a:r>
              <a:rPr lang="en-US" sz="1600" dirty="0" smtClean="0">
                <a:solidFill>
                  <a:prstClr val="black"/>
                </a:solidFill>
              </a:rPr>
              <a:t> being the main antagonist) in order to save Princess Peach. Occasionally his brother, Luigi helps him. </a:t>
            </a:r>
            <a:endParaRPr lang="en-US" sz="1600" dirty="0">
              <a:solidFill>
                <a:prstClr val="black"/>
              </a:solidFill>
            </a:endParaRPr>
          </a:p>
        </p:txBody>
      </p:sp>
      <p:sp>
        <p:nvSpPr>
          <p:cNvPr id="6" name="TextBox 5"/>
          <p:cNvSpPr txBox="1"/>
          <p:nvPr/>
        </p:nvSpPr>
        <p:spPr>
          <a:xfrm>
            <a:off x="355600" y="4094021"/>
            <a:ext cx="3200400" cy="1477328"/>
          </a:xfrm>
          <a:prstGeom prst="rect">
            <a:avLst/>
          </a:prstGeom>
          <a:noFill/>
        </p:spPr>
        <p:txBody>
          <a:bodyPr wrap="square" rtlCol="0">
            <a:spAutoFit/>
          </a:bodyPr>
          <a:lstStyle/>
          <a:p>
            <a:r>
              <a:rPr lang="en-US" dirty="0" smtClean="0">
                <a:solidFill>
                  <a:prstClr val="black"/>
                </a:solidFill>
              </a:rPr>
              <a:t>Mario is able to eat mushrooms to grow, leaves to turn into a flying raccoon, and flowers to spit fireball pellets. </a:t>
            </a:r>
            <a:endParaRPr lang="en-US" dirty="0">
              <a:solidFill>
                <a:prstClr val="black"/>
              </a:solidFill>
            </a:endParaRPr>
          </a:p>
        </p:txBody>
      </p:sp>
      <p:sp>
        <p:nvSpPr>
          <p:cNvPr id="3" name="TextBox 2"/>
          <p:cNvSpPr txBox="1"/>
          <p:nvPr/>
        </p:nvSpPr>
        <p:spPr>
          <a:xfrm>
            <a:off x="381000" y="228600"/>
            <a:ext cx="6705600" cy="381000"/>
          </a:xfrm>
          <a:prstGeom prst="rect">
            <a:avLst/>
          </a:prstGeom>
          <a:noFill/>
        </p:spPr>
        <p:txBody>
          <a:bodyPr wrap="square" rtlCol="0">
            <a:spAutoFit/>
          </a:bodyPr>
          <a:lstStyle/>
          <a:p>
            <a:r>
              <a:rPr lang="en-US" dirty="0" smtClean="0"/>
              <a:t>Greek Mythology Project: Due </a:t>
            </a:r>
            <a:r>
              <a:rPr lang="en-US" dirty="0" smtClean="0"/>
              <a:t>9/23</a:t>
            </a:r>
            <a:endParaRPr lang="en-US" dirty="0"/>
          </a:p>
        </p:txBody>
      </p:sp>
      <p:sp>
        <p:nvSpPr>
          <p:cNvPr id="9" name="TextBox 8"/>
          <p:cNvSpPr txBox="1"/>
          <p:nvPr/>
        </p:nvSpPr>
        <p:spPr>
          <a:xfrm>
            <a:off x="5822373" y="4550462"/>
            <a:ext cx="2881746" cy="1200329"/>
          </a:xfrm>
          <a:prstGeom prst="rect">
            <a:avLst/>
          </a:prstGeom>
          <a:noFill/>
        </p:spPr>
        <p:txBody>
          <a:bodyPr wrap="square" rtlCol="0">
            <a:spAutoFit/>
          </a:bodyPr>
          <a:lstStyle/>
          <a:p>
            <a:r>
              <a:rPr lang="en-US" dirty="0" smtClean="0"/>
              <a:t>Mario has made several appearances in other video games; The Legend of Zelda, Donkey Kong. </a:t>
            </a:r>
            <a:endParaRPr lang="en-US" dirty="0"/>
          </a:p>
        </p:txBody>
      </p:sp>
      <p:sp>
        <p:nvSpPr>
          <p:cNvPr id="10" name="TextBox 9"/>
          <p:cNvSpPr txBox="1"/>
          <p:nvPr/>
        </p:nvSpPr>
        <p:spPr>
          <a:xfrm>
            <a:off x="5351896" y="1209841"/>
            <a:ext cx="3262745" cy="1569660"/>
          </a:xfrm>
          <a:prstGeom prst="rect">
            <a:avLst/>
          </a:prstGeom>
          <a:noFill/>
        </p:spPr>
        <p:txBody>
          <a:bodyPr wrap="square" rtlCol="0">
            <a:spAutoFit/>
          </a:bodyPr>
          <a:lstStyle/>
          <a:p>
            <a:r>
              <a:rPr lang="en-US" sz="1200" dirty="0" smtClean="0"/>
              <a:t>Mario is best friends with Bowser. They met when Mario saved him from a terrible spin out while they were racing. It has been said that Princess Peach threw shells at Bowser to prevent him from kidnapping her. Mario, being the good chap that he is, helped Bowser out by giving him a star to protect him from future attacks from Peach. </a:t>
            </a:r>
            <a:endParaRPr lang="en-US" sz="1200" dirty="0"/>
          </a:p>
        </p:txBody>
      </p:sp>
      <p:pic>
        <p:nvPicPr>
          <p:cNvPr id="2050" name="Picture 2" descr="Image result for mario pict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498494"/>
            <a:ext cx="683635" cy="8536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rio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 y="2819401"/>
            <a:ext cx="603960" cy="79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99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447501" cy="762000"/>
          </a:xfrm>
        </p:spPr>
        <p:txBody>
          <a:bodyPr>
            <a:normAutofit/>
          </a:bodyPr>
          <a:lstStyle/>
          <a:p>
            <a:r>
              <a:rPr lang="en-US" sz="2800" dirty="0" smtClean="0"/>
              <a:t>Vocabulary 1: Humans</a:t>
            </a:r>
            <a:endParaRPr lang="en-US" sz="2800" dirty="0"/>
          </a:p>
        </p:txBody>
      </p:sp>
      <p:sp>
        <p:nvSpPr>
          <p:cNvPr id="3" name="Content Placeholder 2"/>
          <p:cNvSpPr>
            <a:spLocks noGrp="1"/>
          </p:cNvSpPr>
          <p:nvPr>
            <p:ph idx="1"/>
          </p:nvPr>
        </p:nvSpPr>
        <p:spPr>
          <a:xfrm>
            <a:off x="194984" y="685800"/>
            <a:ext cx="8796616" cy="5943600"/>
          </a:xfrm>
        </p:spPr>
        <p:txBody>
          <a:bodyPr>
            <a:normAutofit/>
          </a:bodyPr>
          <a:lstStyle/>
          <a:p>
            <a:pPr marL="0" indent="0" algn="ctr">
              <a:spcBef>
                <a:spcPts val="600"/>
              </a:spcBef>
              <a:buNone/>
            </a:pPr>
            <a:r>
              <a:rPr lang="en-US" sz="2800" b="1" dirty="0">
                <a:solidFill>
                  <a:schemeClr val="tx1"/>
                </a:solidFill>
                <a:latin typeface="Calibri"/>
              </a:rPr>
              <a:t>Root: AUTOS &lt;G. “self”</a:t>
            </a:r>
            <a:endParaRPr lang="en-US" sz="2800" dirty="0">
              <a:solidFill>
                <a:schemeClr val="tx1"/>
              </a:solidFill>
            </a:endParaRPr>
          </a:p>
          <a:p>
            <a:pPr marL="0" indent="0">
              <a:spcBef>
                <a:spcPts val="600"/>
              </a:spcBef>
              <a:buNone/>
            </a:pPr>
            <a:r>
              <a:rPr lang="en-US" sz="2800" b="1" i="1" dirty="0">
                <a:solidFill>
                  <a:schemeClr val="tx1"/>
                </a:solidFill>
                <a:latin typeface="Calibri"/>
              </a:rPr>
              <a:t>11. Automaton</a:t>
            </a:r>
            <a:r>
              <a:rPr lang="en-US" sz="2800" b="1" dirty="0">
                <a:solidFill>
                  <a:schemeClr val="tx1"/>
                </a:solidFill>
                <a:latin typeface="Calibri"/>
              </a:rPr>
              <a:t> –n- A person who behaves in a mechanical, routine manner; a robot.</a:t>
            </a:r>
            <a:endParaRPr lang="en-US" sz="2800" dirty="0">
              <a:solidFill>
                <a:schemeClr val="tx1"/>
              </a:solidFill>
            </a:endParaRPr>
          </a:p>
          <a:p>
            <a:pPr>
              <a:buFont typeface="Wingdings" panose="05000000000000000000" pitchFamily="2" charset="2"/>
              <a:buChar char="§"/>
            </a:pPr>
            <a:r>
              <a:rPr lang="en-US" sz="2800" b="1" dirty="0">
                <a:solidFill>
                  <a:schemeClr val="tx1"/>
                </a:solidFill>
                <a:latin typeface="Calibri"/>
              </a:rPr>
              <a:t>Her job on the assembly line caused her to feel like an </a:t>
            </a:r>
            <a:r>
              <a:rPr lang="en-US" sz="2800" b="1" i="1" dirty="0">
                <a:solidFill>
                  <a:schemeClr val="tx1"/>
                </a:solidFill>
                <a:latin typeface="Calibri"/>
              </a:rPr>
              <a:t>automaton</a:t>
            </a:r>
            <a:r>
              <a:rPr lang="en-US" sz="2800" b="1" dirty="0">
                <a:solidFill>
                  <a:schemeClr val="tx1"/>
                </a:solidFill>
                <a:latin typeface="Calibri"/>
              </a:rPr>
              <a:t>. </a:t>
            </a:r>
            <a:endParaRPr lang="en-US" sz="2800" b="1" dirty="0" smtClean="0">
              <a:solidFill>
                <a:schemeClr val="tx1"/>
              </a:solidFill>
              <a:latin typeface="Calibri"/>
            </a:endParaRPr>
          </a:p>
          <a:p>
            <a:pPr marL="0" indent="0">
              <a:buNone/>
            </a:pPr>
            <a:endParaRPr lang="en-US" sz="2800" b="1" dirty="0">
              <a:solidFill>
                <a:schemeClr val="tx1"/>
              </a:solidFill>
              <a:latin typeface="Calibri"/>
              <a:cs typeface="Calibri"/>
            </a:endParaRPr>
          </a:p>
          <a:p>
            <a:pPr marL="0" indent="0">
              <a:buNone/>
            </a:pPr>
            <a:r>
              <a:rPr lang="en-US" sz="2800" b="1" i="1" dirty="0" smtClean="0">
                <a:solidFill>
                  <a:schemeClr val="tx1"/>
                </a:solidFill>
              </a:rPr>
              <a:t>12</a:t>
            </a:r>
            <a:r>
              <a:rPr lang="en-US" sz="2800" b="1" i="1" dirty="0">
                <a:solidFill>
                  <a:schemeClr val="tx1"/>
                </a:solidFill>
              </a:rPr>
              <a:t>. Autonomy</a:t>
            </a:r>
            <a:r>
              <a:rPr lang="en-US" sz="2800" b="1" dirty="0">
                <a:solidFill>
                  <a:schemeClr val="tx1"/>
                </a:solidFill>
              </a:rPr>
              <a:t> – n- The condition of being self-governing; independence.</a:t>
            </a:r>
            <a:endParaRPr lang="en-US" sz="2800" dirty="0">
              <a:solidFill>
                <a:schemeClr val="tx1"/>
              </a:solidFill>
            </a:endParaRPr>
          </a:p>
          <a:p>
            <a:pPr>
              <a:buFont typeface="Wingdings" panose="05000000000000000000" pitchFamily="2" charset="2"/>
              <a:buChar char="§"/>
            </a:pPr>
            <a:r>
              <a:rPr lang="en-US" sz="2800" b="1" dirty="0">
                <a:solidFill>
                  <a:schemeClr val="tx1"/>
                </a:solidFill>
              </a:rPr>
              <a:t>Kenyans fought for </a:t>
            </a:r>
            <a:r>
              <a:rPr lang="en-US" sz="2800" b="1" i="1" dirty="0">
                <a:solidFill>
                  <a:schemeClr val="tx1"/>
                </a:solidFill>
              </a:rPr>
              <a:t>autonomy</a:t>
            </a:r>
            <a:r>
              <a:rPr lang="en-US" sz="2800" b="1" dirty="0">
                <a:solidFill>
                  <a:schemeClr val="tx1"/>
                </a:solidFill>
              </a:rPr>
              <a:t> from British rule, and Kenya became a republic in 1964. </a:t>
            </a:r>
            <a:endParaRPr lang="en-US" sz="2800" dirty="0">
              <a:solidFill>
                <a:schemeClr val="tx1"/>
              </a:solidFill>
              <a:latin typeface="Calibri" panose="020F0502020204030204" pitchFamily="34" charset="0"/>
              <a:cs typeface="Calibri"/>
            </a:endParaRPr>
          </a:p>
        </p:txBody>
      </p:sp>
    </p:spTree>
    <p:extLst>
      <p:ext uri="{BB962C8B-B14F-4D97-AF65-F5344CB8AC3E}">
        <p14:creationId xmlns:p14="http://schemas.microsoft.com/office/powerpoint/2010/main" val="2290302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762000"/>
          </a:xfrm>
        </p:spPr>
        <p:txBody>
          <a:bodyPr/>
          <a:lstStyle/>
          <a:p>
            <a:r>
              <a:rPr lang="en-US" dirty="0" smtClean="0"/>
              <a:t>Examples</a:t>
            </a:r>
            <a:endParaRPr lang="en-US" dirty="0"/>
          </a:p>
        </p:txBody>
      </p:sp>
      <p:sp>
        <p:nvSpPr>
          <p:cNvPr id="3" name="Content Placeholder 2"/>
          <p:cNvSpPr>
            <a:spLocks noGrp="1"/>
          </p:cNvSpPr>
          <p:nvPr>
            <p:ph idx="1"/>
          </p:nvPr>
        </p:nvSpPr>
        <p:spPr>
          <a:xfrm>
            <a:off x="508001" y="1371600"/>
            <a:ext cx="7645399" cy="5105400"/>
          </a:xfrm>
        </p:spPr>
        <p:txBody>
          <a:bodyPr/>
          <a:lstStyle/>
          <a:p>
            <a:pPr>
              <a:buFont typeface="Wingdings" panose="05000000000000000000" pitchFamily="2" charset="2"/>
              <a:buChar char="q"/>
            </a:pPr>
            <a:r>
              <a:rPr lang="en-US" u="sng" dirty="0">
                <a:hlinkClick r:id="rId2"/>
              </a:rPr>
              <a:t>Failure is a good thing</a:t>
            </a:r>
            <a:r>
              <a:rPr lang="en-US" dirty="0"/>
              <a:t> - as we listen to the first example, pay attention to what you notice the writer doing stylistically. </a:t>
            </a:r>
          </a:p>
          <a:p>
            <a:pPr>
              <a:buFont typeface="Wingdings" panose="05000000000000000000" pitchFamily="2" charset="2"/>
              <a:buChar char="q"/>
            </a:pPr>
            <a:r>
              <a:rPr lang="en-US" u="sng" dirty="0">
                <a:hlinkClick r:id="rId3"/>
              </a:rPr>
              <a:t>I Am Still The Greatest</a:t>
            </a:r>
            <a:endParaRPr lang="en-US" dirty="0"/>
          </a:p>
          <a:p>
            <a:pPr>
              <a:buFont typeface="Wingdings" panose="05000000000000000000" pitchFamily="2" charset="2"/>
              <a:buChar char="q"/>
            </a:pPr>
            <a:r>
              <a:rPr lang="en-US" u="sng" dirty="0">
                <a:hlinkClick r:id="rId4"/>
              </a:rPr>
              <a:t>Do What You Love</a:t>
            </a:r>
            <a:endParaRPr lang="en-US" dirty="0"/>
          </a:p>
          <a:p>
            <a:pPr>
              <a:buFont typeface="Wingdings" panose="05000000000000000000" pitchFamily="2" charset="2"/>
              <a:buChar char="q"/>
            </a:pPr>
            <a:r>
              <a:rPr lang="en-US" u="sng" dirty="0">
                <a:hlinkClick r:id="rId5"/>
              </a:rPr>
              <a:t>A Doubtful, Questioning </a:t>
            </a:r>
            <a:r>
              <a:rPr lang="en-US" u="sng" dirty="0" smtClean="0">
                <a:hlinkClick r:id="rId5"/>
              </a:rPr>
              <a:t>Mind</a:t>
            </a:r>
            <a:endParaRPr lang="en-US" u="sng" dirty="0" smtClean="0"/>
          </a:p>
          <a:p>
            <a:pPr>
              <a:buFont typeface="Wingdings" panose="05000000000000000000" pitchFamily="2" charset="2"/>
              <a:buChar char="q"/>
            </a:pPr>
            <a:r>
              <a:rPr lang="en-US" u="sng" dirty="0" smtClean="0">
                <a:hlinkClick r:id="rId6"/>
              </a:rPr>
              <a:t>Be Cool to the Pizza Dude</a:t>
            </a:r>
            <a:endParaRPr lang="en-US" u="sng" dirty="0" smtClean="0"/>
          </a:p>
          <a:p>
            <a:pPr marL="0" indent="0">
              <a:buNone/>
            </a:pPr>
            <a:endParaRPr lang="en-US" dirty="0"/>
          </a:p>
          <a:p>
            <a:pPr>
              <a:buFont typeface="Wingdings" panose="05000000000000000000" pitchFamily="2" charset="2"/>
              <a:buChar char="q"/>
            </a:pPr>
            <a:r>
              <a:rPr lang="en-US" dirty="0"/>
              <a:t>Former Student Examples:</a:t>
            </a:r>
          </a:p>
          <a:p>
            <a:pPr fontAlgn="base">
              <a:buFont typeface="Wingdings" panose="05000000000000000000" pitchFamily="2" charset="2"/>
              <a:buChar char="q"/>
            </a:pPr>
            <a:r>
              <a:rPr lang="en-US" u="sng" dirty="0" smtClean="0">
                <a:hlinkClick r:id="rId7"/>
              </a:rPr>
              <a:t>I </a:t>
            </a:r>
            <a:r>
              <a:rPr lang="en-US" u="sng" dirty="0">
                <a:hlinkClick r:id="rId7"/>
              </a:rPr>
              <a:t>Believe In Rainbows</a:t>
            </a:r>
            <a:endParaRPr lang="en-US" dirty="0"/>
          </a:p>
          <a:p>
            <a:endParaRPr lang="en-US" dirty="0"/>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2062800" y="651960"/>
              <a:ext cx="360" cy="360"/>
            </p14:xfrm>
          </p:contentPart>
        </mc:Choice>
        <mc:Fallback xmlns="">
          <p:pic>
            <p:nvPicPr>
              <p:cNvPr id="4" name="Ink 3"/>
              <p:cNvPicPr/>
              <p:nvPr/>
            </p:nvPicPr>
            <p:blipFill>
              <a:blip r:embed="rId9"/>
              <a:stretch>
                <a:fillRect/>
              </a:stretch>
            </p:blipFill>
            <p:spPr>
              <a:xfrm>
                <a:off x="2053440" y="642600"/>
                <a:ext cx="19080" cy="19080"/>
              </a:xfrm>
              <a:prstGeom prst="rect">
                <a:avLst/>
              </a:prstGeom>
            </p:spPr>
          </p:pic>
        </mc:Fallback>
      </mc:AlternateContent>
    </p:spTree>
    <p:extLst>
      <p:ext uri="{BB962C8B-B14F-4D97-AF65-F5344CB8AC3E}">
        <p14:creationId xmlns:p14="http://schemas.microsoft.com/office/powerpoint/2010/main" val="1753410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447501" cy="609600"/>
          </a:xfrm>
        </p:spPr>
        <p:txBody>
          <a:bodyPr>
            <a:normAutofit/>
          </a:bodyPr>
          <a:lstStyle/>
          <a:p>
            <a:r>
              <a:rPr lang="en-US" sz="2800" dirty="0" smtClean="0"/>
              <a:t>Personal Essay Writing</a:t>
            </a:r>
            <a:endParaRPr lang="en-US" sz="2800" dirty="0"/>
          </a:p>
        </p:txBody>
      </p:sp>
      <p:sp>
        <p:nvSpPr>
          <p:cNvPr id="3" name="Content Placeholder 2"/>
          <p:cNvSpPr>
            <a:spLocks noGrp="1"/>
          </p:cNvSpPr>
          <p:nvPr>
            <p:ph idx="1"/>
          </p:nvPr>
        </p:nvSpPr>
        <p:spPr>
          <a:xfrm>
            <a:off x="152400" y="685800"/>
            <a:ext cx="8077200" cy="2174875"/>
          </a:xfrm>
        </p:spPr>
        <p:txBody>
          <a:bodyPr>
            <a:normAutofit lnSpcReduction="10000"/>
          </a:bodyPr>
          <a:lstStyle/>
          <a:p>
            <a:pPr>
              <a:buFont typeface="Wingdings" panose="05000000000000000000" pitchFamily="2" charset="2"/>
              <a:buChar char="q"/>
            </a:pPr>
            <a:r>
              <a:rPr lang="en-US" dirty="0"/>
              <a:t>What is it? A personal essay is focused on belief or insight about life that is significant to the writer, supported by life experience and/or relationships that have taught the writer what individual values are most important.</a:t>
            </a:r>
          </a:p>
          <a:p>
            <a:pPr>
              <a:buFont typeface="Wingdings" panose="05000000000000000000" pitchFamily="2" charset="2"/>
              <a:buChar char="q"/>
            </a:pPr>
            <a:r>
              <a:rPr lang="en-US" dirty="0"/>
              <a:t>What are some of the qualities of personal essay writing? </a:t>
            </a:r>
            <a:r>
              <a:rPr lang="en-US" u="sng" dirty="0">
                <a:hlinkClick r:id="rId2"/>
              </a:rPr>
              <a:t>(Rubric)</a:t>
            </a:r>
            <a:endParaRPr lang="en-US" dirty="0"/>
          </a:p>
          <a:p>
            <a:pPr marL="0" indent="0">
              <a:buNone/>
            </a:pPr>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6277753"/>
              </p:ext>
            </p:extLst>
          </p:nvPr>
        </p:nvGraphicFramePr>
        <p:xfrm>
          <a:off x="304800" y="2514600"/>
          <a:ext cx="7848600" cy="3616346"/>
        </p:xfrm>
        <a:graphic>
          <a:graphicData uri="http://schemas.openxmlformats.org/drawingml/2006/table">
            <a:tbl>
              <a:tblPr/>
              <a:tblGrid>
                <a:gridCol w="2616200"/>
                <a:gridCol w="2616200"/>
                <a:gridCol w="2616200"/>
              </a:tblGrid>
              <a:tr h="720738">
                <a:tc>
                  <a:txBody>
                    <a:bodyPr/>
                    <a:lstStyle/>
                    <a:p>
                      <a:pPr rtl="0" fontAlgn="t">
                        <a:spcBef>
                          <a:spcPts val="0"/>
                        </a:spcBef>
                        <a:spcAft>
                          <a:spcPts val="0"/>
                        </a:spcAft>
                      </a:pPr>
                      <a:r>
                        <a:rPr lang="en-US" sz="1600" b="0" i="0" u="none" strike="noStrike" dirty="0">
                          <a:solidFill>
                            <a:srgbClr val="000000"/>
                          </a:solidFill>
                          <a:effectLst/>
                          <a:latin typeface="Arial"/>
                        </a:rPr>
                        <a:t>Style/Technique</a:t>
                      </a:r>
                      <a:endParaRPr lang="en-US" sz="1600" dirty="0">
                        <a:effectLst/>
                      </a:endParaRPr>
                    </a:p>
                  </a:txBody>
                  <a:tcPr marL="76204" marR="76204" marT="76204" marB="7620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Arial"/>
                        </a:rPr>
                        <a:t>Organization - Narrative Coherence</a:t>
                      </a:r>
                      <a:endParaRPr lang="en-US" sz="1800">
                        <a:effectLst/>
                      </a:endParaRPr>
                    </a:p>
                  </a:txBody>
                  <a:tcPr marL="76204" marR="76204" marT="76204" marB="7620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Arial"/>
                        </a:rPr>
                        <a:t>Reflective - shows communal significance</a:t>
                      </a:r>
                      <a:endParaRPr lang="en-US" sz="1600">
                        <a:effectLst/>
                      </a:endParaRPr>
                    </a:p>
                  </a:txBody>
                  <a:tcPr marL="76204" marR="76204" marT="76204" marB="7620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2860662">
                <a:tc>
                  <a:txBody>
                    <a:bodyPr/>
                    <a:lstStyle/>
                    <a:p>
                      <a:pPr rtl="0" fontAlgn="base">
                        <a:spcBef>
                          <a:spcPts val="0"/>
                        </a:spcBef>
                        <a:spcAft>
                          <a:spcPts val="0"/>
                        </a:spcAft>
                        <a:buFont typeface="Arial"/>
                        <a:buChar char="•"/>
                      </a:pPr>
                      <a:r>
                        <a:rPr lang="en-US" sz="1600" b="0" i="0" u="none" strike="noStrike" dirty="0">
                          <a:solidFill>
                            <a:srgbClr val="000000"/>
                          </a:solidFill>
                          <a:effectLst/>
                          <a:latin typeface="Arial"/>
                        </a:rPr>
                        <a:t>Should reveal true experiences: intellectual or emotional</a:t>
                      </a:r>
                    </a:p>
                    <a:p>
                      <a:pPr rtl="0" fontAlgn="base">
                        <a:spcBef>
                          <a:spcPts val="0"/>
                        </a:spcBef>
                        <a:spcAft>
                          <a:spcPts val="0"/>
                        </a:spcAft>
                        <a:buFont typeface="Arial"/>
                        <a:buChar char="•"/>
                      </a:pPr>
                      <a:r>
                        <a:rPr lang="en-US" sz="1600" b="0" i="0" u="none" strike="noStrike" dirty="0">
                          <a:solidFill>
                            <a:srgbClr val="000000"/>
                          </a:solidFill>
                          <a:effectLst/>
                          <a:latin typeface="Arial"/>
                        </a:rPr>
                        <a:t>Use personal anecdotes to express beliefs</a:t>
                      </a:r>
                    </a:p>
                    <a:p>
                      <a:pPr rtl="0" fontAlgn="base">
                        <a:spcBef>
                          <a:spcPts val="0"/>
                        </a:spcBef>
                        <a:spcAft>
                          <a:spcPts val="0"/>
                        </a:spcAft>
                        <a:buFont typeface="Arial"/>
                        <a:buChar char="•"/>
                      </a:pPr>
                      <a:r>
                        <a:rPr lang="en-US" sz="1600" b="0" i="0" u="none" strike="noStrike" dirty="0">
                          <a:solidFill>
                            <a:srgbClr val="000000"/>
                          </a:solidFill>
                          <a:effectLst/>
                          <a:latin typeface="Arial"/>
                        </a:rPr>
                        <a:t>Vivid description: Use of sensory language</a:t>
                      </a:r>
                    </a:p>
                    <a:p>
                      <a:pPr rtl="0" fontAlgn="base">
                        <a:spcBef>
                          <a:spcPts val="0"/>
                        </a:spcBef>
                        <a:spcAft>
                          <a:spcPts val="0"/>
                        </a:spcAft>
                        <a:buFont typeface="Arial"/>
                        <a:buChar char="•"/>
                      </a:pPr>
                      <a:r>
                        <a:rPr lang="en-US" sz="1600" b="0" i="0" u="none" strike="noStrike" dirty="0">
                          <a:solidFill>
                            <a:srgbClr val="000000"/>
                          </a:solidFill>
                          <a:effectLst/>
                          <a:latin typeface="Arial"/>
                        </a:rPr>
                        <a:t>When appropriate, effective use of dialogue</a:t>
                      </a:r>
                    </a:p>
                  </a:txBody>
                  <a:tcPr marL="76204" marR="76204" marT="76204" marB="7620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a:buChar char="•"/>
                      </a:pPr>
                      <a:r>
                        <a:rPr lang="en-US" sz="1800" b="0" i="0" u="none" strike="noStrike" dirty="0">
                          <a:solidFill>
                            <a:srgbClr val="000000"/>
                          </a:solidFill>
                          <a:effectLst/>
                          <a:latin typeface="Arial"/>
                        </a:rPr>
                        <a:t>Focuses on a key belief or concept</a:t>
                      </a:r>
                    </a:p>
                    <a:p>
                      <a:pPr rtl="0" fontAlgn="base">
                        <a:spcBef>
                          <a:spcPts val="0"/>
                        </a:spcBef>
                        <a:spcAft>
                          <a:spcPts val="0"/>
                        </a:spcAft>
                        <a:buFont typeface="Arial"/>
                        <a:buChar char="•"/>
                      </a:pPr>
                      <a:r>
                        <a:rPr lang="en-US" sz="1800" b="0" i="0" u="none" strike="noStrike" dirty="0">
                          <a:solidFill>
                            <a:srgbClr val="000000"/>
                          </a:solidFill>
                          <a:effectLst/>
                          <a:latin typeface="Arial"/>
                        </a:rPr>
                        <a:t>Controlled and appropriate pacing</a:t>
                      </a:r>
                    </a:p>
                    <a:p>
                      <a:pPr rtl="0" fontAlgn="base">
                        <a:spcBef>
                          <a:spcPts val="0"/>
                        </a:spcBef>
                        <a:spcAft>
                          <a:spcPts val="0"/>
                        </a:spcAft>
                        <a:buFont typeface="Arial"/>
                        <a:buChar char="•"/>
                      </a:pPr>
                      <a:r>
                        <a:rPr lang="en-US" sz="1800" b="0" i="0" u="none" strike="noStrike" dirty="0">
                          <a:solidFill>
                            <a:srgbClr val="000000"/>
                          </a:solidFill>
                          <a:effectLst/>
                          <a:latin typeface="Arial"/>
                        </a:rPr>
                        <a:t>Subtle Transitions</a:t>
                      </a:r>
                    </a:p>
                    <a:p>
                      <a:pPr rtl="0" fontAlgn="base">
                        <a:spcBef>
                          <a:spcPts val="0"/>
                        </a:spcBef>
                        <a:spcAft>
                          <a:spcPts val="0"/>
                        </a:spcAft>
                        <a:buFont typeface="Arial"/>
                        <a:buChar char="•"/>
                      </a:pPr>
                      <a:r>
                        <a:rPr lang="en-US" sz="1800" b="0" i="0" u="none" strike="noStrike" dirty="0">
                          <a:solidFill>
                            <a:srgbClr val="000000"/>
                          </a:solidFill>
                          <a:effectLst/>
                          <a:latin typeface="Arial"/>
                        </a:rPr>
                        <a:t>Paragraphing - often shorter, though not always</a:t>
                      </a:r>
                    </a:p>
                    <a:p>
                      <a:pPr fontAlgn="t"/>
                      <a:r>
                        <a:rPr lang="en-US" sz="1800" dirty="0">
                          <a:effectLst/>
                        </a:rPr>
                        <a:t/>
                      </a:r>
                      <a:br>
                        <a:rPr lang="en-US" sz="1800" dirty="0">
                          <a:effectLst/>
                        </a:rPr>
                      </a:br>
                      <a:endParaRPr lang="en-US" sz="1800" dirty="0">
                        <a:effectLst/>
                      </a:endParaRPr>
                    </a:p>
                  </a:txBody>
                  <a:tcPr marL="76204" marR="76204" marT="76204" marB="7620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a:buChar char="•"/>
                      </a:pPr>
                      <a:r>
                        <a:rPr lang="en-US" sz="1600" b="0" i="0" u="none" strike="noStrike" dirty="0">
                          <a:solidFill>
                            <a:srgbClr val="000000"/>
                          </a:solidFill>
                          <a:effectLst/>
                          <a:latin typeface="Arial"/>
                        </a:rPr>
                        <a:t>“So what?” Does the essay communicate a larger truth?</a:t>
                      </a:r>
                    </a:p>
                    <a:p>
                      <a:pPr rtl="0" fontAlgn="base">
                        <a:spcBef>
                          <a:spcPts val="0"/>
                        </a:spcBef>
                        <a:spcAft>
                          <a:spcPts val="0"/>
                        </a:spcAft>
                        <a:buFont typeface="Arial"/>
                        <a:buChar char="•"/>
                      </a:pPr>
                      <a:r>
                        <a:rPr lang="en-US" sz="1600" b="0" i="0" u="none" strike="noStrike" dirty="0">
                          <a:solidFill>
                            <a:srgbClr val="000000"/>
                          </a:solidFill>
                          <a:effectLst/>
                          <a:latin typeface="Arial"/>
                        </a:rPr>
                        <a:t>Often personal essay has two sections: narrative and reflection. </a:t>
                      </a:r>
                    </a:p>
                  </a:txBody>
                  <a:tcPr marL="76204" marR="76204" marT="76204" marB="7620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508000" y="2632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19745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447501" cy="457200"/>
          </a:xfrm>
        </p:spPr>
        <p:txBody>
          <a:bodyPr>
            <a:noAutofit/>
          </a:bodyPr>
          <a:lstStyle/>
          <a:p>
            <a:r>
              <a:rPr lang="en-US" sz="2800" dirty="0" smtClean="0">
                <a:solidFill>
                  <a:schemeClr val="accent2"/>
                </a:solidFill>
              </a:rPr>
              <a:t>Writing: Sample Belief Statements</a:t>
            </a:r>
            <a:endParaRPr lang="en-US" sz="2800" dirty="0">
              <a:solidFill>
                <a:schemeClr val="accent2"/>
              </a:solidFill>
            </a:endParaRPr>
          </a:p>
        </p:txBody>
      </p:sp>
      <p:sp>
        <p:nvSpPr>
          <p:cNvPr id="3" name="Content Placeholder 2"/>
          <p:cNvSpPr>
            <a:spLocks noGrp="1"/>
          </p:cNvSpPr>
          <p:nvPr>
            <p:ph idx="1"/>
          </p:nvPr>
        </p:nvSpPr>
        <p:spPr>
          <a:xfrm>
            <a:off x="228600" y="1066800"/>
            <a:ext cx="8229599" cy="5279363"/>
          </a:xfrm>
        </p:spPr>
        <p:txBody>
          <a:bodyPr>
            <a:normAutofit fontScale="85000" lnSpcReduction="20000"/>
          </a:bodyPr>
          <a:lstStyle/>
          <a:p>
            <a:pPr>
              <a:buFont typeface="Wingdings" charset="2"/>
              <a:buChar char="q"/>
            </a:pPr>
            <a:r>
              <a:rPr lang="en-US" sz="2400" dirty="0" smtClean="0"/>
              <a:t>“I believe in being cool to the pizza delivery dude.”</a:t>
            </a:r>
          </a:p>
          <a:p>
            <a:pPr marL="0" indent="0">
              <a:buNone/>
            </a:pPr>
            <a:endParaRPr lang="en-US" sz="2400" dirty="0"/>
          </a:p>
          <a:p>
            <a:pPr>
              <a:buFont typeface="Wingdings" panose="05000000000000000000" pitchFamily="2" charset="2"/>
              <a:buChar char="q"/>
            </a:pPr>
            <a:r>
              <a:rPr lang="en-US" sz="2400" dirty="0"/>
              <a:t>“I believe we are not alone</a:t>
            </a:r>
            <a:r>
              <a:rPr lang="en-US" sz="2400" dirty="0" smtClean="0"/>
              <a:t>.”</a:t>
            </a:r>
          </a:p>
          <a:p>
            <a:pPr marL="0" indent="0">
              <a:buNone/>
            </a:pPr>
            <a:endParaRPr lang="en-US" sz="2400" dirty="0"/>
          </a:p>
          <a:p>
            <a:pPr>
              <a:buFont typeface="Wingdings" panose="05000000000000000000" pitchFamily="2" charset="2"/>
              <a:buChar char="q"/>
            </a:pPr>
            <a:r>
              <a:rPr lang="en-US" sz="2400" dirty="0"/>
              <a:t>“I believe that remembering is the best way to move forward</a:t>
            </a:r>
            <a:r>
              <a:rPr lang="en-US" sz="2400" dirty="0" smtClean="0"/>
              <a:t>.”</a:t>
            </a:r>
          </a:p>
          <a:p>
            <a:pPr marL="0" indent="0">
              <a:buNone/>
            </a:pPr>
            <a:endParaRPr lang="en-US" sz="2400" dirty="0"/>
          </a:p>
          <a:p>
            <a:pPr>
              <a:buFont typeface="Wingdings" panose="05000000000000000000" pitchFamily="2" charset="2"/>
              <a:buChar char="q"/>
            </a:pPr>
            <a:r>
              <a:rPr lang="en-US" sz="2400" dirty="0"/>
              <a:t>“I believe in my mother’s advice</a:t>
            </a:r>
            <a:r>
              <a:rPr lang="en-US" sz="2400" dirty="0" smtClean="0"/>
              <a:t>.”</a:t>
            </a:r>
          </a:p>
          <a:p>
            <a:pPr marL="0" indent="0">
              <a:buNone/>
            </a:pPr>
            <a:endParaRPr lang="en-US" sz="2400" dirty="0"/>
          </a:p>
          <a:p>
            <a:pPr>
              <a:buFont typeface="Wingdings" panose="05000000000000000000" pitchFamily="2" charset="2"/>
              <a:buChar char="q"/>
            </a:pPr>
            <a:r>
              <a:rPr lang="en-US" sz="2400" dirty="0"/>
              <a:t>“I believe that we shape our world with kindness and love of what we do in the simplest moments every </a:t>
            </a:r>
            <a:r>
              <a:rPr lang="en-US" sz="2400" dirty="0" smtClean="0"/>
              <a:t>day.”</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smtClean="0"/>
              <a:t>“I believe in always parking in the last parking spot.”</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smtClean="0"/>
              <a:t>I believe that if you are constantly reliving your past, you will never move forward.”</a:t>
            </a:r>
          </a:p>
          <a:p>
            <a:pPr marL="0" indent="0">
              <a:buNone/>
            </a:pPr>
            <a:endParaRPr lang="en-US" sz="2400" dirty="0"/>
          </a:p>
        </p:txBody>
      </p:sp>
    </p:spTree>
    <p:extLst>
      <p:ext uri="{BB962C8B-B14F-4D97-AF65-F5344CB8AC3E}">
        <p14:creationId xmlns:p14="http://schemas.microsoft.com/office/powerpoint/2010/main" val="3102984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47501" cy="609600"/>
          </a:xfrm>
        </p:spPr>
        <p:txBody>
          <a:bodyPr>
            <a:normAutofit fontScale="90000"/>
          </a:bodyPr>
          <a:lstStyle/>
          <a:p>
            <a:r>
              <a:rPr lang="en-US" dirty="0" smtClean="0">
                <a:solidFill>
                  <a:schemeClr val="accent2"/>
                </a:solidFill>
              </a:rPr>
              <a:t>Writing: Your beliefs</a:t>
            </a:r>
            <a:endParaRPr lang="en-US" dirty="0">
              <a:solidFill>
                <a:schemeClr val="accent2"/>
              </a:solidFill>
            </a:endParaRPr>
          </a:p>
        </p:txBody>
      </p:sp>
      <p:sp>
        <p:nvSpPr>
          <p:cNvPr id="3" name="Content Placeholder 2"/>
          <p:cNvSpPr>
            <a:spLocks noGrp="1"/>
          </p:cNvSpPr>
          <p:nvPr>
            <p:ph idx="1"/>
          </p:nvPr>
        </p:nvSpPr>
        <p:spPr>
          <a:xfrm>
            <a:off x="76200" y="838200"/>
            <a:ext cx="8229599" cy="5203163"/>
          </a:xfrm>
        </p:spPr>
        <p:txBody>
          <a:bodyPr/>
          <a:lstStyle/>
          <a:p>
            <a:pPr marL="0" indent="0">
              <a:buNone/>
            </a:pPr>
            <a:r>
              <a:rPr lang="en-US" sz="2400" dirty="0"/>
              <a:t>1) In your writer’s notebook, write a paragraph about why you agree/disagree with one of the statements. Try to use personal experience to support your response. This is to practice supporting and explaining a personal belief.</a:t>
            </a:r>
          </a:p>
          <a:p>
            <a:pPr marL="0" indent="0">
              <a:buNone/>
            </a:pPr>
            <a:r>
              <a:rPr lang="en-US" sz="2400" dirty="0"/>
              <a:t/>
            </a:r>
            <a:br>
              <a:rPr lang="en-US" sz="2400" dirty="0"/>
            </a:br>
            <a:r>
              <a:rPr lang="en-US" sz="2400" dirty="0"/>
              <a:t>2) You need to come up with 5 of your own personal belief statements that you can work with. </a:t>
            </a:r>
          </a:p>
          <a:p>
            <a:pPr marL="0" indent="0" fontAlgn="base">
              <a:buNone/>
            </a:pPr>
            <a:r>
              <a:rPr lang="en-US" sz="2400" dirty="0"/>
              <a:t>I believe that...</a:t>
            </a:r>
          </a:p>
          <a:p>
            <a:pPr marL="0" indent="0" fontAlgn="base">
              <a:buNone/>
            </a:pPr>
            <a:r>
              <a:rPr lang="en-US" sz="2400" dirty="0"/>
              <a:t>I used to believe that...</a:t>
            </a:r>
          </a:p>
          <a:p>
            <a:endParaRPr lang="en-US" dirty="0"/>
          </a:p>
        </p:txBody>
      </p:sp>
    </p:spTree>
    <p:extLst>
      <p:ext uri="{BB962C8B-B14F-4D97-AF65-F5344CB8AC3E}">
        <p14:creationId xmlns:p14="http://schemas.microsoft.com/office/powerpoint/2010/main" val="2993061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685800"/>
          </a:xfrm>
        </p:spPr>
        <p:txBody>
          <a:bodyPr>
            <a:normAutofit/>
          </a:bodyPr>
          <a:lstStyle/>
          <a:p>
            <a:r>
              <a:rPr lang="en-US" sz="3200" dirty="0" smtClean="0"/>
              <a:t>Brainstorming</a:t>
            </a:r>
            <a:endParaRPr lang="en-US" sz="3200" dirty="0"/>
          </a:p>
        </p:txBody>
      </p:sp>
      <p:sp>
        <p:nvSpPr>
          <p:cNvPr id="3" name="Content Placeholder 2"/>
          <p:cNvSpPr>
            <a:spLocks noGrp="1"/>
          </p:cNvSpPr>
          <p:nvPr>
            <p:ph idx="1"/>
          </p:nvPr>
        </p:nvSpPr>
        <p:spPr>
          <a:xfrm>
            <a:off x="508001" y="1371600"/>
            <a:ext cx="6447501" cy="4669763"/>
          </a:xfrm>
        </p:spPr>
        <p:txBody>
          <a:bodyPr>
            <a:normAutofit/>
          </a:bodyPr>
          <a:lstStyle/>
          <a:p>
            <a:pPr>
              <a:buFont typeface="Wingdings" panose="05000000000000000000" pitchFamily="2" charset="2"/>
              <a:buChar char="q"/>
            </a:pPr>
            <a:r>
              <a:rPr lang="en-US" sz="2400" dirty="0" smtClean="0"/>
              <a:t>You may use options 1, 2, and/or 3. </a:t>
            </a:r>
          </a:p>
          <a:p>
            <a:pPr>
              <a:buFont typeface="Wingdings" panose="05000000000000000000" pitchFamily="2" charset="2"/>
              <a:buChar char="q"/>
            </a:pPr>
            <a:r>
              <a:rPr lang="en-US" sz="2400" dirty="0" smtClean="0"/>
              <a:t>Write in your notebooks. </a:t>
            </a:r>
            <a:endParaRPr lang="en-US" sz="2400" dirty="0"/>
          </a:p>
        </p:txBody>
      </p:sp>
    </p:spTree>
    <p:extLst>
      <p:ext uri="{BB962C8B-B14F-4D97-AF65-F5344CB8AC3E}">
        <p14:creationId xmlns:p14="http://schemas.microsoft.com/office/powerpoint/2010/main" val="224736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Structuring the TIB</a:t>
            </a:r>
            <a:endParaRPr lang="en-US" dirty="0"/>
          </a:p>
        </p:txBody>
      </p:sp>
      <p:sp>
        <p:nvSpPr>
          <p:cNvPr id="3" name="Content Placeholder 2"/>
          <p:cNvSpPr>
            <a:spLocks noGrp="1"/>
          </p:cNvSpPr>
          <p:nvPr>
            <p:ph sz="half" idx="1"/>
          </p:nvPr>
        </p:nvSpPr>
        <p:spPr/>
        <p:txBody>
          <a:bodyPr/>
          <a:lstStyle/>
          <a:p>
            <a:pPr>
              <a:spcBef>
                <a:spcPts val="600"/>
              </a:spcBef>
            </a:pPr>
            <a:r>
              <a:rPr lang="en-US" b="1" dirty="0">
                <a:solidFill>
                  <a:srgbClr val="000000"/>
                </a:solidFill>
                <a:latin typeface="Georgia"/>
              </a:rPr>
              <a:t>Chronological Order</a:t>
            </a:r>
            <a:endParaRPr lang="en-US" dirty="0"/>
          </a:p>
          <a:p>
            <a:pPr fontAlgn="base">
              <a:spcBef>
                <a:spcPts val="600"/>
              </a:spcBef>
              <a:buFont typeface="+mj-lt"/>
              <a:buAutoNum type="arabicPeriod"/>
            </a:pPr>
            <a:r>
              <a:rPr lang="en-US" dirty="0"/>
              <a:t/>
            </a:r>
            <a:br>
              <a:rPr lang="en-US" dirty="0"/>
            </a:br>
            <a:r>
              <a:rPr lang="en-US" dirty="0">
                <a:solidFill>
                  <a:srgbClr val="000000"/>
                </a:solidFill>
                <a:latin typeface="Georgia"/>
              </a:rPr>
              <a:t>Intro - Belief Statement</a:t>
            </a:r>
          </a:p>
          <a:p>
            <a:pPr fontAlgn="base">
              <a:spcBef>
                <a:spcPts val="0"/>
              </a:spcBef>
              <a:buFont typeface="+mj-lt"/>
              <a:buAutoNum type="arabicPeriod"/>
            </a:pPr>
            <a:r>
              <a:rPr lang="en-US" dirty="0">
                <a:solidFill>
                  <a:srgbClr val="000000"/>
                </a:solidFill>
                <a:latin typeface="Georgia"/>
              </a:rPr>
              <a:t>Order of significant </a:t>
            </a:r>
          </a:p>
          <a:p>
            <a:pPr indent="457200">
              <a:spcBef>
                <a:spcPts val="600"/>
              </a:spcBef>
            </a:pPr>
            <a:r>
              <a:rPr lang="en-US" dirty="0">
                <a:solidFill>
                  <a:srgbClr val="000000"/>
                </a:solidFill>
                <a:latin typeface="Georgia"/>
              </a:rPr>
              <a:t>moments</a:t>
            </a:r>
            <a:endParaRPr lang="en-US" dirty="0"/>
          </a:p>
          <a:p>
            <a:pPr marL="457200">
              <a:spcBef>
                <a:spcPts val="600"/>
              </a:spcBef>
            </a:pPr>
            <a:r>
              <a:rPr lang="en-US" dirty="0">
                <a:solidFill>
                  <a:srgbClr val="000000"/>
                </a:solidFill>
                <a:latin typeface="Georgia"/>
              </a:rPr>
              <a:t>chronologically</a:t>
            </a:r>
            <a:endParaRPr lang="en-US" dirty="0"/>
          </a:p>
          <a:p>
            <a:r>
              <a:rPr lang="en-US" dirty="0">
                <a:solidFill>
                  <a:srgbClr val="000000"/>
                </a:solidFill>
                <a:latin typeface="Georgia"/>
              </a:rPr>
              <a:t>III. Reflection - connect everything back to belief statement</a:t>
            </a:r>
            <a:endParaRPr lang="en-US" dirty="0"/>
          </a:p>
        </p:txBody>
      </p:sp>
      <p:sp>
        <p:nvSpPr>
          <p:cNvPr id="4" name="Content Placeholder 3"/>
          <p:cNvSpPr>
            <a:spLocks noGrp="1"/>
          </p:cNvSpPr>
          <p:nvPr>
            <p:ph sz="half" idx="2"/>
          </p:nvPr>
        </p:nvSpPr>
        <p:spPr/>
        <p:txBody>
          <a:bodyPr/>
          <a:lstStyle/>
          <a:p>
            <a:pPr>
              <a:spcBef>
                <a:spcPts val="600"/>
              </a:spcBef>
            </a:pPr>
            <a:r>
              <a:rPr lang="en-US" b="1" dirty="0">
                <a:solidFill>
                  <a:srgbClr val="000000"/>
                </a:solidFill>
                <a:latin typeface="Georgia"/>
              </a:rPr>
              <a:t>Order of Importance</a:t>
            </a:r>
            <a:endParaRPr lang="en-US" dirty="0"/>
          </a:p>
          <a:p>
            <a:pPr fontAlgn="base">
              <a:spcBef>
                <a:spcPts val="600"/>
              </a:spcBef>
              <a:buFont typeface="+mj-lt"/>
              <a:buAutoNum type="arabicPeriod"/>
            </a:pPr>
            <a:r>
              <a:rPr lang="en-US" dirty="0"/>
              <a:t/>
            </a:r>
            <a:br>
              <a:rPr lang="en-US" dirty="0"/>
            </a:br>
            <a:r>
              <a:rPr lang="en-US" dirty="0">
                <a:solidFill>
                  <a:srgbClr val="000000"/>
                </a:solidFill>
                <a:latin typeface="Georgia"/>
              </a:rPr>
              <a:t>Intro - Belief Statement</a:t>
            </a:r>
          </a:p>
          <a:p>
            <a:pPr fontAlgn="base">
              <a:spcBef>
                <a:spcPts val="0"/>
              </a:spcBef>
              <a:buFont typeface="+mj-lt"/>
              <a:buAutoNum type="arabicPeriod"/>
            </a:pPr>
            <a:r>
              <a:rPr lang="en-US" dirty="0">
                <a:solidFill>
                  <a:srgbClr val="000000"/>
                </a:solidFill>
                <a:latin typeface="Georgia"/>
              </a:rPr>
              <a:t>Order of moments by level of importance</a:t>
            </a:r>
          </a:p>
          <a:p>
            <a:r>
              <a:rPr lang="en-US" dirty="0">
                <a:solidFill>
                  <a:srgbClr val="000000"/>
                </a:solidFill>
                <a:latin typeface="Georgia"/>
              </a:rPr>
              <a:t>III. Reflection - connect everything back to belief statement</a:t>
            </a:r>
            <a:endParaRPr lang="en-US" dirty="0"/>
          </a:p>
        </p:txBody>
      </p:sp>
    </p:spTree>
    <p:extLst>
      <p:ext uri="{BB962C8B-B14F-4D97-AF65-F5344CB8AC3E}">
        <p14:creationId xmlns:p14="http://schemas.microsoft.com/office/powerpoint/2010/main" val="2546231757"/>
      </p:ext>
    </p:extLst>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85</TotalTime>
  <Words>1338</Words>
  <Application>Microsoft Office PowerPoint</Application>
  <PresentationFormat>On-screen Show (4:3)</PresentationFormat>
  <Paragraphs>179</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1_Facet</vt:lpstr>
      <vt:lpstr>2_Facet</vt:lpstr>
      <vt:lpstr>Agenda: Tuesday September 13, 2016</vt:lpstr>
      <vt:lpstr>Warm Up</vt:lpstr>
      <vt:lpstr>Vocabulary 1: Humans</vt:lpstr>
      <vt:lpstr>Examples</vt:lpstr>
      <vt:lpstr>Personal Essay Writing</vt:lpstr>
      <vt:lpstr>Writing: Sample Belief Statements</vt:lpstr>
      <vt:lpstr>Writing: Your beliefs</vt:lpstr>
      <vt:lpstr>Brainstorming</vt:lpstr>
      <vt:lpstr>Structuring the TIB</vt:lpstr>
      <vt:lpstr>Structuring the TIB</vt:lpstr>
      <vt:lpstr>Review- Organization of Structure: Pizza Dude</vt:lpstr>
      <vt:lpstr>Agenda: Thursday September 15, 2016</vt:lpstr>
      <vt:lpstr>Warm Up- 9/15</vt:lpstr>
      <vt:lpstr>Vocabulary 1: Humans – TEST WEDNESDAY!</vt:lpstr>
      <vt:lpstr>Descriptors</vt:lpstr>
      <vt:lpstr>Adding good descriptors</vt:lpstr>
      <vt:lpstr>Adding good descriptors continued</vt:lpstr>
      <vt:lpstr>Still adding good descriptors</vt:lpstr>
      <vt:lpstr>Add Dialogue</vt:lpstr>
      <vt:lpstr>PowerPoint Presentation</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Tuesday September 13, 2016</dc:title>
  <dc:creator>User</dc:creator>
  <cp:lastModifiedBy>User</cp:lastModifiedBy>
  <cp:revision>11</cp:revision>
  <dcterms:created xsi:type="dcterms:W3CDTF">2016-09-13T17:04:53Z</dcterms:created>
  <dcterms:modified xsi:type="dcterms:W3CDTF">2016-09-15T20:49:39Z</dcterms:modified>
</cp:coreProperties>
</file>