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58" r:id="rId3"/>
    <p:sldId id="259" r:id="rId4"/>
    <p:sldId id="261" r:id="rId5"/>
    <p:sldId id="257" r:id="rId6"/>
    <p:sldId id="262" r:id="rId7"/>
    <p:sldId id="263" r:id="rId8"/>
    <p:sldId id="264" r:id="rId9"/>
    <p:sldId id="266" r:id="rId10"/>
    <p:sldId id="265" r:id="rId11"/>
    <p:sldId id="267" r:id="rId12"/>
    <p:sldId id="271" r:id="rId13"/>
    <p:sldId id="270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8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7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2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2283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38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2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7663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24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575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7" y="609604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3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46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61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7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2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82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828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79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045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96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12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80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09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5540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34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92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083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543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734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2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5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11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11" y="2737250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90" y="2737250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7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4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6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4929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5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3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7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BE46C-0F04-F745-9188-D6FD9B06B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7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367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153D79-5382-B640-B9E8-7F027D139349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6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BE46C-0F04-F745-9188-D6FD9B06B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153D79-5382-B640-B9E8-7F027D139349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65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.com/video-clips/wv1nbv/the-daily-show-with-jon-stewart-william-kamkwamba" TargetMode="Externa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eheartarts.com/cityofstories.htm" TargetMode="Externa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416799" cy="685800"/>
          </a:xfrm>
        </p:spPr>
        <p:txBody>
          <a:bodyPr/>
          <a:lstStyle/>
          <a:p>
            <a:r>
              <a:rPr lang="en-US" dirty="0" smtClean="0"/>
              <a:t>Agenda: Monday August 29,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990600"/>
            <a:ext cx="7721599" cy="5252545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Warm Up</a:t>
            </a:r>
          </a:p>
          <a:p>
            <a:pPr>
              <a:buFont typeface="Wingdings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Voc. 3, 4</a:t>
            </a:r>
          </a:p>
          <a:p>
            <a:pPr>
              <a:buFont typeface="Wingdings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Thesis statements</a:t>
            </a:r>
          </a:p>
          <a:p>
            <a:pPr>
              <a:buFont typeface="Wingdings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PEA paragraphs</a:t>
            </a:r>
          </a:p>
          <a:p>
            <a:pPr>
              <a:buFont typeface="Wingdings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Project proposal</a:t>
            </a:r>
          </a:p>
          <a:p>
            <a:pPr>
              <a:buFont typeface="Wingdings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q"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Random fact of the day: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The human heart creates enough pressure when it pumps out to the body to squirt blood 30 feet.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6762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426" y="307759"/>
            <a:ext cx="6447501" cy="685800"/>
          </a:xfrm>
        </p:spPr>
        <p:txBody>
          <a:bodyPr/>
          <a:lstStyle/>
          <a:p>
            <a:r>
              <a:rPr lang="en-US" dirty="0" smtClean="0"/>
              <a:t>Examples of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219200"/>
            <a:ext cx="8229600" cy="482216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Roboto"/>
              </a:rPr>
              <a:t>William announces that “Famine arrived in Malawi” (134).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Roboto"/>
              </a:rPr>
              <a:t>What are some possible ways to analyze this evidence?</a:t>
            </a:r>
            <a:endParaRPr lang="en-US" sz="2400" dirty="0">
              <a:solidFill>
                <a:schemeClr val="tx1"/>
              </a:solidFill>
            </a:endParaRPr>
          </a:p>
          <a:p>
            <a:pPr fontAlgn="base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2400" dirty="0" smtClean="0">
              <a:solidFill>
                <a:schemeClr val="tx1"/>
              </a:solidFill>
              <a:latin typeface="Roboto"/>
            </a:endParaRPr>
          </a:p>
          <a:p>
            <a:pPr fontAlgn="base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  <a:latin typeface="Roboto"/>
            </a:endParaRPr>
          </a:p>
          <a:p>
            <a:pPr fontAlgn="base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Roboto"/>
              </a:rPr>
              <a:t>Personifies </a:t>
            </a:r>
            <a:r>
              <a:rPr lang="en-US" sz="2400" dirty="0">
                <a:solidFill>
                  <a:schemeClr val="tx1"/>
                </a:solidFill>
                <a:latin typeface="Roboto"/>
              </a:rPr>
              <a:t>the issue they are facing</a:t>
            </a:r>
          </a:p>
          <a:p>
            <a:pPr fontAlgn="base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Roboto"/>
              </a:rPr>
              <a:t>Famine as an entity adds a sense of impending doom</a:t>
            </a:r>
          </a:p>
          <a:p>
            <a:pPr fontAlgn="base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Roboto"/>
              </a:rPr>
              <a:t>Creates a feeling of no escape</a:t>
            </a:r>
          </a:p>
          <a:p>
            <a:pPr fontAlgn="base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CC0000"/>
                </a:solidFill>
                <a:latin typeface="Roboto"/>
              </a:rPr>
              <a:t>Famine personified becomes something concrete for William to fight against, adding to his motivation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21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447501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Revised PEA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990600"/>
            <a:ext cx="7264399" cy="5050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 will have until Friday to </a:t>
            </a:r>
            <a:r>
              <a:rPr lang="en-US" smtClean="0"/>
              <a:t>complete this.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On the back or a separate sheet of paper, rewrite your PEA paragraph incorporating through analysis and connection to the text as a whole.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will turn in both paragraphs.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9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47501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Project Proposal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62484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Goal:</a:t>
            </a:r>
            <a:r>
              <a:rPr lang="en-US" dirty="0">
                <a:solidFill>
                  <a:schemeClr val="tx1"/>
                </a:solidFill>
              </a:rPr>
              <a:t> Create a service proposal relating to education either in your immediate community, or a community abroad that is in need.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</a:rPr>
              <a:t>Method</a:t>
            </a:r>
            <a:r>
              <a:rPr lang="en-US" dirty="0">
                <a:solidFill>
                  <a:schemeClr val="tx1"/>
                </a:solidFill>
              </a:rPr>
              <a:t>: Work with a group of 2-4 total people to brainstorm, decide, and plan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</a:rPr>
              <a:t>Product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Create a </a:t>
            </a:r>
            <a:r>
              <a:rPr lang="en-US" u="sng" dirty="0">
                <a:solidFill>
                  <a:schemeClr val="tx1"/>
                </a:solidFill>
              </a:rPr>
              <a:t>typed proposal </a:t>
            </a:r>
            <a:r>
              <a:rPr lang="en-US" dirty="0">
                <a:solidFill>
                  <a:schemeClr val="tx1"/>
                </a:solidFill>
              </a:rPr>
              <a:t>that uses a </a:t>
            </a:r>
            <a:r>
              <a:rPr lang="en-US" u="sng" dirty="0">
                <a:solidFill>
                  <a:schemeClr val="tx1"/>
                </a:solidFill>
              </a:rPr>
              <a:t>clear organizational strategy </a:t>
            </a:r>
            <a:r>
              <a:rPr lang="en-US" dirty="0">
                <a:solidFill>
                  <a:schemeClr val="tx1"/>
                </a:solidFill>
              </a:rPr>
              <a:t>to </a:t>
            </a:r>
            <a:r>
              <a:rPr lang="en-US" u="sng" dirty="0">
                <a:solidFill>
                  <a:schemeClr val="tx1"/>
                </a:solidFill>
              </a:rPr>
              <a:t>outline the five components </a:t>
            </a:r>
            <a:r>
              <a:rPr lang="en-US" dirty="0">
                <a:solidFill>
                  <a:schemeClr val="tx1"/>
                </a:solidFill>
              </a:rPr>
              <a:t>listed below. Your product should look </a:t>
            </a:r>
            <a:r>
              <a:rPr lang="en-US" u="sng" dirty="0">
                <a:solidFill>
                  <a:schemeClr val="tx1"/>
                </a:solidFill>
              </a:rPr>
              <a:t>professional</a:t>
            </a:r>
            <a:r>
              <a:rPr lang="en-US" dirty="0">
                <a:solidFill>
                  <a:schemeClr val="tx1"/>
                </a:solidFill>
              </a:rPr>
              <a:t> and fully </a:t>
            </a:r>
            <a:r>
              <a:rPr lang="en-US" u="sng" dirty="0">
                <a:solidFill>
                  <a:schemeClr val="tx1"/>
                </a:solidFill>
              </a:rPr>
              <a:t>detail the ideas </a:t>
            </a:r>
            <a:r>
              <a:rPr lang="en-US" dirty="0">
                <a:solidFill>
                  <a:schemeClr val="tx1"/>
                </a:solidFill>
              </a:rPr>
              <a:t>you and your group come up with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dirty="0" smtClean="0">
                <a:solidFill>
                  <a:schemeClr val="tx1"/>
                </a:solidFill>
              </a:rPr>
              <a:t>1. NEED</a:t>
            </a:r>
            <a:r>
              <a:rPr lang="en-US" dirty="0">
                <a:solidFill>
                  <a:schemeClr val="tx1"/>
                </a:solidFill>
              </a:rPr>
              <a:t>: Establish the need and desire for the project: How do you know this project is needed? How will the residents of your focus community use the services provided? </a:t>
            </a:r>
          </a:p>
          <a:p>
            <a:pPr marL="0" indent="0" fontAlgn="base">
              <a:buNone/>
            </a:pPr>
            <a:r>
              <a:rPr lang="en-US" dirty="0" smtClean="0">
                <a:solidFill>
                  <a:schemeClr val="tx1"/>
                </a:solidFill>
              </a:rPr>
              <a:t>2. OBJECTIVES</a:t>
            </a:r>
            <a:r>
              <a:rPr lang="en-US" dirty="0">
                <a:solidFill>
                  <a:schemeClr val="tx1"/>
                </a:solidFill>
              </a:rPr>
              <a:t>: Define the desired outcomes with specific, measurable objectives: What do you want to accomplish, and how will you measure whether the project has indeed addressed the problem?</a:t>
            </a:r>
          </a:p>
          <a:p>
            <a:pPr marL="0" indent="0" fontAlgn="base">
              <a:buNone/>
            </a:pPr>
            <a:r>
              <a:rPr lang="en-US" dirty="0" smtClean="0">
                <a:solidFill>
                  <a:schemeClr val="tx1"/>
                </a:solidFill>
              </a:rPr>
              <a:t>3. METHODS</a:t>
            </a:r>
            <a:r>
              <a:rPr lang="en-US" dirty="0">
                <a:solidFill>
                  <a:schemeClr val="tx1"/>
                </a:solidFill>
              </a:rPr>
              <a:t>: Describe the methods you will use to achieve these objectives: What will you actually do in order to meet the objectives? </a:t>
            </a:r>
          </a:p>
          <a:p>
            <a:pPr marL="0" indent="0" fontAlgn="base">
              <a:buNone/>
            </a:pPr>
            <a:r>
              <a:rPr lang="en-US" dirty="0" smtClean="0">
                <a:solidFill>
                  <a:schemeClr val="tx1"/>
                </a:solidFill>
              </a:rPr>
              <a:t>4. SUCCESS </a:t>
            </a:r>
            <a:r>
              <a:rPr lang="en-US" dirty="0">
                <a:solidFill>
                  <a:schemeClr val="tx1"/>
                </a:solidFill>
              </a:rPr>
              <a:t>EVALUATION: Determine how you will evaluate the success of the project: How will you know whether the desired objectives have been reached? For example, will you be surveying constituents, or tracking the numbers of individuals using a particular service?</a:t>
            </a:r>
          </a:p>
          <a:p>
            <a:pPr marL="0" indent="0" fontAlgn="base">
              <a:buNone/>
            </a:pPr>
            <a:r>
              <a:rPr lang="en-US" dirty="0" smtClean="0">
                <a:solidFill>
                  <a:schemeClr val="tx1"/>
                </a:solidFill>
              </a:rPr>
              <a:t>5. PROJECT </a:t>
            </a:r>
            <a:r>
              <a:rPr lang="en-US" dirty="0">
                <a:solidFill>
                  <a:schemeClr val="tx1"/>
                </a:solidFill>
              </a:rPr>
              <a:t>FUTURE: Describe the future of project: When the resources from this project is used up, how will the project continue? Is it a project that will require a continuous influx of resources, or will it somehow become self-sustaining?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08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416799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Agenda: Wednesday August 30,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990600"/>
            <a:ext cx="7721599" cy="5252545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Warm </a:t>
            </a:r>
            <a:r>
              <a:rPr lang="en-US" sz="2400" dirty="0" smtClean="0">
                <a:solidFill>
                  <a:schemeClr val="tx1"/>
                </a:solidFill>
              </a:rPr>
              <a:t>Up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Voc. 5, </a:t>
            </a:r>
            <a:r>
              <a:rPr lang="en-US" sz="2400" dirty="0" smtClean="0">
                <a:solidFill>
                  <a:schemeClr val="tx1"/>
                </a:solidFill>
              </a:rPr>
              <a:t>6</a:t>
            </a:r>
          </a:p>
          <a:p>
            <a:pPr>
              <a:buFont typeface="Wingdings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Literary merit passage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William interviews</a:t>
            </a:r>
          </a:p>
          <a:p>
            <a:pPr>
              <a:buFont typeface="Wingdings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Project proposal</a:t>
            </a:r>
          </a:p>
          <a:p>
            <a:pPr>
              <a:buFont typeface="Wingdings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q"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Random fact of the day: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“Facebook Addiction Disorder” is a mental disorder identified by Psychologists.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7526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25" y="259976"/>
            <a:ext cx="6447501" cy="5871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Warm Up- 8/31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25" y="1066799"/>
            <a:ext cx="8511988" cy="49745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What moves you?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066800"/>
            <a:ext cx="4343400" cy="576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4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6447501" cy="762000"/>
          </a:xfrm>
        </p:spPr>
        <p:txBody>
          <a:bodyPr/>
          <a:lstStyle/>
          <a:p>
            <a:r>
              <a:rPr lang="en-US" dirty="0" smtClean="0"/>
              <a:t>Vocabulary 1: 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84" y="1371600"/>
            <a:ext cx="8796616" cy="49530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  <a:latin typeface="Calibri"/>
              </a:rPr>
              <a:t>Root: HOMI</a:t>
            </a:r>
            <a:r>
              <a:rPr lang="en-US" sz="2400" dirty="0">
                <a:solidFill>
                  <a:schemeClr val="tx1"/>
                </a:solidFill>
                <a:latin typeface="Calibri"/>
              </a:rPr>
              <a:t>-, HOMIN &lt;L. “human being”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i="1" dirty="0">
                <a:solidFill>
                  <a:schemeClr val="tx1"/>
                </a:solidFill>
                <a:latin typeface="Calibri"/>
              </a:rPr>
              <a:t>5. Homicide</a:t>
            </a:r>
            <a:r>
              <a:rPr lang="en-US" sz="2400" dirty="0">
                <a:solidFill>
                  <a:schemeClr val="tx1"/>
                </a:solidFill>
                <a:latin typeface="Calibri"/>
              </a:rPr>
              <a:t> –n- The killing of one person by another; a person who kills another.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In </a:t>
            </a:r>
            <a:r>
              <a:rPr lang="en-US" sz="2400" i="1" dirty="0">
                <a:solidFill>
                  <a:schemeClr val="tx1"/>
                </a:solidFill>
                <a:latin typeface="Calibri"/>
              </a:rPr>
              <a:t>Arsenic and Old </a:t>
            </a:r>
            <a:r>
              <a:rPr lang="en-US" sz="2400" i="1" dirty="0" smtClean="0">
                <a:solidFill>
                  <a:schemeClr val="tx1"/>
                </a:solidFill>
                <a:latin typeface="Calibri"/>
              </a:rPr>
              <a:t>Lace, </a:t>
            </a:r>
            <a:r>
              <a:rPr lang="en-US" sz="2400" dirty="0">
                <a:solidFill>
                  <a:schemeClr val="tx1"/>
                </a:solidFill>
                <a:latin typeface="Calibri"/>
              </a:rPr>
              <a:t>two elderly sisters commit </a:t>
            </a:r>
            <a:r>
              <a:rPr lang="en-US" sz="2400" i="1" dirty="0">
                <a:solidFill>
                  <a:schemeClr val="tx1"/>
                </a:solidFill>
                <a:latin typeface="Calibri"/>
              </a:rPr>
              <a:t>homicide</a:t>
            </a:r>
            <a:r>
              <a:rPr lang="en-US" sz="2400" dirty="0">
                <a:solidFill>
                  <a:schemeClr val="tx1"/>
                </a:solidFill>
                <a:latin typeface="Calibri"/>
              </a:rPr>
              <a:t> by  putting arsenic in elderberry wine. </a:t>
            </a:r>
            <a:endParaRPr lang="en-US" sz="2400" dirty="0" smtClean="0">
              <a:solidFill>
                <a:schemeClr val="tx1"/>
              </a:solidFill>
              <a:latin typeface="Calibri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Root: VIR &lt;L. “man”</a:t>
            </a:r>
          </a:p>
          <a:p>
            <a:pPr marL="0" indent="0">
              <a:buNone/>
            </a:pPr>
            <a:r>
              <a:rPr lang="en-US" sz="2400" i="1" dirty="0">
                <a:solidFill>
                  <a:schemeClr val="tx1"/>
                </a:solidFill>
                <a:latin typeface="Calibri"/>
                <a:cs typeface="Calibri"/>
              </a:rPr>
              <a:t>6. Virile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 – </a:t>
            </a:r>
            <a:r>
              <a:rPr lang="en-US" sz="2400" dirty="0" err="1">
                <a:solidFill>
                  <a:schemeClr val="tx1"/>
                </a:solidFill>
                <a:latin typeface="Calibri"/>
                <a:cs typeface="Calibri"/>
              </a:rPr>
              <a:t>adj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- Having certain characteristics traditionally associated with masculinity; physical strength, vitality, and assertiveness.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The main characters of Ernest Hemingway’s novels are often </a:t>
            </a:r>
            <a:r>
              <a:rPr lang="en-US" sz="2400" i="1" dirty="0">
                <a:solidFill>
                  <a:schemeClr val="tx1"/>
                </a:solidFill>
                <a:latin typeface="Calibri"/>
                <a:cs typeface="Calibri"/>
              </a:rPr>
              <a:t>virile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 men who risk danger in war or sport.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5857875"/>
            <a:ext cx="1600200" cy="1000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0"/>
            <a:ext cx="2362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447501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William and Jon Stewart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Source Code Pro"/>
                <a:hlinkClick r:id="rId2"/>
              </a:rPr>
              <a:t>Interview with Jon Stewart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dirty="0" smtClean="0">
                <a:solidFill>
                  <a:srgbClr val="000000"/>
                </a:solidFill>
                <a:latin typeface="Source Code Pro"/>
              </a:rPr>
              <a:t>As </a:t>
            </a:r>
            <a:r>
              <a:rPr lang="en-US" sz="2400" dirty="0">
                <a:solidFill>
                  <a:srgbClr val="000000"/>
                </a:solidFill>
                <a:latin typeface="Source Code Pro"/>
              </a:rPr>
              <a:t>you watch, think about:</a:t>
            </a:r>
            <a:endParaRPr lang="en-US" sz="2400" dirty="0">
              <a:solidFill>
                <a:srgbClr val="000000"/>
              </a:solidFill>
            </a:endParaRPr>
          </a:p>
          <a:p>
            <a:pPr fontAlgn="base">
              <a:spcBef>
                <a:spcPts val="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Source Code Pro"/>
              </a:rPr>
              <a:t>What questions YOU would ask William, given the </a:t>
            </a:r>
            <a:r>
              <a:rPr lang="en-US" sz="2400" dirty="0" smtClean="0">
                <a:solidFill>
                  <a:srgbClr val="000000"/>
                </a:solidFill>
                <a:latin typeface="Source Code Pro"/>
              </a:rPr>
              <a:t>chance.</a:t>
            </a:r>
            <a:endParaRPr lang="en-US" sz="2400" dirty="0">
              <a:solidFill>
                <a:srgbClr val="000000"/>
              </a:solidFill>
              <a:latin typeface="Source Code Pro"/>
            </a:endParaRPr>
          </a:p>
          <a:p>
            <a:pPr fontAlgn="base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Source Code Pro"/>
              </a:rPr>
              <a:t>What else you learn about William and his accomplishment through the mode of live interview vs. reading his </a:t>
            </a:r>
            <a:r>
              <a:rPr lang="en-US" sz="2400" dirty="0" smtClean="0">
                <a:solidFill>
                  <a:srgbClr val="000000"/>
                </a:solidFill>
                <a:latin typeface="Source Code Pro"/>
              </a:rPr>
              <a:t>memoir?</a:t>
            </a:r>
          </a:p>
          <a:p>
            <a:pPr fontAlgn="base">
              <a:spcBef>
                <a:spcPts val="0"/>
              </a:spcBef>
              <a:buFont typeface="+mj-lt"/>
              <a:buAutoNum type="arabicPeriod"/>
            </a:pPr>
            <a:endParaRPr lang="en-US" b="0" i="0" u="none" strike="noStrike" dirty="0">
              <a:solidFill>
                <a:srgbClr val="000000"/>
              </a:solidFill>
              <a:effectLst/>
              <a:latin typeface="Source Code Pro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b="0" i="0" u="none" strike="noStrike" dirty="0">
              <a:solidFill>
                <a:srgbClr val="000000"/>
              </a:solidFill>
              <a:effectLst/>
              <a:latin typeface="Source Code Pro"/>
            </a:endParaRPr>
          </a:p>
        </p:txBody>
      </p:sp>
    </p:spTree>
    <p:extLst>
      <p:ext uri="{BB962C8B-B14F-4D97-AF65-F5344CB8AC3E}">
        <p14:creationId xmlns:p14="http://schemas.microsoft.com/office/powerpoint/2010/main" val="220658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447501" cy="685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Service Project Proposal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458201" cy="5791200"/>
          </a:xfrm>
        </p:spPr>
        <p:txBody>
          <a:bodyPr>
            <a:normAutofit/>
          </a:bodyPr>
          <a:lstStyle/>
          <a:p>
            <a:pPr marL="0" indent="0" fontAlgn="base">
              <a:spcBef>
                <a:spcPts val="0"/>
              </a:spcBef>
              <a:buNone/>
            </a:pPr>
            <a:r>
              <a:rPr lang="en-US" u="sng" dirty="0">
                <a:solidFill>
                  <a:srgbClr val="000000"/>
                </a:solidFill>
                <a:latin typeface="Source Code Pro"/>
              </a:rPr>
              <a:t>Service Project Proposal ideas: </a:t>
            </a:r>
          </a:p>
          <a:p>
            <a:pPr fontAlgn="base">
              <a:spcBef>
                <a:spcPts val="0"/>
              </a:spcBef>
              <a:buFont typeface="Wingdings" charset="2"/>
              <a:buChar char="q"/>
            </a:pPr>
            <a:r>
              <a:rPr lang="en-US" i="1" dirty="0">
                <a:solidFill>
                  <a:srgbClr val="000000"/>
                </a:solidFill>
                <a:latin typeface="Source Code Pro"/>
              </a:rPr>
              <a:t>Learn through public education</a:t>
            </a:r>
            <a:r>
              <a:rPr lang="en-US" dirty="0">
                <a:solidFill>
                  <a:srgbClr val="000000"/>
                </a:solidFill>
                <a:latin typeface="Source Code Pro"/>
              </a:rPr>
              <a:t>- i.e. students in Minnesota focused on preventing West Nile disease through public education</a:t>
            </a:r>
          </a:p>
          <a:p>
            <a:pPr fontAlgn="base">
              <a:spcBef>
                <a:spcPts val="0"/>
              </a:spcBef>
              <a:buFont typeface="Wingdings" charset="2"/>
              <a:buChar char="q"/>
            </a:pPr>
            <a:endParaRPr lang="en-US" dirty="0">
              <a:solidFill>
                <a:srgbClr val="000000"/>
              </a:solidFill>
              <a:latin typeface="Source Code Pro"/>
            </a:endParaRPr>
          </a:p>
          <a:p>
            <a:pPr fontAlgn="base">
              <a:spcBef>
                <a:spcPts val="0"/>
              </a:spcBef>
              <a:buFont typeface="Wingdings" charset="2"/>
              <a:buChar char="q"/>
            </a:pPr>
            <a:r>
              <a:rPr lang="en-US" i="1" dirty="0">
                <a:solidFill>
                  <a:srgbClr val="000000"/>
                </a:solidFill>
                <a:latin typeface="Source Code Pro"/>
              </a:rPr>
              <a:t>Build empathy </a:t>
            </a:r>
            <a:r>
              <a:rPr lang="en-US" dirty="0">
                <a:solidFill>
                  <a:srgbClr val="000000"/>
                </a:solidFill>
                <a:latin typeface="Source Code Pro"/>
              </a:rPr>
              <a:t>– see the world through another perspective- i.e. trade places with a teacher/student/ administrator/coach for a </a:t>
            </a:r>
            <a:r>
              <a:rPr lang="en-US" dirty="0" smtClean="0">
                <a:solidFill>
                  <a:srgbClr val="000000"/>
                </a:solidFill>
                <a:latin typeface="Source Code Pro"/>
              </a:rPr>
              <a:t>day; </a:t>
            </a:r>
            <a:endParaRPr lang="en-US" dirty="0">
              <a:solidFill>
                <a:srgbClr val="000000"/>
              </a:solidFill>
              <a:latin typeface="Source Code Pro"/>
            </a:endParaRPr>
          </a:p>
          <a:p>
            <a:pPr fontAlgn="base">
              <a:spcBef>
                <a:spcPts val="0"/>
              </a:spcBef>
              <a:buFont typeface="Wingdings" charset="2"/>
              <a:buChar char="q"/>
            </a:pPr>
            <a:endParaRPr lang="en-US" dirty="0">
              <a:solidFill>
                <a:srgbClr val="000000"/>
              </a:solidFill>
              <a:latin typeface="Source Code Pro"/>
            </a:endParaRPr>
          </a:p>
          <a:p>
            <a:pPr fontAlgn="base">
              <a:spcBef>
                <a:spcPts val="0"/>
              </a:spcBef>
              <a:buFont typeface="Wingdings" charset="2"/>
              <a:buChar char="q"/>
            </a:pPr>
            <a:r>
              <a:rPr lang="en-US" i="1" dirty="0">
                <a:solidFill>
                  <a:srgbClr val="000000"/>
                </a:solidFill>
                <a:latin typeface="Source Code Pro"/>
              </a:rPr>
              <a:t>Building communities </a:t>
            </a:r>
            <a:r>
              <a:rPr lang="en-US" dirty="0">
                <a:solidFill>
                  <a:srgbClr val="000000"/>
                </a:solidFill>
                <a:latin typeface="Source Code Pro"/>
              </a:rPr>
              <a:t>– </a:t>
            </a:r>
            <a:r>
              <a:rPr lang="en-US" dirty="0">
                <a:solidFill>
                  <a:srgbClr val="000000"/>
                </a:solidFill>
                <a:latin typeface="Source Code Pro"/>
                <a:hlinkClick r:id="rId2"/>
              </a:rPr>
              <a:t>a city story map to explore diversity </a:t>
            </a:r>
            <a:endParaRPr lang="en-US" dirty="0" smtClean="0">
              <a:solidFill>
                <a:srgbClr val="000000"/>
              </a:solidFill>
              <a:latin typeface="Source Code Pro"/>
            </a:endParaRPr>
          </a:p>
          <a:p>
            <a:pPr fontAlgn="base">
              <a:spcBef>
                <a:spcPts val="0"/>
              </a:spcBef>
              <a:buFont typeface="Wingdings" charset="2"/>
              <a:buChar char="q"/>
            </a:pPr>
            <a:endParaRPr lang="en-US" dirty="0">
              <a:solidFill>
                <a:srgbClr val="000000"/>
              </a:solidFill>
              <a:latin typeface="Source Code Pro"/>
            </a:endParaRPr>
          </a:p>
          <a:p>
            <a:pPr fontAlgn="base">
              <a:spcBef>
                <a:spcPts val="0"/>
              </a:spcBef>
              <a:buFont typeface="Wingdings" charset="2"/>
              <a:buChar char="q"/>
            </a:pPr>
            <a:r>
              <a:rPr lang="en-US" dirty="0" smtClean="0">
                <a:solidFill>
                  <a:srgbClr val="000000"/>
                </a:solidFill>
                <a:latin typeface="Source Code Pro"/>
              </a:rPr>
              <a:t>Homelessness and education, supplies, textbooks, novels, tutoring, big student/little student ( play on big brother/little brother) </a:t>
            </a:r>
            <a:endParaRPr lang="en-US" dirty="0">
              <a:solidFill>
                <a:srgbClr val="000000"/>
              </a:solidFill>
              <a:latin typeface="Source Code Pro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  <a:latin typeface="Source Code Pro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  <a:latin typeface="Source Code Pro"/>
            </a:endParaRPr>
          </a:p>
          <a:p>
            <a:pPr fontAlgn="base">
              <a:spcBef>
                <a:spcPts val="0"/>
              </a:spcBef>
              <a:buFont typeface="Wingdings" charset="2"/>
              <a:buChar char="q"/>
            </a:pPr>
            <a:r>
              <a:rPr lang="en-US" dirty="0">
                <a:solidFill>
                  <a:srgbClr val="000000"/>
                </a:solidFill>
                <a:latin typeface="Source Code Pro"/>
              </a:rPr>
              <a:t>You have the rest of class to work on this. </a:t>
            </a:r>
            <a:endParaRPr lang="en-US" dirty="0" smtClean="0">
              <a:solidFill>
                <a:srgbClr val="000000"/>
              </a:solidFill>
              <a:latin typeface="Source Code Pro"/>
            </a:endParaRPr>
          </a:p>
          <a:p>
            <a:pPr fontAlgn="base">
              <a:spcBef>
                <a:spcPts val="0"/>
              </a:spcBef>
              <a:buFont typeface="Wingdings" charset="2"/>
              <a:buChar char="q"/>
            </a:pPr>
            <a:endParaRPr lang="en-US" dirty="0">
              <a:solidFill>
                <a:srgbClr val="000000"/>
              </a:solidFill>
              <a:latin typeface="Source Code Pro"/>
            </a:endParaRPr>
          </a:p>
          <a:p>
            <a:pPr fontAlgn="base">
              <a:spcBef>
                <a:spcPts val="0"/>
              </a:spcBef>
              <a:buFont typeface="Wingdings" charset="2"/>
              <a:buChar char="q"/>
            </a:pPr>
            <a:r>
              <a:rPr lang="en-US" dirty="0">
                <a:solidFill>
                  <a:srgbClr val="000000"/>
                </a:solidFill>
                <a:latin typeface="Source Code Pro"/>
              </a:rPr>
              <a:t>Friday we will take the MAP test- after this you will have the opportunity to work in your groups. The typed up proposal will be submitted through </a:t>
            </a:r>
            <a:r>
              <a:rPr lang="en-US" dirty="0" err="1">
                <a:solidFill>
                  <a:srgbClr val="000000"/>
                </a:solidFill>
                <a:latin typeface="Source Code Pro"/>
              </a:rPr>
              <a:t>Turnitin.com</a:t>
            </a:r>
            <a:r>
              <a:rPr lang="en-US" dirty="0">
                <a:solidFill>
                  <a:srgbClr val="000000"/>
                </a:solidFill>
                <a:latin typeface="Source Code Pro"/>
              </a:rPr>
              <a:t> no later than Wednesday 8/7 – details on this website Friday.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566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7111999" cy="1320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Agenda: Friday September 2, 2016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Turnitin.com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MAP testing</a:t>
            </a:r>
          </a:p>
          <a:p>
            <a:pPr marL="0" indent="0">
              <a:buNone/>
            </a:pPr>
            <a:r>
              <a:rPr lang="en-US" dirty="0" smtClean="0"/>
              <a:t>Project proposal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Random fact of the day: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25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25" y="259976"/>
            <a:ext cx="6447501" cy="5871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Warm Up- 8/29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25" y="1066799"/>
            <a:ext cx="8511988" cy="49745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What does analysis mean?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Turn and talk- review closed and open thesis statements.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67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6447501" cy="762000"/>
          </a:xfrm>
        </p:spPr>
        <p:txBody>
          <a:bodyPr/>
          <a:lstStyle/>
          <a:p>
            <a:r>
              <a:rPr lang="en-US" dirty="0" smtClean="0"/>
              <a:t>Vocabulary 1: 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84" y="1371600"/>
            <a:ext cx="8796616" cy="495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tx1"/>
                </a:solidFill>
              </a:rPr>
              <a:t>Root: ANTHROPOS &lt;G. “human being”, “man”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3</a:t>
            </a:r>
            <a:r>
              <a:rPr lang="en-US" sz="2400" b="1" i="1" dirty="0">
                <a:solidFill>
                  <a:schemeClr val="tx1"/>
                </a:solidFill>
              </a:rPr>
              <a:t>. </a:t>
            </a:r>
            <a:r>
              <a:rPr lang="en-US" sz="2400" b="1" u="sng" dirty="0">
                <a:solidFill>
                  <a:schemeClr val="tx1"/>
                </a:solidFill>
              </a:rPr>
              <a:t>Anthropology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– n- The scientific study of the origins, cultural development, and customs of human beings.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</a:rPr>
              <a:t>Fragments of a human skeleton found in the Iron Age cave led to important discoveries in </a:t>
            </a:r>
            <a:r>
              <a:rPr lang="en-US" sz="2400" b="1" i="1" dirty="0">
                <a:solidFill>
                  <a:schemeClr val="tx1"/>
                </a:solidFill>
              </a:rPr>
              <a:t>anthropology</a:t>
            </a:r>
            <a:r>
              <a:rPr lang="en-US" sz="2400" b="1" dirty="0">
                <a:solidFill>
                  <a:schemeClr val="tx1"/>
                </a:solidFill>
              </a:rPr>
              <a:t>.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4</a:t>
            </a:r>
            <a:r>
              <a:rPr lang="en-US" sz="2400" b="1" i="1" dirty="0">
                <a:solidFill>
                  <a:schemeClr val="tx1"/>
                </a:solidFill>
              </a:rPr>
              <a:t>. </a:t>
            </a:r>
            <a:r>
              <a:rPr lang="en-US" sz="2400" b="1" u="sng" dirty="0">
                <a:solidFill>
                  <a:schemeClr val="tx1"/>
                </a:solidFill>
              </a:rPr>
              <a:t>Misanthrope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– n- A person who hates all people.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</a:rPr>
              <a:t>In Charles Dickens’s </a:t>
            </a:r>
            <a:r>
              <a:rPr lang="en-US" sz="2400" b="1" i="1" dirty="0">
                <a:solidFill>
                  <a:schemeClr val="tx1"/>
                </a:solidFill>
              </a:rPr>
              <a:t>Great </a:t>
            </a:r>
            <a:r>
              <a:rPr lang="en-US" sz="2400" b="1" i="1" dirty="0" smtClean="0">
                <a:solidFill>
                  <a:schemeClr val="tx1"/>
                </a:solidFill>
              </a:rPr>
              <a:t>Expectations, </a:t>
            </a:r>
            <a:r>
              <a:rPr lang="en-US" sz="2400" b="1" dirty="0">
                <a:solidFill>
                  <a:schemeClr val="tx1"/>
                </a:solidFill>
              </a:rPr>
              <a:t>Miss Havisham becomes a bitter </a:t>
            </a:r>
            <a:r>
              <a:rPr lang="en-US" sz="2400" b="1" i="1" dirty="0">
                <a:solidFill>
                  <a:schemeClr val="tx1"/>
                </a:solidFill>
              </a:rPr>
              <a:t>misanthrope</a:t>
            </a:r>
            <a:r>
              <a:rPr lang="en-US" sz="2400" b="1" dirty="0">
                <a:solidFill>
                  <a:schemeClr val="tx1"/>
                </a:solidFill>
              </a:rPr>
              <a:t> after being jilted on her wedding day.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lh3.googleusercontent.com/GGslO_5ql3-wdxg8EJ8ZtDKQDJ8Z9GFph3_lVlunpqRTR2DKZD0G2RKaO2zDlmmDxAEMWPznp09v7qaH60vitgRPt0xVJtdI6Hxj7s6KbI8MK8IkjESbSoU3TC5kx7PlufKpzkQsO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199" y="0"/>
            <a:ext cx="3704164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9nQ7TwKrd_VRpUee31RyUi4sBUYjewA-18kifAnYTkgoznB2WqSqqF7SIuwTwdhYieeNXmrvDpuOEcrg3I43udcJlPB8v6lf5vqlqC1Hd358DERTsRntcZiaKqvSbkYc6o48G32-k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34000"/>
            <a:ext cx="1625359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31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4" y="90317"/>
            <a:ext cx="8381996" cy="711199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chemeClr val="accent2"/>
                </a:solidFill>
              </a:rPr>
              <a:t>Thesis statements: the good, the bad, the ugly</a:t>
            </a:r>
            <a:r>
              <a:rPr lang="en-US" sz="2800" dirty="0">
                <a:solidFill>
                  <a:schemeClr val="accent2"/>
                </a:solidFill>
              </a:rPr>
              <a:t/>
            </a:r>
            <a:br>
              <a:rPr lang="en-US" sz="2800" dirty="0">
                <a:solidFill>
                  <a:schemeClr val="accent2"/>
                </a:solidFill>
              </a:rPr>
            </a:b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36" y="838200"/>
            <a:ext cx="8737601" cy="583353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With </a:t>
            </a:r>
            <a:r>
              <a:rPr lang="en-US" sz="2800" dirty="0">
                <a:solidFill>
                  <a:schemeClr val="tx1"/>
                </a:solidFill>
              </a:rPr>
              <a:t>all the opportunities available for education, why do you think some students are still disinterested in learning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Do you think that it is difficult to succeed in today’s world as a self-taught individual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What does it take to overcome obstacles in today’s society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Why do many believe in magic and divine forces?  In other words, what does the belief in magic do for individuals?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2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447501" cy="685800"/>
          </a:xfrm>
        </p:spPr>
        <p:txBody>
          <a:bodyPr/>
          <a:lstStyle/>
          <a:p>
            <a:r>
              <a:rPr lang="en-US" dirty="0" smtClean="0"/>
              <a:t>PEA paragraphs: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799" cy="3200401"/>
          </a:xfrm>
        </p:spPr>
        <p:txBody>
          <a:bodyPr>
            <a:normAutofit fontScale="92500" lnSpcReduction="20000"/>
          </a:bodyPr>
          <a:lstStyle/>
          <a:p>
            <a:pPr fontAlgn="base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Underline book titles when handwriting/ </a:t>
            </a:r>
            <a:r>
              <a:rPr lang="en-US" sz="2800" i="1" dirty="0">
                <a:solidFill>
                  <a:schemeClr val="tx1"/>
                </a:solidFill>
              </a:rPr>
              <a:t>Italicize</a:t>
            </a:r>
            <a:r>
              <a:rPr lang="en-US" sz="2800" dirty="0">
                <a:solidFill>
                  <a:schemeClr val="tx1"/>
                </a:solidFill>
              </a:rPr>
              <a:t> when </a:t>
            </a:r>
            <a:r>
              <a:rPr lang="en-US" sz="2800" dirty="0" smtClean="0">
                <a:solidFill>
                  <a:schemeClr val="tx1"/>
                </a:solidFill>
              </a:rPr>
              <a:t>typing</a:t>
            </a:r>
          </a:p>
          <a:p>
            <a:pPr marL="0" indent="0" fontAlgn="base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Yes, it’s a good idea to introduce the text and author in any type of literary </a:t>
            </a:r>
            <a:r>
              <a:rPr lang="en-US" sz="2800" dirty="0" smtClean="0">
                <a:solidFill>
                  <a:schemeClr val="tx1"/>
                </a:solidFill>
              </a:rPr>
              <a:t>writing</a:t>
            </a:r>
          </a:p>
          <a:p>
            <a:pPr marL="0" indent="0" fontAlgn="base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Quote Sandwiching - no floaters please! More on this to come.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5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447501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PEA Paragraphs: Structure</a:t>
            </a:r>
            <a:endParaRPr lang="en-US" dirty="0"/>
          </a:p>
        </p:txBody>
      </p:sp>
      <p:pic>
        <p:nvPicPr>
          <p:cNvPr id="2050" name="Picture 2" descr="https://lh4.googleusercontent.com/dQa8r0TLBWh_1nlF1TE_HBrYHRKUCjWNHODPJAMiqd-hBJeiydIxdqBM7Gmb87BjO5XNXUU20vLFV-jc1yFs-q216j7cQ8A0HTWbIyK6tcjcH3lK7-NDIAuE-HVzJ-chj3l8cNhXew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39982"/>
            <a:ext cx="5410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57500" y="1752600"/>
            <a:ext cx="33528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i="0" u="none" strike="noStrike" dirty="0" smtClean="0">
                <a:solidFill>
                  <a:srgbClr val="000000"/>
                </a:solidFill>
                <a:effectLst/>
                <a:latin typeface="Arial"/>
              </a:rPr>
              <a:t>Point: Purpose of passage in regards to text as a whole</a:t>
            </a:r>
            <a:endParaRPr lang="en-US" b="1" dirty="0" smtClean="0"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3505200"/>
            <a:ext cx="30480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i="0" u="none" strike="noStrike" dirty="0" smtClean="0">
                <a:solidFill>
                  <a:srgbClr val="000000"/>
                </a:solidFill>
                <a:effectLst/>
                <a:latin typeface="Arial"/>
              </a:rPr>
              <a:t>Evidence: Text that demonstrates techniques that help develop purpose</a:t>
            </a:r>
            <a:endParaRPr lang="en-US" b="1" dirty="0" smtClean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3505200"/>
            <a:ext cx="29718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i="0" u="none" strike="noStrike" dirty="0" smtClean="0">
                <a:solidFill>
                  <a:srgbClr val="000000"/>
                </a:solidFill>
                <a:effectLst/>
                <a:latin typeface="Arial"/>
              </a:rPr>
              <a:t>Analysis: Deep thinking. Breaks down evidence and connects to purpose</a:t>
            </a:r>
            <a:endParaRPr lang="en-US" b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5224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467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PEA Paragraphs: Purpose &amp;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599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PURPOSE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Think </a:t>
            </a:r>
            <a:r>
              <a:rPr lang="en-US" dirty="0">
                <a:solidFill>
                  <a:schemeClr val="tx1"/>
                </a:solidFill>
              </a:rPr>
              <a:t>about the purpose of this passage in regards to the </a:t>
            </a:r>
            <a:r>
              <a:rPr lang="en-US" b="1" dirty="0">
                <a:solidFill>
                  <a:srgbClr val="FF0000"/>
                </a:solidFill>
              </a:rPr>
              <a:t>overall text</a:t>
            </a:r>
            <a:r>
              <a:rPr lang="en-US" b="1" dirty="0"/>
              <a:t>. </a:t>
            </a:r>
            <a:r>
              <a:rPr lang="en-US" dirty="0">
                <a:solidFill>
                  <a:schemeClr val="tx1"/>
                </a:solidFill>
              </a:rPr>
              <a:t>ALWAYS think to </a:t>
            </a:r>
            <a:r>
              <a:rPr lang="en-US" dirty="0" smtClean="0">
                <a:solidFill>
                  <a:schemeClr val="tx1"/>
                </a:solidFill>
              </a:rPr>
              <a:t>yourself: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tx1"/>
                </a:solidFill>
              </a:rPr>
              <a:t>How </a:t>
            </a:r>
            <a:r>
              <a:rPr lang="en-US" sz="1600" dirty="0">
                <a:solidFill>
                  <a:schemeClr val="tx1"/>
                </a:solidFill>
              </a:rPr>
              <a:t>is this important to the </a:t>
            </a:r>
            <a:r>
              <a:rPr lang="en-US" sz="1600" b="1" dirty="0">
                <a:solidFill>
                  <a:srgbClr val="FF0000"/>
                </a:solidFill>
              </a:rPr>
              <a:t>MEANING OF THE WORK AS A </a:t>
            </a:r>
            <a:r>
              <a:rPr lang="en-US" sz="1600" b="1" dirty="0" smtClean="0">
                <a:solidFill>
                  <a:srgbClr val="FF0000"/>
                </a:solidFill>
              </a:rPr>
              <a:t>WHOLE</a:t>
            </a:r>
            <a:r>
              <a:rPr lang="en-US" sz="1600" b="1" dirty="0" smtClean="0"/>
              <a:t>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tx1"/>
                </a:solidFill>
              </a:rPr>
              <a:t>Yes</a:t>
            </a:r>
            <a:r>
              <a:rPr lang="en-US" sz="1600" dirty="0">
                <a:solidFill>
                  <a:schemeClr val="tx1"/>
                </a:solidFill>
              </a:rPr>
              <a:t>, we see the effects of famine...why is this important</a:t>
            </a:r>
            <a:r>
              <a:rPr lang="en-US" sz="1600" dirty="0"/>
              <a:t>? </a:t>
            </a:r>
            <a:r>
              <a:rPr lang="en-US" sz="1600" dirty="0">
                <a:solidFill>
                  <a:srgbClr val="FF0000"/>
                </a:solidFill>
              </a:rPr>
              <a:t>SO WHAT</a:t>
            </a:r>
            <a:r>
              <a:rPr lang="en-US" sz="1600" dirty="0" smtClean="0"/>
              <a:t>?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EVIDENCE</a:t>
            </a:r>
            <a:endParaRPr lang="en-US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What pieces of evidence support your purpose statement and </a:t>
            </a:r>
            <a:r>
              <a:rPr lang="en-US" dirty="0">
                <a:solidFill>
                  <a:srgbClr val="FF0000"/>
                </a:solidFill>
              </a:rPr>
              <a:t>include literary techniques that offer room for in depth analysis?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Which quotations from the passage will </a:t>
            </a:r>
            <a:r>
              <a:rPr lang="en-US" dirty="0">
                <a:solidFill>
                  <a:srgbClr val="FF0000"/>
                </a:solidFill>
              </a:rPr>
              <a:t>allow you various interpretations </a:t>
            </a:r>
            <a:r>
              <a:rPr lang="en-US" dirty="0"/>
              <a:t>that </a:t>
            </a:r>
            <a:r>
              <a:rPr lang="en-US" dirty="0">
                <a:solidFill>
                  <a:srgbClr val="FF0000"/>
                </a:solidFill>
              </a:rPr>
              <a:t>connect to your purpose</a:t>
            </a:r>
            <a:r>
              <a:rPr lang="en-US" dirty="0"/>
              <a:t>? </a:t>
            </a:r>
            <a:r>
              <a:rPr lang="en-US" dirty="0">
                <a:solidFill>
                  <a:schemeClr val="tx1"/>
                </a:solidFill>
              </a:rPr>
              <a:t>Choose wisely!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Citations: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“Blah </a:t>
            </a:r>
            <a:r>
              <a:rPr lang="en-US" dirty="0" err="1">
                <a:solidFill>
                  <a:schemeClr val="tx1"/>
                </a:solidFill>
              </a:rPr>
              <a:t>blee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bloo</a:t>
            </a:r>
            <a:r>
              <a:rPr lang="en-US" dirty="0">
                <a:solidFill>
                  <a:schemeClr val="tx1"/>
                </a:solidFill>
              </a:rPr>
              <a:t>” (134). ← period follows citation; drop from quote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*Also, when only writing about one text and the author has already been introduced, you do NOT need the author last name in the </a:t>
            </a:r>
            <a:r>
              <a:rPr lang="en-US" dirty="0" smtClean="0">
                <a:solidFill>
                  <a:schemeClr val="tx1"/>
                </a:solidFill>
              </a:rPr>
              <a:t>citation.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71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3152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PEA Paragraphs: Quotation Sandwiches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lh4.googleusercontent.com/OxPO5ziMuLsLuhX8Wz2IE60j28lsDOspJYT3rwPqszmHafLHVJzpGQJtsFbrEfMzEwRc-k4KTn7H_pMoi5KXQImUwguXVemJAWVOie_o5BPe32JZTOr7BEzT2zgfzKUWcWL61yZco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382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33400" y="5181600"/>
            <a:ext cx="1371600" cy="6858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6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153400" cy="609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PEA paragraphs: Analysis- street name: The Struggle.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410200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  <a:latin typeface="Roboto"/>
              </a:rPr>
              <a:t>1. Break </a:t>
            </a:r>
            <a:r>
              <a:rPr lang="en-US" sz="2400" dirty="0">
                <a:solidFill>
                  <a:schemeClr val="tx1"/>
                </a:solidFill>
                <a:latin typeface="Roboto"/>
              </a:rPr>
              <a:t>down the evidence you have included. This can include:</a:t>
            </a:r>
          </a:p>
          <a:p>
            <a:pPr fontAlgn="base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Roboto"/>
              </a:rPr>
              <a:t>Showing multiple meanings of your evidence</a:t>
            </a:r>
          </a:p>
          <a:p>
            <a:pPr fontAlgn="base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Roboto"/>
              </a:rPr>
              <a:t>Demonstrating the emotional effects and larger meanings of the language used within your evidence</a:t>
            </a:r>
          </a:p>
          <a:p>
            <a:pPr fontAlgn="base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Roboto"/>
              </a:rPr>
              <a:t>Drawing connections between your evidence and other important aspects of the text </a:t>
            </a:r>
            <a:endParaRPr lang="en-US" sz="2400" dirty="0" smtClean="0">
              <a:solidFill>
                <a:schemeClr val="tx1"/>
              </a:solidFill>
              <a:latin typeface="Roboto"/>
            </a:endParaRPr>
          </a:p>
          <a:p>
            <a:pPr fontAlgn="base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Roboto"/>
            </a:endParaRPr>
          </a:p>
          <a:p>
            <a:pPr mar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Roboto"/>
              </a:rPr>
              <a:t>2. Connecting these meanings/effects to the overall purpose of the </a:t>
            </a:r>
            <a:r>
              <a:rPr lang="en-US" sz="2400" dirty="0" smtClean="0">
                <a:solidFill>
                  <a:schemeClr val="tx1"/>
                </a:solidFill>
                <a:latin typeface="Roboto"/>
              </a:rPr>
              <a:t>text. You are not restating the purpose here. 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  <a:latin typeface="Roboto"/>
              </a:rPr>
              <a:t>3. When </a:t>
            </a:r>
            <a:r>
              <a:rPr lang="en-US" sz="2400" dirty="0">
                <a:solidFill>
                  <a:schemeClr val="tx1"/>
                </a:solidFill>
                <a:latin typeface="Roboto"/>
              </a:rPr>
              <a:t>wrapping it up, once again ask yourself: How can I connect these different pieces to the </a:t>
            </a:r>
            <a:r>
              <a:rPr lang="en-US" sz="2400" dirty="0">
                <a:solidFill>
                  <a:srgbClr val="FF0000"/>
                </a:solidFill>
                <a:latin typeface="Roboto"/>
              </a:rPr>
              <a:t>MEANING OF THE WORK AS A WHOLE</a:t>
            </a:r>
            <a:r>
              <a:rPr lang="en-US" sz="2400" dirty="0">
                <a:solidFill>
                  <a:schemeClr val="tx1"/>
                </a:solidFill>
                <a:latin typeface="Roboto"/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60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1242</Words>
  <Application>Microsoft Office PowerPoint</Application>
  <PresentationFormat>On-screen Show (4:3)</PresentationFormat>
  <Paragraphs>138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Facet</vt:lpstr>
      <vt:lpstr>1_Facet</vt:lpstr>
      <vt:lpstr>Agenda: Monday August 29, 2016</vt:lpstr>
      <vt:lpstr>Warm Up- 8/29</vt:lpstr>
      <vt:lpstr>Vocabulary 1: Humans</vt:lpstr>
      <vt:lpstr>Thesis statements: the good, the bad, the ugly </vt:lpstr>
      <vt:lpstr>PEA paragraphs: Basics</vt:lpstr>
      <vt:lpstr>PEA Paragraphs: Structure</vt:lpstr>
      <vt:lpstr>PEA Paragraphs: Purpose &amp; Evidence</vt:lpstr>
      <vt:lpstr>PEA Paragraphs: Quotation Sandwiches</vt:lpstr>
      <vt:lpstr>PEA paragraphs: Analysis- street name: The Struggle.</vt:lpstr>
      <vt:lpstr>Examples of Analysis</vt:lpstr>
      <vt:lpstr>Revised PEA</vt:lpstr>
      <vt:lpstr>Project Proposal</vt:lpstr>
      <vt:lpstr>Agenda: Wednesday August 30, 2016</vt:lpstr>
      <vt:lpstr>Warm Up- 8/31</vt:lpstr>
      <vt:lpstr>Vocabulary 1: Humans</vt:lpstr>
      <vt:lpstr>William and Jon Stewart</vt:lpstr>
      <vt:lpstr>Service Project Proposal</vt:lpstr>
      <vt:lpstr>Agenda: Friday September 2, 2016</vt:lpstr>
    </vt:vector>
  </TitlesOfParts>
  <Company>Jeffco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Agenda: Monday August 29, 2016</dc:title>
  <dc:creator>User</dc:creator>
  <cp:lastModifiedBy>User</cp:lastModifiedBy>
  <cp:revision>14</cp:revision>
  <dcterms:created xsi:type="dcterms:W3CDTF">2016-08-29T15:26:06Z</dcterms:created>
  <dcterms:modified xsi:type="dcterms:W3CDTF">2016-08-31T16:33:23Z</dcterms:modified>
</cp:coreProperties>
</file>