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24"/>
  </p:notesMasterIdLst>
  <p:sldIdLst>
    <p:sldId id="270" r:id="rId3"/>
    <p:sldId id="257" r:id="rId4"/>
    <p:sldId id="258" r:id="rId5"/>
    <p:sldId id="259" r:id="rId6"/>
    <p:sldId id="262" r:id="rId7"/>
    <p:sldId id="260" r:id="rId8"/>
    <p:sldId id="263" r:id="rId9"/>
    <p:sldId id="261" r:id="rId10"/>
    <p:sldId id="264" r:id="rId11"/>
    <p:sldId id="265" r:id="rId12"/>
    <p:sldId id="273" r:id="rId13"/>
    <p:sldId id="266" r:id="rId14"/>
    <p:sldId id="267" r:id="rId15"/>
    <p:sldId id="271" r:id="rId16"/>
    <p:sldId id="274" r:id="rId17"/>
    <p:sldId id="272" r:id="rId18"/>
    <p:sldId id="268" r:id="rId19"/>
    <p:sldId id="275" r:id="rId20"/>
    <p:sldId id="276" r:id="rId21"/>
    <p:sldId id="277" r:id="rId22"/>
    <p:sldId id="26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0C4239-F678-4F08-B24C-84B7CAF91FC8}" type="datetimeFigureOut">
              <a:rPr lang="en-US" smtClean="0"/>
              <a:t>9/8/2016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7DC745-EE2A-4F49-9D51-B4BAEE4630F5}" type="slidenum">
              <a:rPr lang="en-US" smtClean="0"/>
              <a:t>‹#›</a:t>
            </a:fld>
            <a:endParaRPr lang="en-US"/>
          </a:p>
        </p:txBody>
      </p:sp>
    </p:spTree>
    <p:extLst>
      <p:ext uri="{BB962C8B-B14F-4D97-AF65-F5344CB8AC3E}">
        <p14:creationId xmlns:p14="http://schemas.microsoft.com/office/powerpoint/2010/main" val="4272671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7DC745-EE2A-4F49-9D51-B4BAEE4630F5}" type="slidenum">
              <a:rPr lang="en-US" smtClean="0"/>
              <a:t>12</a:t>
            </a:fld>
            <a:endParaRPr lang="en-US"/>
          </a:p>
        </p:txBody>
      </p:sp>
    </p:spTree>
    <p:extLst>
      <p:ext uri="{BB962C8B-B14F-4D97-AF65-F5344CB8AC3E}">
        <p14:creationId xmlns:p14="http://schemas.microsoft.com/office/powerpoint/2010/main" val="3990609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300" y="4050838"/>
            <a:ext cx="5825202"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9/8/2016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688191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9/8/2016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909808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2" y="609600"/>
            <a:ext cx="6070601"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9/8/2016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90C226"/>
                </a:solidFill>
              </a:rPr>
              <a:pPr/>
              <a:t>‹#›</a:t>
            </a:fld>
            <a:endParaRPr lang="en-US" dirty="0">
              <a:solidFill>
                <a:srgbClr val="90C226"/>
              </a:solidFill>
            </a:endParaRPr>
          </a:p>
        </p:txBody>
      </p:sp>
      <p:sp>
        <p:nvSpPr>
          <p:cNvPr id="20" name="TextBox 19"/>
          <p:cNvSpPr txBox="1"/>
          <p:nvPr/>
        </p:nvSpPr>
        <p:spPr>
          <a:xfrm>
            <a:off x="406403" y="790378"/>
            <a:ext cx="4572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6669758" y="2886556"/>
            <a:ext cx="4572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550706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9/8/2016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9843931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2" y="609600"/>
            <a:ext cx="6070601"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9/8/2016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90C226"/>
                </a:solidFill>
              </a:rPr>
              <a:pPr/>
              <a:t>‹#›</a:t>
            </a:fld>
            <a:endParaRPr lang="en-US" dirty="0">
              <a:solidFill>
                <a:srgbClr val="90C226"/>
              </a:solidFill>
            </a:endParaRPr>
          </a:p>
        </p:txBody>
      </p:sp>
      <p:sp>
        <p:nvSpPr>
          <p:cNvPr id="24" name="TextBox 23"/>
          <p:cNvSpPr txBox="1"/>
          <p:nvPr/>
        </p:nvSpPr>
        <p:spPr>
          <a:xfrm>
            <a:off x="406403" y="790378"/>
            <a:ext cx="4572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6669758" y="2886556"/>
            <a:ext cx="4572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26422706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1" y="609600"/>
            <a:ext cx="644115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9/8/2016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1290773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solidFill>
                  <a:prstClr val="black">
                    <a:tint val="75000"/>
                  </a:prstClr>
                </a:solidFill>
              </a:rPr>
              <a:pPr/>
              <a:t>9/8/2016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9333C77-0158-454C-844F-B7AB9BD7DAD4}"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7467005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7" y="609604"/>
            <a:ext cx="978557"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8003" y="609600"/>
            <a:ext cx="5295113"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9/8/2016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4425972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300" y="4050834"/>
            <a:ext cx="5825202"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E6E3770-791D-BC4B-B0A9-B27CF177FE60}" type="datetimeFigureOut">
              <a:rPr lang="en-US" smtClean="0">
                <a:solidFill>
                  <a:prstClr val="black">
                    <a:tint val="75000"/>
                  </a:prstClr>
                </a:solidFill>
              </a:rPr>
              <a:pPr/>
              <a:t>9/8/2016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5E8F7A-C091-4D4E-8A9C-B3BF6D040CB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8197492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E6E3770-791D-BC4B-B0A9-B27CF177FE60}" type="datetimeFigureOut">
              <a:rPr lang="en-US" smtClean="0">
                <a:solidFill>
                  <a:prstClr val="black">
                    <a:tint val="75000"/>
                  </a:prstClr>
                </a:solidFill>
              </a:rPr>
              <a:pPr/>
              <a:t>9/8/2016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5E8F7A-C091-4D4E-8A9C-B3BF6D040CB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4210705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68"/>
            <a:ext cx="6447501"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6E3770-791D-BC4B-B0A9-B27CF177FE60}" type="datetimeFigureOut">
              <a:rPr lang="en-US" smtClean="0">
                <a:solidFill>
                  <a:prstClr val="black">
                    <a:tint val="75000"/>
                  </a:prstClr>
                </a:solidFill>
              </a:rPr>
              <a:pPr/>
              <a:t>9/8/2016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5E8F7A-C091-4D4E-8A9C-B3BF6D040CB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417739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9/8/2016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42273219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8001" y="2160589"/>
            <a:ext cx="3138026"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E6E3770-791D-BC4B-B0A9-B27CF177FE60}" type="datetimeFigureOut">
              <a:rPr lang="en-US" smtClean="0">
                <a:solidFill>
                  <a:prstClr val="black">
                    <a:tint val="75000"/>
                  </a:prstClr>
                </a:solidFill>
              </a:rPr>
              <a:pPr/>
              <a:t>9/8/2016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45E8F7A-C091-4D4E-8A9C-B3BF6D040CB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1813658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6809" y="2160983"/>
            <a:ext cx="313921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6809" y="2737246"/>
            <a:ext cx="31392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16287" y="2160983"/>
            <a:ext cx="313921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16288" y="2737246"/>
            <a:ext cx="313921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E6E3770-791D-BC4B-B0A9-B27CF177FE60}" type="datetimeFigureOut">
              <a:rPr lang="en-US" smtClean="0">
                <a:solidFill>
                  <a:prstClr val="black">
                    <a:tint val="75000"/>
                  </a:prstClr>
                </a:solidFill>
              </a:rPr>
              <a:pPr/>
              <a:t>9/8/2016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45E8F7A-C091-4D4E-8A9C-B3BF6D040CB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42034891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E6E3770-791D-BC4B-B0A9-B27CF177FE60}" type="datetimeFigureOut">
              <a:rPr lang="en-US" smtClean="0">
                <a:solidFill>
                  <a:prstClr val="black">
                    <a:tint val="75000"/>
                  </a:prstClr>
                </a:solidFill>
              </a:rPr>
              <a:pPr/>
              <a:t>9/8/2016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45E8F7A-C091-4D4E-8A9C-B3BF6D040CB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5740513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6E3770-791D-BC4B-B0A9-B27CF177FE60}" type="datetimeFigureOut">
              <a:rPr lang="en-US" smtClean="0">
                <a:solidFill>
                  <a:prstClr val="black">
                    <a:tint val="75000"/>
                  </a:prstClr>
                </a:solidFill>
              </a:rPr>
              <a:pPr/>
              <a:t>9/8/2016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45E8F7A-C091-4D4E-8A9C-B3BF6D040CB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7900247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0346" y="514925"/>
            <a:ext cx="3385156"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6E3770-791D-BC4B-B0A9-B27CF177FE60}" type="datetimeFigureOut">
              <a:rPr lang="en-US" smtClean="0">
                <a:solidFill>
                  <a:prstClr val="black">
                    <a:tint val="75000"/>
                  </a:prstClr>
                </a:solidFill>
              </a:rPr>
              <a:pPr/>
              <a:t>9/8/2016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45E8F7A-C091-4D4E-8A9C-B3BF6D040CB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40656324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800600"/>
            <a:ext cx="64475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508001" y="5367338"/>
            <a:ext cx="644750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6E3770-791D-BC4B-B0A9-B27CF177FE60}" type="datetimeFigureOut">
              <a:rPr lang="en-US" smtClean="0">
                <a:solidFill>
                  <a:prstClr val="black">
                    <a:tint val="75000"/>
                  </a:prstClr>
                </a:solidFill>
              </a:rPr>
              <a:pPr/>
              <a:t>9/8/2016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45E8F7A-C091-4D4E-8A9C-B3BF6D040CB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9449123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6E3770-791D-BC4B-B0A9-B27CF177FE60}" type="datetimeFigureOut">
              <a:rPr lang="en-US" smtClean="0">
                <a:solidFill>
                  <a:prstClr val="black">
                    <a:tint val="75000"/>
                  </a:prstClr>
                </a:solidFill>
              </a:rPr>
              <a:pPr/>
              <a:t>9/8/2016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5E8F7A-C091-4D4E-8A9C-B3BF6D040CB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4518665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6E3770-791D-BC4B-B0A9-B27CF177FE60}" type="datetimeFigureOut">
              <a:rPr lang="en-US" smtClean="0">
                <a:solidFill>
                  <a:prstClr val="black">
                    <a:tint val="75000"/>
                  </a:prstClr>
                </a:solidFill>
              </a:rPr>
              <a:pPr/>
              <a:t>9/8/2016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5E8F7A-C091-4D4E-8A9C-B3BF6D040CBB}" type="slidenum">
              <a:rPr lang="en-US" smtClean="0">
                <a:solidFill>
                  <a:srgbClr val="90C226"/>
                </a:solidFill>
              </a:rPr>
              <a:pPr/>
              <a:t>‹#›</a:t>
            </a:fld>
            <a:endParaRPr lang="en-US">
              <a:solidFill>
                <a:srgbClr val="90C226"/>
              </a:solidFill>
            </a:endParaRPr>
          </a:p>
        </p:txBody>
      </p:sp>
      <p:sp>
        <p:nvSpPr>
          <p:cNvPr id="20" name="TextBox 19"/>
          <p:cNvSpPr txBox="1"/>
          <p:nvPr/>
        </p:nvSpPr>
        <p:spPr>
          <a:xfrm>
            <a:off x="406403" y="790378"/>
            <a:ext cx="4572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6669758" y="2886556"/>
            <a:ext cx="4572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12555061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6E3770-791D-BC4B-B0A9-B27CF177FE60}" type="datetimeFigureOut">
              <a:rPr lang="en-US" smtClean="0">
                <a:solidFill>
                  <a:prstClr val="black">
                    <a:tint val="75000"/>
                  </a:prstClr>
                </a:solidFill>
              </a:rPr>
              <a:pPr/>
              <a:t>9/8/2016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5E8F7A-C091-4D4E-8A9C-B3BF6D040CB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0263862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6E3770-791D-BC4B-B0A9-B27CF177FE60}" type="datetimeFigureOut">
              <a:rPr lang="en-US" smtClean="0">
                <a:solidFill>
                  <a:prstClr val="black">
                    <a:tint val="75000"/>
                  </a:prstClr>
                </a:solidFill>
              </a:rPr>
              <a:pPr/>
              <a:t>9/8/2016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5E8F7A-C091-4D4E-8A9C-B3BF6D040CBB}" type="slidenum">
              <a:rPr lang="en-US" smtClean="0">
                <a:solidFill>
                  <a:srgbClr val="90C226"/>
                </a:solidFill>
              </a:rPr>
              <a:pPr/>
              <a:t>‹#›</a:t>
            </a:fld>
            <a:endParaRPr lang="en-US">
              <a:solidFill>
                <a:srgbClr val="90C226"/>
              </a:solidFill>
            </a:endParaRPr>
          </a:p>
        </p:txBody>
      </p:sp>
      <p:sp>
        <p:nvSpPr>
          <p:cNvPr id="24" name="TextBox 23"/>
          <p:cNvSpPr txBox="1"/>
          <p:nvPr/>
        </p:nvSpPr>
        <p:spPr>
          <a:xfrm>
            <a:off x="406403" y="790378"/>
            <a:ext cx="4572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6669758" y="2886556"/>
            <a:ext cx="4572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4044954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71"/>
            <a:ext cx="6447501"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9/8/2016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4897445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609600"/>
            <a:ext cx="644115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6E3770-791D-BC4B-B0A9-B27CF177FE60}" type="datetimeFigureOut">
              <a:rPr lang="en-US" smtClean="0">
                <a:solidFill>
                  <a:prstClr val="black">
                    <a:tint val="75000"/>
                  </a:prstClr>
                </a:solidFill>
              </a:rPr>
              <a:pPr/>
              <a:t>9/8/2016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5E8F7A-C091-4D4E-8A9C-B3BF6D040CB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0028935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E6E3770-791D-BC4B-B0A9-B27CF177FE60}" type="datetimeFigureOut">
              <a:rPr lang="en-US" smtClean="0">
                <a:solidFill>
                  <a:prstClr val="black">
                    <a:tint val="75000"/>
                  </a:prstClr>
                </a:solidFill>
              </a:rPr>
              <a:pPr/>
              <a:t>9/8/2016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5E8F7A-C091-4D4E-8A9C-B3BF6D040CB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6214046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609600"/>
            <a:ext cx="978557"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8001" y="609600"/>
            <a:ext cx="5295113"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E6E3770-791D-BC4B-B0A9-B27CF177FE60}" type="datetimeFigureOut">
              <a:rPr lang="en-US" smtClean="0">
                <a:solidFill>
                  <a:prstClr val="black">
                    <a:tint val="75000"/>
                  </a:prstClr>
                </a:solidFill>
              </a:rPr>
              <a:pPr/>
              <a:t>9/8/2016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5E8F7A-C091-4D4E-8A9C-B3BF6D040CB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090932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8002" y="2160589"/>
            <a:ext cx="3138026"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solidFill>
                  <a:prstClr val="black">
                    <a:tint val="75000"/>
                  </a:prstClr>
                </a:solidFill>
              </a:rPr>
              <a:pPr/>
              <a:t>9/8/2016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FF9F0C5-380F-41C2-899A-BAC0F0927E16}"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4130799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6811" y="2160983"/>
            <a:ext cx="313921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6811" y="2737250"/>
            <a:ext cx="31392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16289" y="2160983"/>
            <a:ext cx="313921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16290" y="2737250"/>
            <a:ext cx="313921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solidFill>
                  <a:prstClr val="black">
                    <a:tint val="75000"/>
                  </a:prstClr>
                </a:solidFill>
              </a:rPr>
              <a:pPr/>
              <a:t>9/8/2016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169961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solidFill>
                  <a:prstClr val="black">
                    <a:tint val="75000"/>
                  </a:prstClr>
                </a:solidFill>
              </a:rPr>
              <a:pPr/>
              <a:t>9/8/2016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548941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solidFill>
                  <a:prstClr val="black">
                    <a:tint val="75000"/>
                  </a:prstClr>
                </a:solidFill>
              </a:rPr>
              <a:pPr/>
              <a:t>9/8/2016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715594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0348" y="514929"/>
            <a:ext cx="3385156"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solidFill>
                  <a:prstClr val="black">
                    <a:tint val="75000"/>
                  </a:prstClr>
                </a:solidFill>
              </a:rPr>
              <a:pPr/>
              <a:t>9/8/2016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9954A3-9DFD-4C44-94BA-B95130A3BA1C}"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93511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2" y="4800600"/>
            <a:ext cx="64475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508002" y="5367338"/>
            <a:ext cx="644750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tint val="75000"/>
                  </a:prstClr>
                </a:solidFill>
              </a:rPr>
              <a:pPr/>
              <a:t>9/8/2016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258436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6041367"/>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smtClean="0">
                <a:solidFill>
                  <a:prstClr val="black">
                    <a:tint val="75000"/>
                  </a:prstClr>
                </a:solidFill>
              </a:rPr>
              <a:pPr defTabSz="457200"/>
              <a:t>9/8/2016</a:t>
            </a:fld>
            <a:endParaRPr lang="en-US" dirty="0">
              <a:solidFill>
                <a:prstClr val="black">
                  <a:tint val="75000"/>
                </a:prstClr>
              </a:solidFill>
            </a:endParaRPr>
          </a:p>
        </p:txBody>
      </p:sp>
      <p:sp>
        <p:nvSpPr>
          <p:cNvPr id="5" name="Footer Placeholder 4"/>
          <p:cNvSpPr>
            <a:spLocks noGrp="1"/>
          </p:cNvSpPr>
          <p:nvPr>
            <p:ph type="ftr" sz="quarter" idx="3"/>
          </p:nvPr>
        </p:nvSpPr>
        <p:spPr>
          <a:xfrm>
            <a:off x="508001" y="6041367"/>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442999" y="6041367"/>
            <a:ext cx="512504" cy="365125"/>
          </a:xfrm>
          <a:prstGeom prst="rect">
            <a:avLst/>
          </a:prstGeom>
        </p:spPr>
        <p:txBody>
          <a:bodyPr vert="horz" lIns="91440" tIns="45720" rIns="91440" bIns="45720" rtlCol="0" anchor="ctr"/>
          <a:lstStyle>
            <a:lvl1pPr algn="r">
              <a:defRPr sz="900">
                <a:solidFill>
                  <a:schemeClr val="accent1"/>
                </a:solidFill>
              </a:defRPr>
            </a:lvl1pPr>
          </a:lstStyle>
          <a:p>
            <a:pPr defTabSz="457200"/>
            <a:fld id="{D57F1E4F-1CFF-5643-939E-217C01CDF565}" type="slidenum">
              <a:rPr lang="en-US" smtClean="0">
                <a:solidFill>
                  <a:srgbClr val="90C226"/>
                </a:solidFill>
              </a:rPr>
              <a:pPr defTabSz="457200"/>
              <a:t>‹#›</a:t>
            </a:fld>
            <a:endParaRPr lang="en-US" dirty="0">
              <a:solidFill>
                <a:srgbClr val="90C226"/>
              </a:solidFill>
            </a:endParaRPr>
          </a:p>
        </p:txBody>
      </p:sp>
    </p:spTree>
    <p:extLst>
      <p:ext uri="{BB962C8B-B14F-4D97-AF65-F5344CB8AC3E}">
        <p14:creationId xmlns:p14="http://schemas.microsoft.com/office/powerpoint/2010/main" val="28191007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6041363"/>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E6E3770-791D-BC4B-B0A9-B27CF177FE60}" type="datetimeFigureOut">
              <a:rPr lang="en-US" smtClean="0">
                <a:solidFill>
                  <a:prstClr val="black">
                    <a:tint val="75000"/>
                  </a:prstClr>
                </a:solidFill>
              </a:rPr>
              <a:pPr/>
              <a:t>9/8/2016</a:t>
            </a:fld>
            <a:endParaRPr lang="en-US">
              <a:solidFill>
                <a:prstClr val="black">
                  <a:tint val="75000"/>
                </a:prstClr>
              </a:solidFill>
            </a:endParaRPr>
          </a:p>
        </p:txBody>
      </p:sp>
      <p:sp>
        <p:nvSpPr>
          <p:cNvPr id="5" name="Footer Placeholder 4"/>
          <p:cNvSpPr>
            <a:spLocks noGrp="1"/>
          </p:cNvSpPr>
          <p:nvPr>
            <p:ph type="ftr" sz="quarter" idx="3"/>
          </p:nvPr>
        </p:nvSpPr>
        <p:spPr>
          <a:xfrm>
            <a:off x="508001" y="6041363"/>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42998" y="6041363"/>
            <a:ext cx="512504" cy="365125"/>
          </a:xfrm>
          <a:prstGeom prst="rect">
            <a:avLst/>
          </a:prstGeom>
        </p:spPr>
        <p:txBody>
          <a:bodyPr vert="horz" lIns="91440" tIns="45720" rIns="91440" bIns="45720" rtlCol="0" anchor="ctr"/>
          <a:lstStyle>
            <a:lvl1pPr algn="r">
              <a:defRPr sz="900">
                <a:solidFill>
                  <a:schemeClr val="accent1"/>
                </a:solidFill>
              </a:defRPr>
            </a:lvl1pPr>
          </a:lstStyle>
          <a:p>
            <a:fld id="{C45E8F7A-C091-4D4E-8A9C-B3BF6D040CBB}"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12932658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0795" y="132944"/>
            <a:ext cx="2241062" cy="207315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270795" y="2381332"/>
            <a:ext cx="2241062" cy="207315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70795" y="4593789"/>
            <a:ext cx="2241062" cy="207315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336225" y="3224395"/>
            <a:ext cx="2241062" cy="207315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3336225" y="308173"/>
            <a:ext cx="2241062" cy="207315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6663112" y="4593789"/>
            <a:ext cx="2241062" cy="207315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6663112" y="2381332"/>
            <a:ext cx="2241062" cy="207315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6663112" y="132944"/>
            <a:ext cx="2241062" cy="207315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a:stCxn id="4" idx="0"/>
            <a:endCxn id="4" idx="2"/>
          </p:cNvCxnSpPr>
          <p:nvPr/>
        </p:nvCxnSpPr>
        <p:spPr>
          <a:xfrm>
            <a:off x="1391326" y="132944"/>
            <a:ext cx="0" cy="2073159"/>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394322" y="2358503"/>
            <a:ext cx="0" cy="2073159"/>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1391326" y="4593789"/>
            <a:ext cx="0" cy="2073159"/>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4466445" y="285344"/>
            <a:ext cx="0" cy="2073159"/>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4478779" y="3224395"/>
            <a:ext cx="0" cy="2073159"/>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7753336" y="132944"/>
            <a:ext cx="0" cy="2073159"/>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7784345" y="2381332"/>
            <a:ext cx="0" cy="2073159"/>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7784345" y="4593789"/>
            <a:ext cx="0" cy="2073159"/>
          </a:xfrm>
          <a:prstGeom prst="line">
            <a:avLst/>
          </a:prstGeom>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345496" y="276005"/>
            <a:ext cx="980465" cy="369332"/>
          </a:xfrm>
          <a:prstGeom prst="rect">
            <a:avLst/>
          </a:prstGeom>
          <a:noFill/>
        </p:spPr>
        <p:txBody>
          <a:bodyPr wrap="square" rtlCol="0">
            <a:spAutoFit/>
          </a:bodyPr>
          <a:lstStyle/>
          <a:p>
            <a:r>
              <a:rPr lang="en-US" dirty="0" smtClean="0"/>
              <a:t>Brianna</a:t>
            </a:r>
            <a:endParaRPr lang="en-US" dirty="0"/>
          </a:p>
        </p:txBody>
      </p:sp>
      <p:sp>
        <p:nvSpPr>
          <p:cNvPr id="23" name="TextBox 22"/>
          <p:cNvSpPr txBox="1"/>
          <p:nvPr/>
        </p:nvSpPr>
        <p:spPr>
          <a:xfrm>
            <a:off x="1394322" y="1334245"/>
            <a:ext cx="980465" cy="369332"/>
          </a:xfrm>
          <a:prstGeom prst="rect">
            <a:avLst/>
          </a:prstGeom>
          <a:noFill/>
        </p:spPr>
        <p:txBody>
          <a:bodyPr wrap="square" rtlCol="0">
            <a:spAutoFit/>
          </a:bodyPr>
          <a:lstStyle/>
          <a:p>
            <a:r>
              <a:rPr lang="en-US" dirty="0" err="1" smtClean="0"/>
              <a:t>Topher</a:t>
            </a:r>
            <a:endParaRPr lang="en-US" dirty="0"/>
          </a:p>
        </p:txBody>
      </p:sp>
      <p:sp>
        <p:nvSpPr>
          <p:cNvPr id="24" name="TextBox 23"/>
          <p:cNvSpPr txBox="1"/>
          <p:nvPr/>
        </p:nvSpPr>
        <p:spPr>
          <a:xfrm>
            <a:off x="1478361" y="308173"/>
            <a:ext cx="980465" cy="369332"/>
          </a:xfrm>
          <a:prstGeom prst="rect">
            <a:avLst/>
          </a:prstGeom>
          <a:noFill/>
        </p:spPr>
        <p:txBody>
          <a:bodyPr wrap="square" rtlCol="0">
            <a:spAutoFit/>
          </a:bodyPr>
          <a:lstStyle/>
          <a:p>
            <a:r>
              <a:rPr lang="en-US" dirty="0" smtClean="0"/>
              <a:t>Miles</a:t>
            </a:r>
            <a:endParaRPr lang="en-US" dirty="0"/>
          </a:p>
        </p:txBody>
      </p:sp>
      <p:sp>
        <p:nvSpPr>
          <p:cNvPr id="25" name="TextBox 24"/>
          <p:cNvSpPr txBox="1"/>
          <p:nvPr/>
        </p:nvSpPr>
        <p:spPr>
          <a:xfrm>
            <a:off x="1478361" y="3452539"/>
            <a:ext cx="980465" cy="369332"/>
          </a:xfrm>
          <a:prstGeom prst="rect">
            <a:avLst/>
          </a:prstGeom>
          <a:noFill/>
        </p:spPr>
        <p:txBody>
          <a:bodyPr wrap="square" rtlCol="0">
            <a:spAutoFit/>
          </a:bodyPr>
          <a:lstStyle/>
          <a:p>
            <a:r>
              <a:rPr lang="en-US" dirty="0" smtClean="0"/>
              <a:t>Skylar</a:t>
            </a:r>
            <a:endParaRPr lang="en-US" dirty="0"/>
          </a:p>
        </p:txBody>
      </p:sp>
      <p:sp>
        <p:nvSpPr>
          <p:cNvPr id="26" name="TextBox 25"/>
          <p:cNvSpPr txBox="1"/>
          <p:nvPr/>
        </p:nvSpPr>
        <p:spPr>
          <a:xfrm>
            <a:off x="312463" y="3438403"/>
            <a:ext cx="980465" cy="369332"/>
          </a:xfrm>
          <a:prstGeom prst="rect">
            <a:avLst/>
          </a:prstGeom>
          <a:noFill/>
        </p:spPr>
        <p:txBody>
          <a:bodyPr wrap="square" rtlCol="0">
            <a:spAutoFit/>
          </a:bodyPr>
          <a:lstStyle/>
          <a:p>
            <a:r>
              <a:rPr lang="en-US" dirty="0" err="1" smtClean="0"/>
              <a:t>Raina</a:t>
            </a:r>
            <a:endParaRPr lang="en-US" dirty="0"/>
          </a:p>
        </p:txBody>
      </p:sp>
      <p:sp>
        <p:nvSpPr>
          <p:cNvPr id="27" name="TextBox 26"/>
          <p:cNvSpPr txBox="1"/>
          <p:nvPr/>
        </p:nvSpPr>
        <p:spPr>
          <a:xfrm>
            <a:off x="312463" y="2554222"/>
            <a:ext cx="1059137" cy="369332"/>
          </a:xfrm>
          <a:prstGeom prst="rect">
            <a:avLst/>
          </a:prstGeom>
          <a:noFill/>
        </p:spPr>
        <p:txBody>
          <a:bodyPr wrap="square" rtlCol="0">
            <a:spAutoFit/>
          </a:bodyPr>
          <a:lstStyle/>
          <a:p>
            <a:r>
              <a:rPr lang="en-US" dirty="0" err="1" smtClean="0"/>
              <a:t>Wambdi</a:t>
            </a:r>
            <a:endParaRPr lang="en-US" dirty="0"/>
          </a:p>
        </p:txBody>
      </p:sp>
      <p:sp>
        <p:nvSpPr>
          <p:cNvPr id="28" name="TextBox 27"/>
          <p:cNvSpPr txBox="1"/>
          <p:nvPr/>
        </p:nvSpPr>
        <p:spPr>
          <a:xfrm>
            <a:off x="1478361" y="4795476"/>
            <a:ext cx="980465" cy="369332"/>
          </a:xfrm>
          <a:prstGeom prst="rect">
            <a:avLst/>
          </a:prstGeom>
          <a:noFill/>
        </p:spPr>
        <p:txBody>
          <a:bodyPr wrap="square" rtlCol="0">
            <a:spAutoFit/>
          </a:bodyPr>
          <a:lstStyle/>
          <a:p>
            <a:r>
              <a:rPr lang="en-US" dirty="0" err="1" smtClean="0"/>
              <a:t>Dre</a:t>
            </a:r>
            <a:r>
              <a:rPr lang="en-US" dirty="0" smtClean="0"/>
              <a:t>’</a:t>
            </a:r>
            <a:endParaRPr lang="en-US" dirty="0"/>
          </a:p>
        </p:txBody>
      </p:sp>
      <p:sp>
        <p:nvSpPr>
          <p:cNvPr id="29" name="TextBox 28"/>
          <p:cNvSpPr txBox="1"/>
          <p:nvPr/>
        </p:nvSpPr>
        <p:spPr>
          <a:xfrm>
            <a:off x="312463" y="5875765"/>
            <a:ext cx="1059137" cy="369332"/>
          </a:xfrm>
          <a:prstGeom prst="rect">
            <a:avLst/>
          </a:prstGeom>
          <a:noFill/>
        </p:spPr>
        <p:txBody>
          <a:bodyPr wrap="square" rtlCol="0">
            <a:spAutoFit/>
          </a:bodyPr>
          <a:lstStyle/>
          <a:p>
            <a:r>
              <a:rPr lang="en-US" dirty="0" smtClean="0"/>
              <a:t>Dominic</a:t>
            </a:r>
            <a:endParaRPr lang="en-US" dirty="0"/>
          </a:p>
        </p:txBody>
      </p:sp>
      <p:sp>
        <p:nvSpPr>
          <p:cNvPr id="30" name="TextBox 29"/>
          <p:cNvSpPr txBox="1"/>
          <p:nvPr/>
        </p:nvSpPr>
        <p:spPr>
          <a:xfrm>
            <a:off x="345496" y="4795476"/>
            <a:ext cx="980465" cy="369332"/>
          </a:xfrm>
          <a:prstGeom prst="rect">
            <a:avLst/>
          </a:prstGeom>
          <a:noFill/>
        </p:spPr>
        <p:txBody>
          <a:bodyPr wrap="square" rtlCol="0">
            <a:spAutoFit/>
          </a:bodyPr>
          <a:lstStyle/>
          <a:p>
            <a:r>
              <a:rPr lang="en-US" dirty="0" err="1" smtClean="0"/>
              <a:t>Jonessa</a:t>
            </a:r>
            <a:endParaRPr lang="en-US" dirty="0"/>
          </a:p>
        </p:txBody>
      </p:sp>
      <p:sp>
        <p:nvSpPr>
          <p:cNvPr id="31" name="TextBox 30"/>
          <p:cNvSpPr txBox="1"/>
          <p:nvPr/>
        </p:nvSpPr>
        <p:spPr>
          <a:xfrm>
            <a:off x="1473341" y="5874597"/>
            <a:ext cx="980465" cy="369332"/>
          </a:xfrm>
          <a:prstGeom prst="rect">
            <a:avLst/>
          </a:prstGeom>
          <a:noFill/>
        </p:spPr>
        <p:txBody>
          <a:bodyPr wrap="square" rtlCol="0">
            <a:spAutoFit/>
          </a:bodyPr>
          <a:lstStyle/>
          <a:p>
            <a:r>
              <a:rPr lang="en-US" dirty="0" smtClean="0"/>
              <a:t>Sage</a:t>
            </a:r>
            <a:endParaRPr lang="en-US" dirty="0"/>
          </a:p>
        </p:txBody>
      </p:sp>
      <p:sp>
        <p:nvSpPr>
          <p:cNvPr id="32" name="TextBox 31"/>
          <p:cNvSpPr txBox="1"/>
          <p:nvPr/>
        </p:nvSpPr>
        <p:spPr>
          <a:xfrm>
            <a:off x="3420615" y="460671"/>
            <a:ext cx="980465" cy="369332"/>
          </a:xfrm>
          <a:prstGeom prst="rect">
            <a:avLst/>
          </a:prstGeom>
          <a:noFill/>
        </p:spPr>
        <p:txBody>
          <a:bodyPr wrap="square" rtlCol="0">
            <a:spAutoFit/>
          </a:bodyPr>
          <a:lstStyle/>
          <a:p>
            <a:r>
              <a:rPr lang="en-US" dirty="0" smtClean="0"/>
              <a:t>Brock</a:t>
            </a:r>
            <a:endParaRPr lang="en-US" dirty="0"/>
          </a:p>
        </p:txBody>
      </p:sp>
      <p:sp>
        <p:nvSpPr>
          <p:cNvPr id="33" name="TextBox 32"/>
          <p:cNvSpPr txBox="1"/>
          <p:nvPr/>
        </p:nvSpPr>
        <p:spPr>
          <a:xfrm>
            <a:off x="3401939" y="1518911"/>
            <a:ext cx="980465" cy="369332"/>
          </a:xfrm>
          <a:prstGeom prst="rect">
            <a:avLst/>
          </a:prstGeom>
          <a:noFill/>
        </p:spPr>
        <p:txBody>
          <a:bodyPr wrap="square" rtlCol="0">
            <a:spAutoFit/>
          </a:bodyPr>
          <a:lstStyle/>
          <a:p>
            <a:r>
              <a:rPr lang="en-US" dirty="0" err="1" smtClean="0"/>
              <a:t>Gisselle</a:t>
            </a:r>
            <a:endParaRPr lang="en-US" dirty="0"/>
          </a:p>
        </p:txBody>
      </p:sp>
      <p:sp>
        <p:nvSpPr>
          <p:cNvPr id="35" name="TextBox 34"/>
          <p:cNvSpPr txBox="1"/>
          <p:nvPr/>
        </p:nvSpPr>
        <p:spPr>
          <a:xfrm>
            <a:off x="4478779" y="1517743"/>
            <a:ext cx="980465" cy="369332"/>
          </a:xfrm>
          <a:prstGeom prst="rect">
            <a:avLst/>
          </a:prstGeom>
          <a:noFill/>
        </p:spPr>
        <p:txBody>
          <a:bodyPr wrap="square" rtlCol="0">
            <a:spAutoFit/>
          </a:bodyPr>
          <a:lstStyle/>
          <a:p>
            <a:r>
              <a:rPr lang="en-US" dirty="0" err="1" smtClean="0"/>
              <a:t>Mylissa</a:t>
            </a:r>
            <a:endParaRPr lang="en-US" dirty="0"/>
          </a:p>
        </p:txBody>
      </p:sp>
      <p:sp>
        <p:nvSpPr>
          <p:cNvPr id="36" name="TextBox 35"/>
          <p:cNvSpPr txBox="1"/>
          <p:nvPr/>
        </p:nvSpPr>
        <p:spPr>
          <a:xfrm>
            <a:off x="3401939" y="4462661"/>
            <a:ext cx="980465" cy="369332"/>
          </a:xfrm>
          <a:prstGeom prst="rect">
            <a:avLst/>
          </a:prstGeom>
          <a:noFill/>
        </p:spPr>
        <p:txBody>
          <a:bodyPr wrap="square" rtlCol="0">
            <a:spAutoFit/>
          </a:bodyPr>
          <a:lstStyle/>
          <a:p>
            <a:r>
              <a:rPr lang="en-US" dirty="0" smtClean="0"/>
              <a:t>Destiny</a:t>
            </a:r>
            <a:endParaRPr lang="en-US" dirty="0"/>
          </a:p>
        </p:txBody>
      </p:sp>
      <p:sp>
        <p:nvSpPr>
          <p:cNvPr id="38" name="TextBox 37"/>
          <p:cNvSpPr txBox="1"/>
          <p:nvPr/>
        </p:nvSpPr>
        <p:spPr>
          <a:xfrm>
            <a:off x="4506792" y="3460709"/>
            <a:ext cx="1070495" cy="369332"/>
          </a:xfrm>
          <a:prstGeom prst="rect">
            <a:avLst/>
          </a:prstGeom>
          <a:noFill/>
        </p:spPr>
        <p:txBody>
          <a:bodyPr wrap="square" rtlCol="0">
            <a:spAutoFit/>
          </a:bodyPr>
          <a:lstStyle/>
          <a:p>
            <a:r>
              <a:rPr lang="en-US" dirty="0" smtClean="0"/>
              <a:t>Matthew</a:t>
            </a:r>
            <a:endParaRPr lang="en-US" dirty="0"/>
          </a:p>
        </p:txBody>
      </p:sp>
      <p:sp>
        <p:nvSpPr>
          <p:cNvPr id="39" name="TextBox 38"/>
          <p:cNvSpPr txBox="1"/>
          <p:nvPr/>
        </p:nvSpPr>
        <p:spPr>
          <a:xfrm>
            <a:off x="4511109" y="4431662"/>
            <a:ext cx="980465" cy="369332"/>
          </a:xfrm>
          <a:prstGeom prst="rect">
            <a:avLst/>
          </a:prstGeom>
          <a:noFill/>
        </p:spPr>
        <p:txBody>
          <a:bodyPr wrap="square" rtlCol="0">
            <a:spAutoFit/>
          </a:bodyPr>
          <a:lstStyle/>
          <a:p>
            <a:r>
              <a:rPr lang="en-US" dirty="0" err="1" smtClean="0"/>
              <a:t>Tristen</a:t>
            </a:r>
            <a:endParaRPr lang="en-US" dirty="0"/>
          </a:p>
        </p:txBody>
      </p:sp>
      <p:sp>
        <p:nvSpPr>
          <p:cNvPr id="40" name="TextBox 39"/>
          <p:cNvSpPr txBox="1"/>
          <p:nvPr/>
        </p:nvSpPr>
        <p:spPr>
          <a:xfrm>
            <a:off x="6663112" y="325682"/>
            <a:ext cx="980465" cy="369332"/>
          </a:xfrm>
          <a:prstGeom prst="rect">
            <a:avLst/>
          </a:prstGeom>
          <a:noFill/>
        </p:spPr>
        <p:txBody>
          <a:bodyPr wrap="square" rtlCol="0">
            <a:spAutoFit/>
          </a:bodyPr>
          <a:lstStyle/>
          <a:p>
            <a:r>
              <a:rPr lang="en-US" dirty="0" smtClean="0"/>
              <a:t>Autumn</a:t>
            </a:r>
            <a:endParaRPr lang="en-US" dirty="0"/>
          </a:p>
        </p:txBody>
      </p:sp>
      <p:sp>
        <p:nvSpPr>
          <p:cNvPr id="41" name="TextBox 40"/>
          <p:cNvSpPr txBox="1"/>
          <p:nvPr/>
        </p:nvSpPr>
        <p:spPr>
          <a:xfrm>
            <a:off x="6663112" y="1334245"/>
            <a:ext cx="980465" cy="369332"/>
          </a:xfrm>
          <a:prstGeom prst="rect">
            <a:avLst/>
          </a:prstGeom>
          <a:noFill/>
        </p:spPr>
        <p:txBody>
          <a:bodyPr wrap="square" rtlCol="0">
            <a:spAutoFit/>
          </a:bodyPr>
          <a:lstStyle/>
          <a:p>
            <a:r>
              <a:rPr lang="en-US" dirty="0" smtClean="0"/>
              <a:t>Gabe</a:t>
            </a:r>
            <a:endParaRPr lang="en-US" dirty="0"/>
          </a:p>
        </p:txBody>
      </p:sp>
      <p:sp>
        <p:nvSpPr>
          <p:cNvPr id="42" name="TextBox 41"/>
          <p:cNvSpPr txBox="1"/>
          <p:nvPr/>
        </p:nvSpPr>
        <p:spPr>
          <a:xfrm>
            <a:off x="7784345" y="1351754"/>
            <a:ext cx="980465" cy="369332"/>
          </a:xfrm>
          <a:prstGeom prst="rect">
            <a:avLst/>
          </a:prstGeom>
          <a:noFill/>
        </p:spPr>
        <p:txBody>
          <a:bodyPr wrap="square" rtlCol="0">
            <a:spAutoFit/>
          </a:bodyPr>
          <a:lstStyle/>
          <a:p>
            <a:r>
              <a:rPr lang="en-US" dirty="0" smtClean="0"/>
              <a:t>Alex</a:t>
            </a:r>
            <a:endParaRPr lang="en-US" dirty="0"/>
          </a:p>
        </p:txBody>
      </p:sp>
      <p:sp>
        <p:nvSpPr>
          <p:cNvPr id="43" name="TextBox 42"/>
          <p:cNvSpPr txBox="1"/>
          <p:nvPr/>
        </p:nvSpPr>
        <p:spPr>
          <a:xfrm>
            <a:off x="7784345" y="2660319"/>
            <a:ext cx="980465" cy="369332"/>
          </a:xfrm>
          <a:prstGeom prst="rect">
            <a:avLst/>
          </a:prstGeom>
          <a:noFill/>
        </p:spPr>
        <p:txBody>
          <a:bodyPr wrap="square" rtlCol="0">
            <a:spAutoFit/>
          </a:bodyPr>
          <a:lstStyle/>
          <a:p>
            <a:r>
              <a:rPr lang="en-US" dirty="0" smtClean="0"/>
              <a:t>Fabian</a:t>
            </a:r>
            <a:endParaRPr lang="en-US" dirty="0"/>
          </a:p>
        </p:txBody>
      </p:sp>
      <p:sp>
        <p:nvSpPr>
          <p:cNvPr id="44" name="TextBox 43"/>
          <p:cNvSpPr txBox="1"/>
          <p:nvPr/>
        </p:nvSpPr>
        <p:spPr>
          <a:xfrm>
            <a:off x="7795004" y="3645375"/>
            <a:ext cx="980465" cy="369332"/>
          </a:xfrm>
          <a:prstGeom prst="rect">
            <a:avLst/>
          </a:prstGeom>
          <a:noFill/>
        </p:spPr>
        <p:txBody>
          <a:bodyPr wrap="square" rtlCol="0">
            <a:spAutoFit/>
          </a:bodyPr>
          <a:lstStyle/>
          <a:p>
            <a:r>
              <a:rPr lang="en-US" dirty="0" smtClean="0"/>
              <a:t>Steven</a:t>
            </a:r>
            <a:endParaRPr lang="en-US" dirty="0"/>
          </a:p>
        </p:txBody>
      </p:sp>
      <p:sp>
        <p:nvSpPr>
          <p:cNvPr id="45" name="TextBox 44"/>
          <p:cNvSpPr txBox="1"/>
          <p:nvPr/>
        </p:nvSpPr>
        <p:spPr>
          <a:xfrm>
            <a:off x="6663112" y="3662884"/>
            <a:ext cx="980465" cy="369332"/>
          </a:xfrm>
          <a:prstGeom prst="rect">
            <a:avLst/>
          </a:prstGeom>
          <a:noFill/>
        </p:spPr>
        <p:txBody>
          <a:bodyPr wrap="square" rtlCol="0">
            <a:spAutoFit/>
          </a:bodyPr>
          <a:lstStyle/>
          <a:p>
            <a:r>
              <a:rPr lang="en-US" dirty="0" err="1" smtClean="0"/>
              <a:t>Alondra</a:t>
            </a:r>
            <a:endParaRPr lang="en-US" dirty="0"/>
          </a:p>
        </p:txBody>
      </p:sp>
      <p:sp>
        <p:nvSpPr>
          <p:cNvPr id="46" name="TextBox 45"/>
          <p:cNvSpPr txBox="1"/>
          <p:nvPr/>
        </p:nvSpPr>
        <p:spPr>
          <a:xfrm>
            <a:off x="6676767" y="4849502"/>
            <a:ext cx="980465" cy="369332"/>
          </a:xfrm>
          <a:prstGeom prst="rect">
            <a:avLst/>
          </a:prstGeom>
          <a:noFill/>
        </p:spPr>
        <p:txBody>
          <a:bodyPr wrap="square" rtlCol="0">
            <a:spAutoFit/>
          </a:bodyPr>
          <a:lstStyle/>
          <a:p>
            <a:r>
              <a:rPr lang="en-US" dirty="0" err="1" smtClean="0"/>
              <a:t>Osiel</a:t>
            </a:r>
            <a:endParaRPr lang="en-US" dirty="0"/>
          </a:p>
        </p:txBody>
      </p:sp>
      <p:sp>
        <p:nvSpPr>
          <p:cNvPr id="47" name="TextBox 46"/>
          <p:cNvSpPr txBox="1"/>
          <p:nvPr/>
        </p:nvSpPr>
        <p:spPr>
          <a:xfrm>
            <a:off x="6676767" y="5873429"/>
            <a:ext cx="980465" cy="369332"/>
          </a:xfrm>
          <a:prstGeom prst="rect">
            <a:avLst/>
          </a:prstGeom>
          <a:noFill/>
        </p:spPr>
        <p:txBody>
          <a:bodyPr wrap="square" rtlCol="0">
            <a:spAutoFit/>
          </a:bodyPr>
          <a:lstStyle/>
          <a:p>
            <a:r>
              <a:rPr lang="en-US" dirty="0" smtClean="0"/>
              <a:t>Jake</a:t>
            </a:r>
            <a:endParaRPr lang="en-US" dirty="0"/>
          </a:p>
        </p:txBody>
      </p:sp>
      <p:sp>
        <p:nvSpPr>
          <p:cNvPr id="48" name="TextBox 47"/>
          <p:cNvSpPr txBox="1"/>
          <p:nvPr/>
        </p:nvSpPr>
        <p:spPr>
          <a:xfrm>
            <a:off x="7808659" y="4849502"/>
            <a:ext cx="980465" cy="369332"/>
          </a:xfrm>
          <a:prstGeom prst="rect">
            <a:avLst/>
          </a:prstGeom>
          <a:noFill/>
        </p:spPr>
        <p:txBody>
          <a:bodyPr wrap="square" rtlCol="0">
            <a:spAutoFit/>
          </a:bodyPr>
          <a:lstStyle/>
          <a:p>
            <a:r>
              <a:rPr lang="en-US" dirty="0" err="1" smtClean="0"/>
              <a:t>Janee</a:t>
            </a:r>
            <a:r>
              <a:rPr lang="en-US" dirty="0" smtClean="0"/>
              <a:t>’</a:t>
            </a:r>
            <a:endParaRPr lang="en-US" dirty="0"/>
          </a:p>
        </p:txBody>
      </p:sp>
      <p:sp>
        <p:nvSpPr>
          <p:cNvPr id="49" name="TextBox 48"/>
          <p:cNvSpPr txBox="1"/>
          <p:nvPr/>
        </p:nvSpPr>
        <p:spPr>
          <a:xfrm>
            <a:off x="7844689" y="5873429"/>
            <a:ext cx="980465" cy="369332"/>
          </a:xfrm>
          <a:prstGeom prst="rect">
            <a:avLst/>
          </a:prstGeom>
          <a:noFill/>
        </p:spPr>
        <p:txBody>
          <a:bodyPr wrap="square" rtlCol="0">
            <a:spAutoFit/>
          </a:bodyPr>
          <a:lstStyle/>
          <a:p>
            <a:r>
              <a:rPr lang="en-US" dirty="0" err="1" smtClean="0"/>
              <a:t>Dawan</a:t>
            </a:r>
            <a:endParaRPr lang="en-US" dirty="0"/>
          </a:p>
        </p:txBody>
      </p:sp>
      <p:sp>
        <p:nvSpPr>
          <p:cNvPr id="50" name="TextBox 49"/>
          <p:cNvSpPr txBox="1"/>
          <p:nvPr/>
        </p:nvSpPr>
        <p:spPr>
          <a:xfrm>
            <a:off x="7753336" y="6540489"/>
            <a:ext cx="1248263" cy="369332"/>
          </a:xfrm>
          <a:prstGeom prst="rect">
            <a:avLst/>
          </a:prstGeom>
          <a:noFill/>
        </p:spPr>
        <p:txBody>
          <a:bodyPr wrap="square" rtlCol="0">
            <a:spAutoFit/>
          </a:bodyPr>
          <a:lstStyle/>
          <a:p>
            <a:r>
              <a:rPr lang="en-US" dirty="0" smtClean="0"/>
              <a:t>Door</a:t>
            </a:r>
            <a:endParaRPr lang="en-US" dirty="0"/>
          </a:p>
        </p:txBody>
      </p:sp>
      <p:sp>
        <p:nvSpPr>
          <p:cNvPr id="51" name="TextBox 50"/>
          <p:cNvSpPr txBox="1"/>
          <p:nvPr/>
        </p:nvSpPr>
        <p:spPr>
          <a:xfrm>
            <a:off x="3505200" y="6248400"/>
            <a:ext cx="2047614" cy="369332"/>
          </a:xfrm>
          <a:prstGeom prst="rect">
            <a:avLst/>
          </a:prstGeom>
          <a:noFill/>
        </p:spPr>
        <p:txBody>
          <a:bodyPr wrap="square" rtlCol="0">
            <a:spAutoFit/>
          </a:bodyPr>
          <a:lstStyle/>
          <a:p>
            <a:r>
              <a:rPr lang="en-US" dirty="0" smtClean="0"/>
              <a:t>Front of classroom</a:t>
            </a:r>
            <a:endParaRPr lang="en-US" dirty="0"/>
          </a:p>
        </p:txBody>
      </p:sp>
    </p:spTree>
    <p:extLst>
      <p:ext uri="{BB962C8B-B14F-4D97-AF65-F5344CB8AC3E}">
        <p14:creationId xmlns:p14="http://schemas.microsoft.com/office/powerpoint/2010/main" val="3224366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762000"/>
          </a:xfrm>
        </p:spPr>
        <p:txBody>
          <a:bodyPr>
            <a:normAutofit/>
          </a:bodyPr>
          <a:lstStyle/>
          <a:p>
            <a:r>
              <a:rPr lang="en-US" sz="2800" dirty="0" smtClean="0"/>
              <a:t>Agenda: Thursday September 8, 2016</a:t>
            </a:r>
            <a:endParaRPr lang="en-US" sz="2800" dirty="0"/>
          </a:p>
        </p:txBody>
      </p:sp>
      <p:sp>
        <p:nvSpPr>
          <p:cNvPr id="3" name="Content Placeholder 2"/>
          <p:cNvSpPr>
            <a:spLocks noGrp="1"/>
          </p:cNvSpPr>
          <p:nvPr>
            <p:ph idx="1"/>
          </p:nvPr>
        </p:nvSpPr>
        <p:spPr>
          <a:xfrm>
            <a:off x="533400" y="1295400"/>
            <a:ext cx="8229600" cy="5105400"/>
          </a:xfrm>
        </p:spPr>
        <p:txBody>
          <a:bodyPr>
            <a:normAutofit/>
          </a:bodyPr>
          <a:lstStyle/>
          <a:p>
            <a:pPr marL="0" indent="0">
              <a:buNone/>
            </a:pPr>
            <a:r>
              <a:rPr lang="en-US" dirty="0" smtClean="0"/>
              <a:t>Warm up</a:t>
            </a:r>
          </a:p>
          <a:p>
            <a:pPr marL="0" indent="0">
              <a:buNone/>
            </a:pPr>
            <a:r>
              <a:rPr lang="en-US" dirty="0" smtClean="0"/>
              <a:t>Vocab. 1 (5, 6)</a:t>
            </a:r>
          </a:p>
          <a:p>
            <a:pPr marL="0" indent="0">
              <a:buNone/>
            </a:pPr>
            <a:r>
              <a:rPr lang="en-US" dirty="0" smtClean="0"/>
              <a:t>Grammar- adjectives and subjects</a:t>
            </a:r>
          </a:p>
          <a:p>
            <a:pPr marL="0" indent="0">
              <a:buNone/>
            </a:pPr>
            <a:r>
              <a:rPr lang="en-US" dirty="0" smtClean="0"/>
              <a:t>Reading- Choosing your </a:t>
            </a:r>
            <a:r>
              <a:rPr lang="en-US" dirty="0" smtClean="0"/>
              <a:t>text &amp; reading Short story #1</a:t>
            </a:r>
            <a:endParaRPr lang="en-US" dirty="0" smtClean="0"/>
          </a:p>
          <a:p>
            <a:pPr marL="0" indent="0">
              <a:buNone/>
            </a:pPr>
            <a:r>
              <a:rPr lang="en-US" dirty="0" smtClean="0"/>
              <a:t>Writing- Revise PEA #1 – Lakewood Tigers</a:t>
            </a:r>
          </a:p>
          <a:p>
            <a:pPr marL="0" indent="0">
              <a:buNone/>
            </a:pPr>
            <a:endParaRPr lang="en-US" dirty="0"/>
          </a:p>
          <a:p>
            <a:pPr marL="0" indent="0">
              <a:buNone/>
            </a:pPr>
            <a:endParaRPr lang="en-US" dirty="0" smtClean="0"/>
          </a:p>
          <a:p>
            <a:pPr marL="0" indent="0">
              <a:buNone/>
            </a:pPr>
            <a:r>
              <a:rPr lang="en-US" dirty="0" smtClean="0"/>
              <a:t>Random fact of the day</a:t>
            </a:r>
            <a:r>
              <a:rPr lang="en-US" dirty="0" smtClean="0"/>
              <a:t>:</a:t>
            </a:r>
          </a:p>
          <a:p>
            <a:pPr marL="0" indent="0">
              <a:buNone/>
            </a:pPr>
            <a:r>
              <a:rPr lang="en-US" dirty="0">
                <a:solidFill>
                  <a:schemeClr val="tx1"/>
                </a:solidFill>
              </a:rPr>
              <a:t> There is enough DNA in the human body to go from the Sun to Pluto and back 17 times. </a:t>
            </a:r>
          </a:p>
          <a:p>
            <a:pPr marL="0" indent="0">
              <a:buNone/>
            </a:pPr>
            <a:r>
              <a:rPr lang="en-US" dirty="0" smtClean="0"/>
              <a:t> </a:t>
            </a:r>
            <a:endParaRPr lang="en-US" dirty="0" smtClean="0"/>
          </a:p>
        </p:txBody>
      </p:sp>
    </p:spTree>
    <p:extLst>
      <p:ext uri="{BB962C8B-B14F-4D97-AF65-F5344CB8AC3E}">
        <p14:creationId xmlns:p14="http://schemas.microsoft.com/office/powerpoint/2010/main" val="3910978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6447501" cy="381000"/>
          </a:xfrm>
        </p:spPr>
        <p:txBody>
          <a:bodyPr>
            <a:normAutofit fontScale="90000"/>
          </a:bodyPr>
          <a:lstStyle/>
          <a:p>
            <a:r>
              <a:rPr lang="en-US" sz="2800" dirty="0" smtClean="0"/>
              <a:t>Warm Up 9/8</a:t>
            </a:r>
            <a:endParaRPr lang="en-US" sz="2800" dirty="0"/>
          </a:p>
        </p:txBody>
      </p:sp>
      <p:sp>
        <p:nvSpPr>
          <p:cNvPr id="3" name="Content Placeholder 2"/>
          <p:cNvSpPr>
            <a:spLocks noGrp="1"/>
          </p:cNvSpPr>
          <p:nvPr>
            <p:ph idx="1"/>
          </p:nvPr>
        </p:nvSpPr>
        <p:spPr>
          <a:xfrm>
            <a:off x="228600" y="685800"/>
            <a:ext cx="8762999" cy="5943600"/>
          </a:xfrm>
        </p:spPr>
        <p:txBody>
          <a:bodyPr>
            <a:normAutofit lnSpcReduction="10000"/>
          </a:bodyPr>
          <a:lstStyle/>
          <a:p>
            <a:pPr marL="0" indent="0">
              <a:buNone/>
            </a:pPr>
            <a:r>
              <a:rPr lang="en-US" baseline="30000" dirty="0" smtClean="0">
                <a:solidFill>
                  <a:srgbClr val="002060"/>
                </a:solidFill>
              </a:rPr>
              <a:t>1</a:t>
            </a:r>
            <a:r>
              <a:rPr lang="en-US" dirty="0" smtClean="0">
                <a:solidFill>
                  <a:srgbClr val="002060"/>
                </a:solidFill>
              </a:rPr>
              <a:t>An old man, Don </a:t>
            </a:r>
            <a:r>
              <a:rPr lang="en-US" dirty="0" err="1" smtClean="0">
                <a:solidFill>
                  <a:srgbClr val="002060"/>
                </a:solidFill>
              </a:rPr>
              <a:t>Tomasito</a:t>
            </a:r>
            <a:r>
              <a:rPr lang="en-US" dirty="0" smtClean="0">
                <a:solidFill>
                  <a:srgbClr val="002060"/>
                </a:solidFill>
              </a:rPr>
              <a:t>, the baker, played the tuba. </a:t>
            </a:r>
            <a:r>
              <a:rPr lang="en-US" baseline="30000" dirty="0" smtClean="0">
                <a:solidFill>
                  <a:srgbClr val="002060"/>
                </a:solidFill>
              </a:rPr>
              <a:t>2</a:t>
            </a:r>
            <a:r>
              <a:rPr lang="en-US" dirty="0" smtClean="0">
                <a:solidFill>
                  <a:srgbClr val="002060"/>
                </a:solidFill>
              </a:rPr>
              <a:t>When he blew into the huge mouthpiece, his face would turn purple and his thousand wrinkles would disappear as his skin filled out. – Alberto </a:t>
            </a:r>
            <a:r>
              <a:rPr lang="en-US" dirty="0" err="1" smtClean="0">
                <a:solidFill>
                  <a:srgbClr val="002060"/>
                </a:solidFill>
              </a:rPr>
              <a:t>Alvara</a:t>
            </a:r>
            <a:r>
              <a:rPr lang="en-US" dirty="0" smtClean="0">
                <a:solidFill>
                  <a:srgbClr val="002060"/>
                </a:solidFill>
              </a:rPr>
              <a:t> Rios, “The Iguana Killer”</a:t>
            </a:r>
          </a:p>
          <a:p>
            <a:pPr marL="0" indent="0">
              <a:buNone/>
            </a:pPr>
            <a:endParaRPr lang="en-US" dirty="0" smtClean="0"/>
          </a:p>
          <a:p>
            <a:pPr>
              <a:buAutoNum type="arabicPeriod"/>
            </a:pPr>
            <a:r>
              <a:rPr lang="en-US" dirty="0" smtClean="0"/>
              <a:t>The first sentences is a general statement. How does the second sentence enrich and intensify the first? </a:t>
            </a:r>
          </a:p>
          <a:p>
            <a:pPr>
              <a:buAutoNum type="arabicPeriod"/>
            </a:pPr>
            <a:r>
              <a:rPr lang="en-US" dirty="0" smtClean="0"/>
              <a:t>Contrast the second sentence with the following:</a:t>
            </a:r>
          </a:p>
          <a:p>
            <a:pPr marL="0" indent="0">
              <a:buNone/>
            </a:pPr>
            <a:r>
              <a:rPr lang="en-US" i="1" dirty="0" smtClean="0"/>
              <a:t>When he blew his tuba, his face turned purple and his cheeks puffed out.</a:t>
            </a:r>
          </a:p>
          <a:p>
            <a:pPr marL="0" indent="0">
              <a:buNone/>
            </a:pPr>
            <a:r>
              <a:rPr lang="en-US" dirty="0" smtClean="0"/>
              <a:t>Which sentence more effectively expresses an attitude toward </a:t>
            </a:r>
            <a:r>
              <a:rPr lang="en-US" dirty="0" err="1" smtClean="0"/>
              <a:t>Tomasito</a:t>
            </a:r>
            <a:r>
              <a:rPr lang="en-US" dirty="0" smtClean="0"/>
              <a:t>? What is that attitude and how is it communicated? </a:t>
            </a:r>
          </a:p>
          <a:p>
            <a:pPr marL="0" indent="0">
              <a:buNone/>
            </a:pPr>
            <a:endParaRPr lang="en-US" dirty="0" smtClean="0"/>
          </a:p>
          <a:p>
            <a:pPr marL="0" indent="0">
              <a:buNone/>
            </a:pPr>
            <a:r>
              <a:rPr lang="en-US" dirty="0" smtClean="0">
                <a:solidFill>
                  <a:srgbClr val="FF0000"/>
                </a:solidFill>
              </a:rPr>
              <a:t>You do:</a:t>
            </a:r>
          </a:p>
          <a:p>
            <a:pPr marL="0" indent="0">
              <a:buNone/>
            </a:pPr>
            <a:r>
              <a:rPr lang="en-US" dirty="0" smtClean="0">
                <a:solidFill>
                  <a:srgbClr val="FF0000"/>
                </a:solidFill>
              </a:rPr>
              <a:t>Describes someone jumping over a puddle. Your first sentence should be general, stating the action simply. Your second sentence should clarify and intensify the action through detail. </a:t>
            </a:r>
          </a:p>
          <a:p>
            <a:pPr marL="0" indent="0">
              <a:buNone/>
            </a:pPr>
            <a:endParaRPr lang="en-US" dirty="0"/>
          </a:p>
          <a:p>
            <a:pPr marL="0" indent="0">
              <a:buNone/>
            </a:pPr>
            <a:r>
              <a:rPr lang="en-US" dirty="0" smtClean="0">
                <a:solidFill>
                  <a:schemeClr val="tx1"/>
                </a:solidFill>
              </a:rPr>
              <a:t>Example: Jane jumped over the puddle. As she jumped, she held her breath and her pigtails flew up smacking the sides of her head. </a:t>
            </a:r>
            <a:endParaRPr lang="en-US" dirty="0">
              <a:solidFill>
                <a:schemeClr val="tx1"/>
              </a:solidFill>
            </a:endParaRPr>
          </a:p>
        </p:txBody>
      </p:sp>
    </p:spTree>
    <p:extLst>
      <p:ext uri="{BB962C8B-B14F-4D97-AF65-F5344CB8AC3E}">
        <p14:creationId xmlns:p14="http://schemas.microsoft.com/office/powerpoint/2010/main" val="2440390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746" y="76200"/>
            <a:ext cx="8178799" cy="359320"/>
          </a:xfrm>
        </p:spPr>
        <p:txBody>
          <a:bodyPr>
            <a:normAutofit fontScale="90000"/>
          </a:bodyPr>
          <a:lstStyle/>
          <a:p>
            <a:r>
              <a:rPr lang="en-US" dirty="0" smtClean="0"/>
              <a:t>Vocabulary 1: Bringing and Building</a:t>
            </a:r>
            <a:endParaRPr lang="en-US" dirty="0"/>
          </a:p>
        </p:txBody>
      </p:sp>
      <p:sp>
        <p:nvSpPr>
          <p:cNvPr id="3" name="Content Placeholder 2"/>
          <p:cNvSpPr>
            <a:spLocks noGrp="1"/>
          </p:cNvSpPr>
          <p:nvPr>
            <p:ph idx="1"/>
          </p:nvPr>
        </p:nvSpPr>
        <p:spPr>
          <a:xfrm>
            <a:off x="228600" y="838200"/>
            <a:ext cx="8610600" cy="5791200"/>
          </a:xfrm>
        </p:spPr>
        <p:txBody>
          <a:bodyPr>
            <a:normAutofit/>
          </a:bodyPr>
          <a:lstStyle/>
          <a:p>
            <a:pPr marL="0" indent="0">
              <a:buNone/>
            </a:pPr>
            <a:r>
              <a:rPr lang="en-US" sz="2400" dirty="0"/>
              <a:t>5. </a:t>
            </a:r>
            <a:r>
              <a:rPr lang="en-US" sz="2400" i="1" dirty="0"/>
              <a:t>export</a:t>
            </a:r>
            <a:r>
              <a:rPr lang="en-US" sz="2400" dirty="0"/>
              <a:t> (v) – to send goods out of the country to another country for the purpose of selling</a:t>
            </a:r>
          </a:p>
          <a:p>
            <a:pPr>
              <a:buFont typeface="Wingdings" panose="05000000000000000000" pitchFamily="2" charset="2"/>
              <a:buChar char="§"/>
            </a:pPr>
            <a:r>
              <a:rPr lang="en-US" sz="2400" dirty="0"/>
              <a:t>The company’s business doubled once it started </a:t>
            </a:r>
            <a:r>
              <a:rPr lang="en-US" sz="2400" u="sng" dirty="0"/>
              <a:t>exporting</a:t>
            </a:r>
            <a:r>
              <a:rPr lang="en-US" sz="2400" dirty="0"/>
              <a:t> its products to other countries. </a:t>
            </a:r>
          </a:p>
          <a:p>
            <a:pPr marL="0" indent="0">
              <a:buNone/>
            </a:pPr>
            <a:r>
              <a:rPr lang="en-US" sz="2400" dirty="0"/>
              <a:t> </a:t>
            </a:r>
            <a:endParaRPr lang="en-US" sz="2400" dirty="0" smtClean="0"/>
          </a:p>
          <a:p>
            <a:pPr marL="0" indent="0">
              <a:buNone/>
            </a:pPr>
            <a:endParaRPr lang="en-US" sz="2400" dirty="0"/>
          </a:p>
          <a:p>
            <a:pPr marL="0" indent="0">
              <a:buNone/>
            </a:pPr>
            <a:r>
              <a:rPr lang="en-US" sz="2400" dirty="0"/>
              <a:t>6. </a:t>
            </a:r>
            <a:r>
              <a:rPr lang="en-US" sz="2400" i="1" dirty="0"/>
              <a:t>import</a:t>
            </a:r>
            <a:r>
              <a:rPr lang="en-US" sz="2400" dirty="0"/>
              <a:t> (v)- to bring goods from a foreign country into a country for the purpose of selling</a:t>
            </a:r>
          </a:p>
          <a:p>
            <a:pPr>
              <a:buFont typeface="Wingdings" panose="05000000000000000000" pitchFamily="2" charset="2"/>
              <a:buChar char="§"/>
            </a:pPr>
            <a:r>
              <a:rPr lang="en-US" sz="2400" dirty="0"/>
              <a:t>There are many products we </a:t>
            </a:r>
            <a:r>
              <a:rPr lang="en-US" sz="2400" u="sng" dirty="0"/>
              <a:t>import</a:t>
            </a:r>
            <a:r>
              <a:rPr lang="en-US" sz="2400" dirty="0"/>
              <a:t> because we cannot grow them in our country. </a:t>
            </a:r>
          </a:p>
          <a:p>
            <a:pPr marL="0" indent="0">
              <a:buNone/>
            </a:pPr>
            <a:endParaRPr lang="en-US" dirty="0"/>
          </a:p>
        </p:txBody>
      </p:sp>
    </p:spTree>
    <p:extLst>
      <p:ext uri="{BB962C8B-B14F-4D97-AF65-F5344CB8AC3E}">
        <p14:creationId xmlns:p14="http://schemas.microsoft.com/office/powerpoint/2010/main" val="41548180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6447501" cy="533400"/>
          </a:xfrm>
        </p:spPr>
        <p:txBody>
          <a:bodyPr>
            <a:normAutofit/>
          </a:bodyPr>
          <a:lstStyle/>
          <a:p>
            <a:r>
              <a:rPr lang="en-US" sz="2400" dirty="0" smtClean="0"/>
              <a:t>P.U.G.S. Adjectives and subjects</a:t>
            </a:r>
            <a:endParaRPr lang="en-US" sz="2400" dirty="0"/>
          </a:p>
        </p:txBody>
      </p:sp>
      <p:sp>
        <p:nvSpPr>
          <p:cNvPr id="3" name="Content Placeholder 2"/>
          <p:cNvSpPr>
            <a:spLocks noGrp="1"/>
          </p:cNvSpPr>
          <p:nvPr>
            <p:ph idx="1"/>
          </p:nvPr>
        </p:nvSpPr>
        <p:spPr>
          <a:xfrm>
            <a:off x="304800" y="762000"/>
            <a:ext cx="8458200" cy="4800600"/>
          </a:xfrm>
        </p:spPr>
        <p:txBody>
          <a:bodyPr>
            <a:noAutofit/>
          </a:bodyPr>
          <a:lstStyle/>
          <a:p>
            <a:pPr>
              <a:buFont typeface="Wingdings" panose="05000000000000000000" pitchFamily="2" charset="2"/>
              <a:buChar char="q"/>
            </a:pPr>
            <a:r>
              <a:rPr lang="en-US" sz="2400" dirty="0" smtClean="0"/>
              <a:t>Subject – who or what the sentence is about. </a:t>
            </a:r>
          </a:p>
          <a:p>
            <a:pPr marL="0" indent="0">
              <a:buNone/>
            </a:pPr>
            <a:r>
              <a:rPr lang="en-US" sz="2400" dirty="0" smtClean="0"/>
              <a:t>Ex. Mrs. Phelps is a die hard Ohio State fan. </a:t>
            </a:r>
          </a:p>
          <a:p>
            <a:pPr marL="0" indent="0">
              <a:buNone/>
            </a:pPr>
            <a:endParaRPr lang="en-US" sz="2400" dirty="0" smtClean="0">
              <a:sym typeface="Wingdings" panose="05000000000000000000" pitchFamily="2" charset="2"/>
            </a:endParaRPr>
          </a:p>
          <a:p>
            <a:pPr>
              <a:buFont typeface="Wingdings" panose="05000000000000000000" pitchFamily="2" charset="2"/>
              <a:buChar char="q"/>
            </a:pPr>
            <a:r>
              <a:rPr lang="en-US" sz="2400" dirty="0" smtClean="0">
                <a:sym typeface="Wingdings" panose="05000000000000000000" pitchFamily="2" charset="2"/>
              </a:rPr>
              <a:t>Underline the subjects and circle the adjectives: </a:t>
            </a:r>
          </a:p>
          <a:p>
            <a:pPr marL="0" indent="0">
              <a:buNone/>
            </a:pPr>
            <a:r>
              <a:rPr lang="en-US" sz="2400" dirty="0" smtClean="0">
                <a:sym typeface="Wingdings" panose="05000000000000000000" pitchFamily="2" charset="2"/>
              </a:rPr>
              <a:t>1. The boys won the Cross Country meet. </a:t>
            </a:r>
          </a:p>
          <a:p>
            <a:pPr marL="0" indent="0">
              <a:buNone/>
            </a:pPr>
            <a:endParaRPr lang="en-US" sz="2400" dirty="0">
              <a:sym typeface="Wingdings" panose="05000000000000000000" pitchFamily="2" charset="2"/>
            </a:endParaRPr>
          </a:p>
          <a:p>
            <a:pPr marL="0" indent="0">
              <a:buNone/>
            </a:pPr>
            <a:r>
              <a:rPr lang="en-US" sz="2400" dirty="0" smtClean="0">
                <a:sym typeface="Wingdings" panose="05000000000000000000" pitchFamily="2" charset="2"/>
              </a:rPr>
              <a:t>2. Sharks and dinosaurs would not make great pets. </a:t>
            </a:r>
          </a:p>
          <a:p>
            <a:pPr marL="0" indent="0">
              <a:buNone/>
            </a:pPr>
            <a:endParaRPr lang="en-US" sz="2400" dirty="0">
              <a:sym typeface="Wingdings" panose="05000000000000000000" pitchFamily="2" charset="2"/>
            </a:endParaRPr>
          </a:p>
          <a:p>
            <a:pPr marL="0" indent="0">
              <a:buNone/>
            </a:pPr>
            <a:r>
              <a:rPr lang="en-US" sz="2400" dirty="0" smtClean="0">
                <a:sym typeface="Wingdings" panose="05000000000000000000" pitchFamily="2" charset="2"/>
              </a:rPr>
              <a:t>3. Volleyball is my most favorite sport.</a:t>
            </a:r>
          </a:p>
        </p:txBody>
      </p:sp>
    </p:spTree>
    <p:extLst>
      <p:ext uri="{BB962C8B-B14F-4D97-AF65-F5344CB8AC3E}">
        <p14:creationId xmlns:p14="http://schemas.microsoft.com/office/powerpoint/2010/main" val="1099061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4" y="152400"/>
            <a:ext cx="6447501" cy="533400"/>
          </a:xfrm>
        </p:spPr>
        <p:txBody>
          <a:bodyPr>
            <a:normAutofit/>
          </a:bodyPr>
          <a:lstStyle/>
          <a:p>
            <a:r>
              <a:rPr lang="en-US" sz="2400" dirty="0" smtClean="0"/>
              <a:t>Reading: Categorical Chart</a:t>
            </a:r>
            <a:endParaRPr lang="en-US" sz="2400" dirty="0"/>
          </a:p>
        </p:txBody>
      </p:sp>
      <p:sp>
        <p:nvSpPr>
          <p:cNvPr id="3" name="Content Placeholder 2"/>
          <p:cNvSpPr>
            <a:spLocks noGrp="1"/>
          </p:cNvSpPr>
          <p:nvPr>
            <p:ph idx="1"/>
          </p:nvPr>
        </p:nvSpPr>
        <p:spPr>
          <a:xfrm>
            <a:off x="152401" y="685800"/>
            <a:ext cx="8610600" cy="5355563"/>
          </a:xfrm>
        </p:spPr>
        <p:txBody>
          <a:bodyPr/>
          <a:lstStyle/>
          <a:p>
            <a:pPr>
              <a:buFont typeface="Wingdings" charset="2"/>
              <a:buChar char="q"/>
            </a:pPr>
            <a:r>
              <a:rPr lang="en-US" sz="2000" dirty="0"/>
              <a:t>Turn to your Reading section in your </a:t>
            </a:r>
            <a:r>
              <a:rPr lang="en-US" sz="2000" dirty="0" smtClean="0"/>
              <a:t>Binder. </a:t>
            </a:r>
            <a:r>
              <a:rPr lang="en-US" sz="2000" dirty="0"/>
              <a:t> Use an entire page to create the chart below.  Leave space to write details in each blank box.</a:t>
            </a:r>
          </a:p>
          <a:p>
            <a:pPr marL="0" indent="0">
              <a:buNone/>
            </a:pPr>
            <a:r>
              <a:rPr lang="en-US" dirty="0"/>
              <a:t/>
            </a:r>
            <a:br>
              <a:rPr lang="en-US" dirty="0"/>
            </a:br>
            <a:endParaRPr lang="en-US" dirty="0"/>
          </a:p>
        </p:txBody>
      </p:sp>
      <p:pic>
        <p:nvPicPr>
          <p:cNvPr id="4" name="Picture 3"/>
          <p:cNvPicPr>
            <a:picLocks noChangeAspect="1"/>
          </p:cNvPicPr>
          <p:nvPr/>
        </p:nvPicPr>
        <p:blipFill>
          <a:blip r:embed="rId2"/>
          <a:stretch>
            <a:fillRect/>
          </a:stretch>
        </p:blipFill>
        <p:spPr>
          <a:xfrm>
            <a:off x="27708" y="2209800"/>
            <a:ext cx="9040091" cy="4419600"/>
          </a:xfrm>
          <a:prstGeom prst="rect">
            <a:avLst/>
          </a:prstGeom>
        </p:spPr>
      </p:pic>
      <p:sp>
        <p:nvSpPr>
          <p:cNvPr id="5" name="TextBox 4"/>
          <p:cNvSpPr txBox="1"/>
          <p:nvPr/>
        </p:nvSpPr>
        <p:spPr>
          <a:xfrm>
            <a:off x="2362200" y="4419600"/>
            <a:ext cx="2185553" cy="1077218"/>
          </a:xfrm>
          <a:prstGeom prst="rect">
            <a:avLst/>
          </a:prstGeom>
          <a:noFill/>
        </p:spPr>
        <p:txBody>
          <a:bodyPr wrap="square" rtlCol="0">
            <a:spAutoFit/>
          </a:bodyPr>
          <a:lstStyle/>
          <a:p>
            <a:r>
              <a:rPr lang="en-US" sz="1600" u="sng" dirty="0" smtClean="0">
                <a:solidFill>
                  <a:srgbClr val="0070C0"/>
                </a:solidFill>
              </a:rPr>
              <a:t>Clara</a:t>
            </a:r>
            <a:r>
              <a:rPr lang="en-US" sz="1600" dirty="0" smtClean="0">
                <a:solidFill>
                  <a:srgbClr val="0070C0"/>
                </a:solidFill>
              </a:rPr>
              <a:t> – independent, bold, boastful, mischievous</a:t>
            </a:r>
          </a:p>
          <a:p>
            <a:r>
              <a:rPr lang="en-US" sz="1600" u="sng" dirty="0" smtClean="0">
                <a:solidFill>
                  <a:srgbClr val="0070C0"/>
                </a:solidFill>
              </a:rPr>
              <a:t>Narrator</a:t>
            </a:r>
            <a:r>
              <a:rPr lang="en-US" sz="1600" dirty="0" smtClean="0">
                <a:solidFill>
                  <a:srgbClr val="0070C0"/>
                </a:solidFill>
              </a:rPr>
              <a:t> -  </a:t>
            </a:r>
            <a:endParaRPr lang="en-US" sz="1600" dirty="0">
              <a:solidFill>
                <a:srgbClr val="0070C0"/>
              </a:solidFill>
            </a:endParaRPr>
          </a:p>
        </p:txBody>
      </p:sp>
    </p:spTree>
    <p:extLst>
      <p:ext uri="{BB962C8B-B14F-4D97-AF65-F5344CB8AC3E}">
        <p14:creationId xmlns:p14="http://schemas.microsoft.com/office/powerpoint/2010/main" val="33504516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315199" cy="990600"/>
          </a:xfrm>
        </p:spPr>
        <p:txBody>
          <a:bodyPr>
            <a:normAutofit/>
          </a:bodyPr>
          <a:lstStyle/>
          <a:p>
            <a:r>
              <a:rPr lang="en-US" sz="2800" b="1" dirty="0" smtClean="0"/>
              <a:t>Reading: Details: All in the Family, pg. 856</a:t>
            </a:r>
            <a:endParaRPr lang="en-US" sz="2800" b="1" dirty="0"/>
          </a:p>
        </p:txBody>
      </p:sp>
      <p:sp>
        <p:nvSpPr>
          <p:cNvPr id="3" name="Content Placeholder 2"/>
          <p:cNvSpPr>
            <a:spLocks noGrp="1"/>
          </p:cNvSpPr>
          <p:nvPr>
            <p:ph idx="1"/>
          </p:nvPr>
        </p:nvSpPr>
        <p:spPr>
          <a:xfrm>
            <a:off x="304800" y="990600"/>
            <a:ext cx="7772399" cy="4745963"/>
          </a:xfrm>
        </p:spPr>
        <p:txBody>
          <a:bodyPr>
            <a:normAutofit lnSpcReduction="10000"/>
          </a:bodyPr>
          <a:lstStyle/>
          <a:p>
            <a:pPr>
              <a:buFont typeface="Wingdings" panose="05000000000000000000" pitchFamily="2" charset="2"/>
              <a:buChar char="q"/>
            </a:pPr>
            <a:r>
              <a:rPr lang="en-US" sz="2400" dirty="0" smtClean="0"/>
              <a:t>Fill in categorical chart with details in regards to setting, character, &amp; plot. </a:t>
            </a:r>
          </a:p>
          <a:p>
            <a:pPr>
              <a:buAutoNum type="arabicPeriod"/>
            </a:pPr>
            <a:endParaRPr lang="en-US" sz="2400" dirty="0"/>
          </a:p>
          <a:p>
            <a:pPr>
              <a:buAutoNum type="arabicPeriod"/>
            </a:pPr>
            <a:r>
              <a:rPr lang="en-US" sz="2400" dirty="0" smtClean="0"/>
              <a:t>Predict what will happen to the narrator based on the ending. </a:t>
            </a:r>
          </a:p>
          <a:p>
            <a:pPr>
              <a:buAutoNum type="arabicPeriod"/>
            </a:pPr>
            <a:r>
              <a:rPr lang="en-US" sz="2400" dirty="0" smtClean="0"/>
              <a:t>How does the family’s attitude toward the mirror change?</a:t>
            </a:r>
          </a:p>
          <a:p>
            <a:pPr>
              <a:buAutoNum type="arabicPeriod"/>
            </a:pPr>
            <a:r>
              <a:rPr lang="en-US" sz="2400" dirty="0" smtClean="0"/>
              <a:t>Describe Clara’s character.</a:t>
            </a:r>
          </a:p>
          <a:p>
            <a:pPr>
              <a:buAutoNum type="arabicPeriod"/>
            </a:pPr>
            <a:r>
              <a:rPr lang="en-US" sz="2400" dirty="0" smtClean="0"/>
              <a:t>Does the character of Clara make the store more or less believable?</a:t>
            </a:r>
          </a:p>
          <a:p>
            <a:pPr>
              <a:buAutoNum type="arabicPeriod"/>
            </a:pPr>
            <a:r>
              <a:rPr lang="en-US" sz="2400" dirty="0" smtClean="0"/>
              <a:t>Describe be the narrator’s tone. </a:t>
            </a:r>
            <a:endParaRPr lang="en-US" sz="2400" dirty="0"/>
          </a:p>
        </p:txBody>
      </p:sp>
    </p:spTree>
    <p:extLst>
      <p:ext uri="{BB962C8B-B14F-4D97-AF65-F5344CB8AC3E}">
        <p14:creationId xmlns:p14="http://schemas.microsoft.com/office/powerpoint/2010/main" val="607391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315199" cy="990600"/>
          </a:xfrm>
        </p:spPr>
        <p:txBody>
          <a:bodyPr>
            <a:normAutofit/>
          </a:bodyPr>
          <a:lstStyle/>
          <a:p>
            <a:r>
              <a:rPr lang="en-US" sz="2800" b="1" dirty="0" smtClean="0"/>
              <a:t>Reading: Details: All in the Family, pg. 856</a:t>
            </a:r>
            <a:endParaRPr lang="en-US" sz="2800" b="1" dirty="0"/>
          </a:p>
        </p:txBody>
      </p:sp>
      <p:sp>
        <p:nvSpPr>
          <p:cNvPr id="3" name="Content Placeholder 2"/>
          <p:cNvSpPr>
            <a:spLocks noGrp="1"/>
          </p:cNvSpPr>
          <p:nvPr>
            <p:ph idx="1"/>
          </p:nvPr>
        </p:nvSpPr>
        <p:spPr>
          <a:xfrm>
            <a:off x="304800" y="990600"/>
            <a:ext cx="7772399" cy="4745963"/>
          </a:xfrm>
        </p:spPr>
        <p:txBody>
          <a:bodyPr>
            <a:normAutofit lnSpcReduction="10000"/>
          </a:bodyPr>
          <a:lstStyle/>
          <a:p>
            <a:pPr>
              <a:buFont typeface="Wingdings" panose="05000000000000000000" pitchFamily="2" charset="2"/>
              <a:buChar char="q"/>
            </a:pPr>
            <a:r>
              <a:rPr lang="en-US" sz="2400" dirty="0" smtClean="0"/>
              <a:t>Fill in categorical chart with details in regards to setting, character, &amp; plot. </a:t>
            </a:r>
          </a:p>
          <a:p>
            <a:pPr>
              <a:buAutoNum type="arabicPeriod"/>
            </a:pPr>
            <a:endParaRPr lang="en-US" sz="2400" dirty="0"/>
          </a:p>
          <a:p>
            <a:pPr>
              <a:buAutoNum type="arabicPeriod"/>
            </a:pPr>
            <a:r>
              <a:rPr lang="en-US" sz="2400" dirty="0" smtClean="0"/>
              <a:t>Predict what will happen to the narrator based on the ending. </a:t>
            </a:r>
          </a:p>
          <a:p>
            <a:pPr>
              <a:buAutoNum type="arabicPeriod"/>
            </a:pPr>
            <a:r>
              <a:rPr lang="en-US" sz="2400" dirty="0" smtClean="0"/>
              <a:t>How does the family’s attitude toward the mirror change?</a:t>
            </a:r>
          </a:p>
          <a:p>
            <a:pPr>
              <a:buAutoNum type="arabicPeriod"/>
            </a:pPr>
            <a:r>
              <a:rPr lang="en-US" sz="2400" dirty="0" smtClean="0"/>
              <a:t>Describe Clara’s character.</a:t>
            </a:r>
          </a:p>
          <a:p>
            <a:pPr>
              <a:buAutoNum type="arabicPeriod"/>
            </a:pPr>
            <a:r>
              <a:rPr lang="en-US" sz="2400" dirty="0" smtClean="0"/>
              <a:t>Does the character of Clara make the store more or less believable?</a:t>
            </a:r>
          </a:p>
          <a:p>
            <a:pPr>
              <a:buAutoNum type="arabicPeriod"/>
            </a:pPr>
            <a:r>
              <a:rPr lang="en-US" sz="2400" dirty="0" smtClean="0"/>
              <a:t>Describe be the narrator’s tone. </a:t>
            </a:r>
            <a:endParaRPr lang="en-US" sz="2400" dirty="0"/>
          </a:p>
        </p:txBody>
      </p:sp>
    </p:spTree>
    <p:extLst>
      <p:ext uri="{BB962C8B-B14F-4D97-AF65-F5344CB8AC3E}">
        <p14:creationId xmlns:p14="http://schemas.microsoft.com/office/powerpoint/2010/main" val="28169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7238999" cy="457200"/>
          </a:xfrm>
        </p:spPr>
        <p:txBody>
          <a:bodyPr>
            <a:normAutofit fontScale="90000"/>
          </a:bodyPr>
          <a:lstStyle/>
          <a:p>
            <a:r>
              <a:rPr lang="en-US" sz="2800" b="1" dirty="0" smtClean="0"/>
              <a:t>Reading: Choose the right Texts for you </a:t>
            </a:r>
            <a:endParaRPr lang="en-US" sz="2800" b="1" dirty="0"/>
          </a:p>
        </p:txBody>
      </p:sp>
      <p:sp>
        <p:nvSpPr>
          <p:cNvPr id="3" name="Content Placeholder 2"/>
          <p:cNvSpPr>
            <a:spLocks noGrp="1"/>
          </p:cNvSpPr>
          <p:nvPr>
            <p:ph idx="1"/>
          </p:nvPr>
        </p:nvSpPr>
        <p:spPr>
          <a:xfrm>
            <a:off x="228600" y="838200"/>
            <a:ext cx="8458200" cy="5562600"/>
          </a:xfrm>
        </p:spPr>
        <p:txBody>
          <a:bodyPr/>
          <a:lstStyle/>
          <a:p>
            <a:pPr marL="0" indent="0">
              <a:buNone/>
            </a:pPr>
            <a:r>
              <a:rPr lang="en-US" dirty="0" smtClean="0"/>
              <a:t>Carousel notes- </a:t>
            </a:r>
          </a:p>
          <a:p>
            <a:pPr marL="0" indent="0">
              <a:buNone/>
            </a:pPr>
            <a:endParaRPr lang="en-US" dirty="0"/>
          </a:p>
          <a:p>
            <a:pPr marL="0" indent="0">
              <a:buNone/>
            </a:pPr>
            <a:r>
              <a:rPr lang="en-US" dirty="0" smtClean="0"/>
              <a:t>Walk around the room and write down the notes necessary to choosing </a:t>
            </a:r>
          </a:p>
          <a:p>
            <a:pPr marL="0" indent="0">
              <a:buNone/>
            </a:pPr>
            <a:endParaRPr lang="en-US" dirty="0"/>
          </a:p>
          <a:p>
            <a:pPr marL="0" indent="0">
              <a:buNone/>
            </a:pPr>
            <a:r>
              <a:rPr lang="en-US" dirty="0" smtClean="0">
                <a:solidFill>
                  <a:srgbClr val="0070C0"/>
                </a:solidFill>
              </a:rPr>
              <a:t>Step </a:t>
            </a:r>
            <a:r>
              <a:rPr lang="en-US" dirty="0">
                <a:solidFill>
                  <a:srgbClr val="0070C0"/>
                </a:solidFill>
              </a:rPr>
              <a:t>1: </a:t>
            </a:r>
            <a:r>
              <a:rPr lang="en-US" dirty="0" smtClean="0">
                <a:solidFill>
                  <a:srgbClr val="0070C0"/>
                </a:solidFill>
              </a:rPr>
              <a:t>Get to know yourself as a reader. </a:t>
            </a:r>
          </a:p>
          <a:p>
            <a:pPr marL="0" indent="0">
              <a:buNone/>
            </a:pPr>
            <a:r>
              <a:rPr lang="en-US" dirty="0">
                <a:solidFill>
                  <a:srgbClr val="0070C0"/>
                </a:solidFill>
              </a:rPr>
              <a:t>	</a:t>
            </a:r>
            <a:r>
              <a:rPr lang="en-US" dirty="0" smtClean="0">
                <a:solidFill>
                  <a:srgbClr val="0070C0"/>
                </a:solidFill>
              </a:rPr>
              <a:t>- Question yourself</a:t>
            </a:r>
          </a:p>
          <a:p>
            <a:pPr marL="0" indent="0">
              <a:buNone/>
            </a:pPr>
            <a:r>
              <a:rPr lang="en-US" dirty="0" smtClean="0">
                <a:solidFill>
                  <a:srgbClr val="0070C0"/>
                </a:solidFill>
              </a:rPr>
              <a:t>Step 2: Apply knowledge learned from step 1.</a:t>
            </a:r>
          </a:p>
          <a:p>
            <a:pPr marL="0" indent="0">
              <a:buNone/>
            </a:pPr>
            <a:r>
              <a:rPr lang="en-US" dirty="0">
                <a:solidFill>
                  <a:srgbClr val="0070C0"/>
                </a:solidFill>
              </a:rPr>
              <a:t>	</a:t>
            </a:r>
            <a:r>
              <a:rPr lang="en-US" dirty="0" smtClean="0">
                <a:solidFill>
                  <a:srgbClr val="0070C0"/>
                </a:solidFill>
              </a:rPr>
              <a:t>-Your interests</a:t>
            </a:r>
          </a:p>
          <a:p>
            <a:pPr marL="0" indent="0">
              <a:buNone/>
            </a:pPr>
            <a:r>
              <a:rPr lang="en-US" dirty="0" smtClean="0">
                <a:solidFill>
                  <a:srgbClr val="0070C0"/>
                </a:solidFill>
              </a:rPr>
              <a:t>Step 3: Consider </a:t>
            </a:r>
            <a:r>
              <a:rPr lang="en-US" u="sng" dirty="0">
                <a:solidFill>
                  <a:srgbClr val="0070C0"/>
                </a:solidFill>
              </a:rPr>
              <a:t>HOW</a:t>
            </a:r>
            <a:r>
              <a:rPr lang="en-US" dirty="0">
                <a:solidFill>
                  <a:srgbClr val="0070C0"/>
                </a:solidFill>
              </a:rPr>
              <a:t> you choose texts </a:t>
            </a:r>
            <a:r>
              <a:rPr lang="en-US" dirty="0" smtClean="0">
                <a:solidFill>
                  <a:srgbClr val="0070C0"/>
                </a:solidFill>
              </a:rPr>
              <a:t>and </a:t>
            </a:r>
            <a:r>
              <a:rPr lang="en-US" dirty="0">
                <a:solidFill>
                  <a:srgbClr val="0070C0"/>
                </a:solidFill>
              </a:rPr>
              <a:t>consider </a:t>
            </a:r>
            <a:r>
              <a:rPr lang="en-US" u="sng" dirty="0">
                <a:solidFill>
                  <a:srgbClr val="0070C0"/>
                </a:solidFill>
              </a:rPr>
              <a:t>HOW</a:t>
            </a:r>
            <a:r>
              <a:rPr lang="en-US" dirty="0">
                <a:solidFill>
                  <a:srgbClr val="0070C0"/>
                </a:solidFill>
              </a:rPr>
              <a:t> you actually read.  </a:t>
            </a:r>
            <a:r>
              <a:rPr lang="en-US" dirty="0" smtClean="0">
                <a:solidFill>
                  <a:srgbClr val="0070C0"/>
                </a:solidFill>
              </a:rPr>
              <a:t> </a:t>
            </a:r>
          </a:p>
          <a:p>
            <a:pPr marL="0" indent="0">
              <a:buNone/>
            </a:pPr>
            <a:r>
              <a:rPr lang="en-US" dirty="0">
                <a:solidFill>
                  <a:srgbClr val="0070C0"/>
                </a:solidFill>
              </a:rPr>
              <a:t>	</a:t>
            </a:r>
            <a:r>
              <a:rPr lang="en-US" dirty="0" smtClean="0">
                <a:solidFill>
                  <a:srgbClr val="0070C0"/>
                </a:solidFill>
              </a:rPr>
              <a:t>-Willing vs. challenge?</a:t>
            </a:r>
          </a:p>
          <a:p>
            <a:pPr marL="0" indent="0">
              <a:buNone/>
            </a:pPr>
            <a:r>
              <a:rPr lang="en-US" dirty="0">
                <a:solidFill>
                  <a:srgbClr val="0070C0"/>
                </a:solidFill>
              </a:rPr>
              <a:t>	</a:t>
            </a:r>
            <a:r>
              <a:rPr lang="en-US" dirty="0" smtClean="0">
                <a:solidFill>
                  <a:srgbClr val="0070C0"/>
                </a:solidFill>
              </a:rPr>
              <a:t>-Slow or fast reader? </a:t>
            </a:r>
          </a:p>
          <a:p>
            <a:pPr marL="0" indent="0">
              <a:buNone/>
            </a:pPr>
            <a:r>
              <a:rPr lang="en-US" dirty="0">
                <a:solidFill>
                  <a:srgbClr val="0070C0"/>
                </a:solidFill>
              </a:rPr>
              <a:t>	</a:t>
            </a:r>
            <a:r>
              <a:rPr lang="en-US" dirty="0" smtClean="0">
                <a:solidFill>
                  <a:srgbClr val="0070C0"/>
                </a:solidFill>
              </a:rPr>
              <a:t>-Need quiet or can work in chaos? </a:t>
            </a:r>
            <a:endParaRPr lang="en-US" dirty="0">
              <a:solidFill>
                <a:srgbClr val="0070C0"/>
              </a:solidFill>
            </a:endParaRPr>
          </a:p>
          <a:p>
            <a:pPr marL="0" indent="0">
              <a:buNone/>
            </a:pPr>
            <a:endParaRPr lang="en-US" dirty="0"/>
          </a:p>
        </p:txBody>
      </p:sp>
    </p:spTree>
    <p:extLst>
      <p:ext uri="{BB962C8B-B14F-4D97-AF65-F5344CB8AC3E}">
        <p14:creationId xmlns:p14="http://schemas.microsoft.com/office/powerpoint/2010/main" val="17938056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7950199" cy="685800"/>
          </a:xfrm>
        </p:spPr>
        <p:txBody>
          <a:bodyPr>
            <a:normAutofit fontScale="90000"/>
          </a:bodyPr>
          <a:lstStyle/>
          <a:p>
            <a:r>
              <a:rPr lang="en-US" sz="2700" b="1" dirty="0">
                <a:solidFill>
                  <a:srgbClr val="0070C0"/>
                </a:solidFill>
              </a:rPr>
              <a:t>STEP 1: GET TO KNOW YOURSELF AS A READER.</a:t>
            </a:r>
            <a:r>
              <a:rPr lang="en-US" dirty="0">
                <a:solidFill>
                  <a:srgbClr val="0070C0"/>
                </a:solidFill>
              </a:rPr>
              <a:t/>
            </a:r>
            <a:br>
              <a:rPr lang="en-US" dirty="0">
                <a:solidFill>
                  <a:srgbClr val="0070C0"/>
                </a:solidFill>
              </a:rPr>
            </a:br>
            <a:endParaRPr lang="en-US" dirty="0">
              <a:solidFill>
                <a:srgbClr val="0070C0"/>
              </a:solidFill>
            </a:endParaRPr>
          </a:p>
        </p:txBody>
      </p:sp>
      <p:sp>
        <p:nvSpPr>
          <p:cNvPr id="3" name="Content Placeholder 2"/>
          <p:cNvSpPr>
            <a:spLocks noGrp="1"/>
          </p:cNvSpPr>
          <p:nvPr>
            <p:ph idx="1"/>
          </p:nvPr>
        </p:nvSpPr>
        <p:spPr>
          <a:xfrm>
            <a:off x="228601" y="838200"/>
            <a:ext cx="8610600" cy="5203163"/>
          </a:xfrm>
        </p:spPr>
        <p:txBody>
          <a:bodyPr>
            <a:normAutofit/>
          </a:bodyPr>
          <a:lstStyle/>
          <a:p>
            <a:pPr lvl="0">
              <a:buFont typeface="+mj-lt"/>
              <a:buAutoNum type="arabicPeriod"/>
            </a:pPr>
            <a:r>
              <a:rPr lang="en-US" sz="2000" dirty="0" smtClean="0"/>
              <a:t>What </a:t>
            </a:r>
            <a:r>
              <a:rPr lang="en-US" sz="2000" dirty="0"/>
              <a:t>genres, books, authors, or reading have you enjoyed in the past?  Why?</a:t>
            </a:r>
          </a:p>
          <a:p>
            <a:pPr lvl="0">
              <a:buFont typeface="+mj-lt"/>
              <a:buAutoNum type="arabicPeriod"/>
            </a:pPr>
            <a:r>
              <a:rPr lang="en-US" sz="2000" dirty="0"/>
              <a:t>What do you read regularly (magazines, blogs, websites, apps, manuals, books)?</a:t>
            </a:r>
          </a:p>
          <a:p>
            <a:pPr lvl="0">
              <a:buFont typeface="+mj-lt"/>
              <a:buAutoNum type="arabicPeriod"/>
            </a:pPr>
            <a:r>
              <a:rPr lang="en-US" sz="2000" dirty="0"/>
              <a:t>What, specifically, are you interested in (activities, sports, music, science, fantasy, etc.)?</a:t>
            </a:r>
          </a:p>
          <a:p>
            <a:pPr lvl="0">
              <a:buFont typeface="+mj-lt"/>
              <a:buAutoNum type="arabicPeriod"/>
            </a:pPr>
            <a:r>
              <a:rPr lang="en-US" sz="2000" dirty="0"/>
              <a:t>For what purpose do you read (learning, obligation, enjoyment)?</a:t>
            </a:r>
          </a:p>
          <a:p>
            <a:pPr lvl="0">
              <a:buFont typeface="+mj-lt"/>
              <a:buAutoNum type="arabicPeriod"/>
            </a:pPr>
            <a:r>
              <a:rPr lang="en-US" sz="2000" dirty="0"/>
              <a:t>Is reading difficult or easy for you?  Do you read fast or slow?  Do you want to be interested in what you read?  </a:t>
            </a:r>
          </a:p>
          <a:p>
            <a:pPr lvl="0">
              <a:buFont typeface="+mj-lt"/>
              <a:buAutoNum type="arabicPeriod"/>
            </a:pPr>
            <a:r>
              <a:rPr lang="en-US" sz="2000" dirty="0"/>
              <a:t>Are you willing to or do you want to challenge yourself?</a:t>
            </a:r>
          </a:p>
          <a:p>
            <a:endParaRPr lang="en-US" dirty="0"/>
          </a:p>
        </p:txBody>
      </p:sp>
    </p:spTree>
    <p:extLst>
      <p:ext uri="{BB962C8B-B14F-4D97-AF65-F5344CB8AC3E}">
        <p14:creationId xmlns:p14="http://schemas.microsoft.com/office/powerpoint/2010/main" val="22884319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534400" cy="609600"/>
          </a:xfrm>
        </p:spPr>
        <p:txBody>
          <a:bodyPr>
            <a:normAutofit fontScale="90000"/>
          </a:bodyPr>
          <a:lstStyle/>
          <a:p>
            <a:r>
              <a:rPr lang="en-US" sz="2700" dirty="0">
                <a:solidFill>
                  <a:srgbClr val="0070C0"/>
                </a:solidFill>
              </a:rPr>
              <a:t>STEP 2: APPLY THE KNOWLEDGE YOU LEARNED FROM STEP 1.</a:t>
            </a:r>
            <a:r>
              <a:rPr lang="en-US" dirty="0"/>
              <a:t/>
            </a:r>
            <a:br>
              <a:rPr lang="en-US" dirty="0"/>
            </a:br>
            <a:endParaRPr lang="en-US" dirty="0"/>
          </a:p>
        </p:txBody>
      </p:sp>
      <p:sp>
        <p:nvSpPr>
          <p:cNvPr id="3" name="Content Placeholder 2"/>
          <p:cNvSpPr>
            <a:spLocks noGrp="1"/>
          </p:cNvSpPr>
          <p:nvPr>
            <p:ph idx="1"/>
          </p:nvPr>
        </p:nvSpPr>
        <p:spPr>
          <a:xfrm>
            <a:off x="76201" y="838200"/>
            <a:ext cx="8839200" cy="5791200"/>
          </a:xfrm>
        </p:spPr>
        <p:txBody>
          <a:bodyPr>
            <a:normAutofit fontScale="85000" lnSpcReduction="20000"/>
          </a:bodyPr>
          <a:lstStyle/>
          <a:p>
            <a:pPr marL="0" indent="0">
              <a:buNone/>
            </a:pPr>
            <a:r>
              <a:rPr lang="en-US" dirty="0"/>
              <a:t>Part A: Start with </a:t>
            </a:r>
            <a:r>
              <a:rPr lang="en-US" u="sng" dirty="0"/>
              <a:t>WHAT</a:t>
            </a:r>
            <a:r>
              <a:rPr lang="en-US" dirty="0"/>
              <a:t>: think about your answers from Step 1.  </a:t>
            </a:r>
          </a:p>
          <a:p>
            <a:pPr lvl="0" fontAlgn="base">
              <a:buFont typeface="Wingdings" panose="05000000000000000000" pitchFamily="2" charset="2"/>
              <a:buChar char="q"/>
            </a:pPr>
            <a:r>
              <a:rPr lang="en-US" dirty="0"/>
              <a:t>If you enjoyed a John Green (</a:t>
            </a:r>
            <a:r>
              <a:rPr lang="en-US" i="1" dirty="0"/>
              <a:t>The Fault in Our Stars</a:t>
            </a:r>
            <a:r>
              <a:rPr lang="en-US" dirty="0"/>
              <a:t>) book you read, then you might enjoy another of his books.  </a:t>
            </a:r>
          </a:p>
          <a:p>
            <a:pPr lvl="0" fontAlgn="base">
              <a:buFont typeface="Wingdings" panose="05000000000000000000" pitchFamily="2" charset="2"/>
              <a:buChar char="q"/>
            </a:pPr>
            <a:r>
              <a:rPr lang="en-US" dirty="0"/>
              <a:t>If you like the television series Pretty Little Liars, then you might like the books. </a:t>
            </a:r>
          </a:p>
          <a:p>
            <a:pPr lvl="0" fontAlgn="base">
              <a:buFont typeface="Wingdings" panose="05000000000000000000" pitchFamily="2" charset="2"/>
              <a:buChar char="q"/>
            </a:pPr>
            <a:r>
              <a:rPr lang="en-US" dirty="0"/>
              <a:t>If you like Stranger Things, then you may enjoy R.L. Stine or Steven King.  </a:t>
            </a:r>
          </a:p>
          <a:p>
            <a:pPr lvl="0" fontAlgn="base">
              <a:buFont typeface="Wingdings" panose="05000000000000000000" pitchFamily="2" charset="2"/>
              <a:buChar char="q"/>
            </a:pPr>
            <a:r>
              <a:rPr lang="en-US" dirty="0"/>
              <a:t>If you love science and technology, then you might like Wired (magazine or website).  </a:t>
            </a:r>
          </a:p>
          <a:p>
            <a:pPr lvl="0" fontAlgn="base">
              <a:buFont typeface="Wingdings" panose="05000000000000000000" pitchFamily="2" charset="2"/>
              <a:buChar char="q"/>
            </a:pPr>
            <a:r>
              <a:rPr lang="en-US" dirty="0"/>
              <a:t>If you enjoy reading Facebook posts, Instagram posts, or Twitter posts- your focus should be on 1</a:t>
            </a:r>
            <a:r>
              <a:rPr lang="en-US" baseline="30000" dirty="0"/>
              <a:t>st</a:t>
            </a:r>
            <a:r>
              <a:rPr lang="en-US" dirty="0"/>
              <a:t> person narratives: </a:t>
            </a:r>
            <a:r>
              <a:rPr lang="en-US" i="1" dirty="0"/>
              <a:t>Gone Girl</a:t>
            </a:r>
            <a:r>
              <a:rPr lang="en-US" dirty="0"/>
              <a:t> by Gillian Flynn, </a:t>
            </a:r>
            <a:r>
              <a:rPr lang="en-US" i="1" dirty="0"/>
              <a:t>The Martian</a:t>
            </a:r>
            <a:r>
              <a:rPr lang="en-US" dirty="0"/>
              <a:t> by Andy Weir, </a:t>
            </a:r>
            <a:r>
              <a:rPr lang="en-US" i="1" dirty="0"/>
              <a:t>If I Stay</a:t>
            </a:r>
            <a:r>
              <a:rPr lang="en-US" dirty="0"/>
              <a:t> by Gale Foreman</a:t>
            </a:r>
          </a:p>
          <a:p>
            <a:pPr marL="0" indent="0">
              <a:buNone/>
            </a:pPr>
            <a:r>
              <a:rPr lang="en-US" dirty="0"/>
              <a:t>Part B: Then consider </a:t>
            </a:r>
            <a:r>
              <a:rPr lang="en-US" u="sng" dirty="0"/>
              <a:t>WHY</a:t>
            </a:r>
            <a:r>
              <a:rPr lang="en-US" dirty="0"/>
              <a:t>:  maybe you have a mismatch of purpose.  </a:t>
            </a:r>
          </a:p>
          <a:p>
            <a:pPr marL="0" lvl="0" indent="0" fontAlgn="base">
              <a:buNone/>
            </a:pPr>
            <a:r>
              <a:rPr lang="en-US" dirty="0"/>
              <a:t>Remember in English class, your texts will be a mixture of both forms: entertain and inform </a:t>
            </a:r>
          </a:p>
          <a:p>
            <a:pPr marL="0" indent="0" fontAlgn="base">
              <a:buNone/>
            </a:pPr>
            <a:r>
              <a:rPr lang="en-US" dirty="0"/>
              <a:t> </a:t>
            </a:r>
          </a:p>
          <a:p>
            <a:pPr marL="0" indent="0">
              <a:buNone/>
            </a:pPr>
            <a:r>
              <a:rPr lang="en-US" dirty="0"/>
              <a:t>Part C: Be clear and realistic about </a:t>
            </a:r>
            <a:r>
              <a:rPr lang="en-US" u="sng" dirty="0"/>
              <a:t>WHO</a:t>
            </a:r>
            <a:r>
              <a:rPr lang="en-US" dirty="0"/>
              <a:t> you are as a reader.  </a:t>
            </a:r>
          </a:p>
          <a:p>
            <a:pPr marL="0" lvl="0" indent="0" fontAlgn="base">
              <a:buNone/>
            </a:pPr>
            <a:r>
              <a:rPr lang="en-US" dirty="0"/>
              <a:t>If you want a challenge, then choose the 300 page book.  If you don’t want a challenge, choose the 150 page book.  </a:t>
            </a:r>
          </a:p>
          <a:p>
            <a:pPr marL="0" indent="0" fontAlgn="base">
              <a:buNone/>
            </a:pPr>
            <a:r>
              <a:rPr lang="en-US" dirty="0"/>
              <a:t> </a:t>
            </a:r>
          </a:p>
          <a:p>
            <a:pPr marL="0" lvl="0" indent="0" fontAlgn="base">
              <a:buNone/>
            </a:pPr>
            <a:r>
              <a:rPr lang="en-US" dirty="0"/>
              <a:t>Reading is like any sport or skill: you have to practice over and over again and mess up and build strength and stamina.  In which case, maybe you do choose the longer book rather than the shorter one.  </a:t>
            </a:r>
          </a:p>
          <a:p>
            <a:pPr marL="0" indent="0">
              <a:buNone/>
            </a:pPr>
            <a:r>
              <a:rPr lang="en-US" dirty="0"/>
              <a:t> </a:t>
            </a:r>
          </a:p>
          <a:p>
            <a:endParaRPr lang="en-US" dirty="0"/>
          </a:p>
        </p:txBody>
      </p:sp>
    </p:spTree>
    <p:extLst>
      <p:ext uri="{BB962C8B-B14F-4D97-AF65-F5344CB8AC3E}">
        <p14:creationId xmlns:p14="http://schemas.microsoft.com/office/powerpoint/2010/main" val="25949148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807" y="288966"/>
            <a:ext cx="7226794" cy="661060"/>
          </a:xfrm>
        </p:spPr>
        <p:txBody>
          <a:bodyPr>
            <a:normAutofit fontScale="90000"/>
          </a:bodyPr>
          <a:lstStyle/>
          <a:p>
            <a:r>
              <a:rPr lang="en-US" dirty="0" smtClean="0"/>
              <a:t>Agenda: Tuesday September 6, 2016</a:t>
            </a:r>
            <a:endParaRPr lang="en-US" dirty="0"/>
          </a:p>
        </p:txBody>
      </p:sp>
      <p:sp>
        <p:nvSpPr>
          <p:cNvPr id="3" name="Content Placeholder 2"/>
          <p:cNvSpPr>
            <a:spLocks noGrp="1"/>
          </p:cNvSpPr>
          <p:nvPr>
            <p:ph idx="1"/>
          </p:nvPr>
        </p:nvSpPr>
        <p:spPr>
          <a:xfrm>
            <a:off x="240807" y="1151907"/>
            <a:ext cx="8432548" cy="5410258"/>
          </a:xfrm>
        </p:spPr>
        <p:txBody>
          <a:bodyPr>
            <a:normAutofit/>
          </a:bodyPr>
          <a:lstStyle/>
          <a:p>
            <a:pPr marL="0" indent="0">
              <a:buNone/>
            </a:pPr>
            <a:r>
              <a:rPr lang="en-US" sz="2000" dirty="0" smtClean="0"/>
              <a:t>Warm up</a:t>
            </a:r>
          </a:p>
          <a:p>
            <a:pPr marL="0" indent="0">
              <a:buNone/>
            </a:pPr>
            <a:r>
              <a:rPr lang="en-US" sz="2000" dirty="0" smtClean="0"/>
              <a:t>Vocabulary 1 (3, 4)</a:t>
            </a:r>
          </a:p>
          <a:p>
            <a:pPr marL="0" indent="0">
              <a:buNone/>
            </a:pPr>
            <a:r>
              <a:rPr lang="en-US" sz="2000" dirty="0" smtClean="0"/>
              <a:t>Grammar- adjectives</a:t>
            </a:r>
          </a:p>
          <a:p>
            <a:pPr marL="0" indent="0">
              <a:buNone/>
            </a:pPr>
            <a:r>
              <a:rPr lang="en-US" sz="2000" dirty="0" smtClean="0"/>
              <a:t>Reading- All in the Family/ Details</a:t>
            </a:r>
          </a:p>
          <a:p>
            <a:pPr marL="0" indent="0">
              <a:buNone/>
            </a:pPr>
            <a:r>
              <a:rPr lang="en-US" sz="2000" dirty="0" smtClean="0"/>
              <a:t>Writing- Revise PEA #1</a:t>
            </a:r>
          </a:p>
          <a:p>
            <a:pPr marL="0" indent="0">
              <a:buNone/>
            </a:pPr>
            <a:endParaRPr lang="en-US" sz="2000" dirty="0" smtClean="0"/>
          </a:p>
          <a:p>
            <a:pPr marL="0" indent="0">
              <a:buNone/>
            </a:pPr>
            <a:endParaRPr lang="en-US" sz="2000" dirty="0" smtClean="0"/>
          </a:p>
          <a:p>
            <a:pPr marL="0" indent="0">
              <a:buNone/>
            </a:pPr>
            <a:endParaRPr lang="en-US" sz="2000" dirty="0" smtClean="0"/>
          </a:p>
          <a:p>
            <a:pPr marL="0" indent="0">
              <a:buNone/>
            </a:pPr>
            <a:endParaRPr lang="en-US" sz="2000" dirty="0"/>
          </a:p>
          <a:p>
            <a:pPr marL="0" indent="0">
              <a:buNone/>
            </a:pPr>
            <a:r>
              <a:rPr lang="en-US" sz="2000" dirty="0" smtClean="0"/>
              <a:t>Random fact of the day: </a:t>
            </a:r>
          </a:p>
          <a:p>
            <a:pPr marL="0" indent="0">
              <a:buNone/>
            </a:pPr>
            <a:r>
              <a:rPr lang="en-US" sz="2000" dirty="0" smtClean="0"/>
              <a:t>“Facebook Addiction Disorder” is now considered a psychological disorder. </a:t>
            </a:r>
          </a:p>
          <a:p>
            <a:pPr marL="0" indent="0">
              <a:buNone/>
            </a:pPr>
            <a:endParaRPr lang="en-US" sz="2000" dirty="0" smtClean="0"/>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37934409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914400"/>
          </a:xfrm>
        </p:spPr>
        <p:txBody>
          <a:bodyPr>
            <a:normAutofit fontScale="90000"/>
          </a:bodyPr>
          <a:lstStyle/>
          <a:p>
            <a:r>
              <a:rPr lang="en-US" sz="2700" dirty="0">
                <a:solidFill>
                  <a:srgbClr val="0070C0"/>
                </a:solidFill>
              </a:rPr>
              <a:t>STEP 3: Consider </a:t>
            </a:r>
            <a:r>
              <a:rPr lang="en-US" sz="2700" u="sng" dirty="0">
                <a:solidFill>
                  <a:srgbClr val="0070C0"/>
                </a:solidFill>
              </a:rPr>
              <a:t>HOW</a:t>
            </a:r>
            <a:r>
              <a:rPr lang="en-US" sz="2700" dirty="0">
                <a:solidFill>
                  <a:srgbClr val="0070C0"/>
                </a:solidFill>
              </a:rPr>
              <a:t> you choose texts you read and consider </a:t>
            </a:r>
            <a:r>
              <a:rPr lang="en-US" sz="2700" u="sng" dirty="0">
                <a:solidFill>
                  <a:srgbClr val="0070C0"/>
                </a:solidFill>
              </a:rPr>
              <a:t>HOW</a:t>
            </a:r>
            <a:r>
              <a:rPr lang="en-US" sz="2700" dirty="0">
                <a:solidFill>
                  <a:srgbClr val="0070C0"/>
                </a:solidFill>
              </a:rPr>
              <a:t> you actually read. </a:t>
            </a:r>
            <a:r>
              <a:rPr lang="en-US" dirty="0">
                <a:solidFill>
                  <a:srgbClr val="0070C0"/>
                </a:solidFill>
              </a:rPr>
              <a:t> </a:t>
            </a:r>
            <a:br>
              <a:rPr lang="en-US" dirty="0">
                <a:solidFill>
                  <a:srgbClr val="0070C0"/>
                </a:solidFill>
              </a:rPr>
            </a:br>
            <a:endParaRPr lang="en-US" dirty="0">
              <a:solidFill>
                <a:srgbClr val="0070C0"/>
              </a:solidFill>
            </a:endParaRPr>
          </a:p>
        </p:txBody>
      </p:sp>
      <p:sp>
        <p:nvSpPr>
          <p:cNvPr id="3" name="Content Placeholder 2"/>
          <p:cNvSpPr>
            <a:spLocks noGrp="1"/>
          </p:cNvSpPr>
          <p:nvPr>
            <p:ph idx="1"/>
          </p:nvPr>
        </p:nvSpPr>
        <p:spPr>
          <a:xfrm>
            <a:off x="228601" y="1143000"/>
            <a:ext cx="8763000" cy="5486400"/>
          </a:xfrm>
        </p:spPr>
        <p:txBody>
          <a:bodyPr>
            <a:normAutofit/>
          </a:bodyPr>
          <a:lstStyle/>
          <a:p>
            <a:pPr lvl="0" fontAlgn="base">
              <a:buFont typeface="Wingdings" panose="05000000000000000000" pitchFamily="2" charset="2"/>
              <a:buChar char="q"/>
            </a:pPr>
            <a:r>
              <a:rPr lang="en-US" dirty="0"/>
              <a:t>If you know you’re a slow reader who needs quiet, set aside time to read and make sure you have a quiet space to do </a:t>
            </a:r>
            <a:r>
              <a:rPr lang="en-US" dirty="0" smtClean="0"/>
              <a:t>so.</a:t>
            </a:r>
          </a:p>
          <a:p>
            <a:pPr lvl="0" fontAlgn="base">
              <a:buFont typeface="Wingdings" panose="05000000000000000000" pitchFamily="2" charset="2"/>
              <a:buChar char="q"/>
            </a:pPr>
            <a:endParaRPr lang="en-US" dirty="0"/>
          </a:p>
          <a:p>
            <a:pPr lvl="0" fontAlgn="base">
              <a:buFont typeface="Wingdings" panose="05000000000000000000" pitchFamily="2" charset="2"/>
              <a:buChar char="q"/>
            </a:pPr>
            <a:r>
              <a:rPr lang="en-US" dirty="0"/>
              <a:t>Get recommendations from friends, family, </a:t>
            </a:r>
            <a:r>
              <a:rPr lang="en-US" dirty="0" smtClean="0"/>
              <a:t>classmates</a:t>
            </a:r>
            <a:r>
              <a:rPr lang="en-US" dirty="0"/>
              <a:t>, teachers, or other sources that you trust</a:t>
            </a:r>
            <a:r>
              <a:rPr lang="en-US" dirty="0" smtClean="0"/>
              <a:t>.</a:t>
            </a:r>
            <a:r>
              <a:rPr lang="en-US" dirty="0"/>
              <a:t> </a:t>
            </a:r>
            <a:endParaRPr lang="en-US" dirty="0" smtClean="0"/>
          </a:p>
          <a:p>
            <a:pPr lvl="0" fontAlgn="base">
              <a:buFont typeface="Wingdings" panose="05000000000000000000" pitchFamily="2" charset="2"/>
              <a:buChar char="q"/>
            </a:pPr>
            <a:endParaRPr lang="en-US" dirty="0"/>
          </a:p>
          <a:p>
            <a:pPr lvl="0" fontAlgn="base">
              <a:buFont typeface="Wingdings" panose="05000000000000000000" pitchFamily="2" charset="2"/>
              <a:buChar char="q"/>
            </a:pPr>
            <a:r>
              <a:rPr lang="en-US" dirty="0"/>
              <a:t>Peruse the text.  Look over the </a:t>
            </a:r>
            <a:r>
              <a:rPr lang="en-US" dirty="0" smtClean="0"/>
              <a:t>cover</a:t>
            </a:r>
            <a:r>
              <a:rPr lang="en-US" dirty="0"/>
              <a:t>, read the title and synopsis, read a random paragraph or page, talk to others about it, etc</a:t>
            </a:r>
            <a:r>
              <a:rPr lang="en-US" dirty="0" smtClean="0"/>
              <a:t>.</a:t>
            </a:r>
          </a:p>
          <a:p>
            <a:pPr lvl="0" fontAlgn="base">
              <a:buFont typeface="Wingdings" panose="05000000000000000000" pitchFamily="2" charset="2"/>
              <a:buChar char="q"/>
            </a:pPr>
            <a:endParaRPr lang="en-US" dirty="0"/>
          </a:p>
          <a:p>
            <a:pPr lvl="0" fontAlgn="base">
              <a:buFont typeface="Wingdings" panose="05000000000000000000" pitchFamily="2" charset="2"/>
              <a:buChar char="q"/>
            </a:pPr>
            <a:r>
              <a:rPr lang="en-US" dirty="0"/>
              <a:t>When was the last time you tried something new?  You should read at least 1-2 paragraphs and/or two chapters before you give up. </a:t>
            </a:r>
            <a:endParaRPr lang="en-US" dirty="0" smtClean="0"/>
          </a:p>
          <a:p>
            <a:pPr lvl="0" fontAlgn="base">
              <a:buFont typeface="Wingdings" panose="05000000000000000000" pitchFamily="2" charset="2"/>
              <a:buChar char="q"/>
            </a:pPr>
            <a:endParaRPr lang="en-US" dirty="0"/>
          </a:p>
          <a:p>
            <a:pPr lvl="0" fontAlgn="base">
              <a:buFont typeface="Wingdings" panose="05000000000000000000" pitchFamily="2" charset="2"/>
              <a:buChar char="q"/>
            </a:pPr>
            <a:r>
              <a:rPr lang="en-US" dirty="0"/>
              <a:t>Suspend your judgment.  Don’t just give up at the first tough vocabulary word.  See if you can figure out another strategy to help you move forward.</a:t>
            </a:r>
          </a:p>
          <a:p>
            <a:endParaRPr lang="en-US" dirty="0"/>
          </a:p>
        </p:txBody>
      </p:sp>
    </p:spTree>
    <p:extLst>
      <p:ext uri="{BB962C8B-B14F-4D97-AF65-F5344CB8AC3E}">
        <p14:creationId xmlns:p14="http://schemas.microsoft.com/office/powerpoint/2010/main" val="22035099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6447501" cy="381000"/>
          </a:xfrm>
        </p:spPr>
        <p:txBody>
          <a:bodyPr>
            <a:normAutofit fontScale="90000"/>
          </a:bodyPr>
          <a:lstStyle/>
          <a:p>
            <a:r>
              <a:rPr lang="en-US" sz="3200" dirty="0" smtClean="0"/>
              <a:t>Reading: Short Stories</a:t>
            </a:r>
            <a:endParaRPr lang="en-US" sz="3200" dirty="0"/>
          </a:p>
        </p:txBody>
      </p:sp>
      <p:sp>
        <p:nvSpPr>
          <p:cNvPr id="3" name="Content Placeholder 2"/>
          <p:cNvSpPr>
            <a:spLocks noGrp="1"/>
          </p:cNvSpPr>
          <p:nvPr>
            <p:ph idx="1"/>
          </p:nvPr>
        </p:nvSpPr>
        <p:spPr>
          <a:xfrm>
            <a:off x="304800" y="990600"/>
            <a:ext cx="8458199" cy="5050763"/>
          </a:xfrm>
        </p:spPr>
        <p:txBody>
          <a:bodyPr/>
          <a:lstStyle/>
          <a:p>
            <a:pPr marL="0" indent="0">
              <a:buNone/>
            </a:pPr>
            <a:r>
              <a:rPr lang="en-US" dirty="0" smtClean="0"/>
              <a:t>The Sniper (pg. 162)    The Necklace (pg. 26)    The Scarlet Ibis (pg. 592)</a:t>
            </a:r>
          </a:p>
          <a:p>
            <a:pPr>
              <a:buFont typeface="Wingdings" panose="05000000000000000000" pitchFamily="2" charset="2"/>
              <a:buChar char="q"/>
            </a:pPr>
            <a:r>
              <a:rPr lang="en-US" dirty="0" smtClean="0"/>
              <a:t>Skim </a:t>
            </a:r>
            <a:r>
              <a:rPr lang="en-US" dirty="0" smtClean="0"/>
              <a:t>over the pictures, vocabulary words, and text. </a:t>
            </a:r>
          </a:p>
          <a:p>
            <a:pPr>
              <a:buFont typeface="Wingdings" panose="05000000000000000000" pitchFamily="2" charset="2"/>
              <a:buChar char="q"/>
            </a:pPr>
            <a:endParaRPr lang="en-US" dirty="0"/>
          </a:p>
          <a:p>
            <a:pPr>
              <a:buFont typeface="Wingdings" panose="05000000000000000000" pitchFamily="2" charset="2"/>
              <a:buChar char="q"/>
            </a:pPr>
            <a:r>
              <a:rPr lang="en-US" dirty="0" smtClean="0"/>
              <a:t>Which story do you think you will be interested in reading? </a:t>
            </a:r>
          </a:p>
          <a:p>
            <a:pPr marL="0" indent="0">
              <a:buNone/>
            </a:pPr>
            <a:endParaRPr lang="en-US" dirty="0" smtClean="0"/>
          </a:p>
          <a:p>
            <a:pPr marL="0" indent="0">
              <a:buNone/>
            </a:pPr>
            <a:r>
              <a:rPr lang="en-US" dirty="0" smtClean="0"/>
              <a:t>Begin reading</a:t>
            </a:r>
            <a:r>
              <a:rPr lang="en-US" dirty="0"/>
              <a:t> </a:t>
            </a:r>
            <a:r>
              <a:rPr lang="en-US" dirty="0" smtClean="0"/>
              <a:t>story #1.</a:t>
            </a:r>
            <a:endParaRPr lang="en-US" dirty="0"/>
          </a:p>
        </p:txBody>
      </p:sp>
    </p:spTree>
    <p:extLst>
      <p:ext uri="{BB962C8B-B14F-4D97-AF65-F5344CB8AC3E}">
        <p14:creationId xmlns:p14="http://schemas.microsoft.com/office/powerpoint/2010/main" val="20271330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6447501" cy="533400"/>
          </a:xfrm>
        </p:spPr>
        <p:txBody>
          <a:bodyPr>
            <a:normAutofit fontScale="90000"/>
          </a:bodyPr>
          <a:lstStyle/>
          <a:p>
            <a:r>
              <a:rPr lang="en-US" dirty="0" smtClean="0"/>
              <a:t>Warm Up 9/6</a:t>
            </a:r>
            <a:endParaRPr lang="en-US" dirty="0"/>
          </a:p>
        </p:txBody>
      </p:sp>
      <p:sp>
        <p:nvSpPr>
          <p:cNvPr id="3" name="Content Placeholder 2"/>
          <p:cNvSpPr>
            <a:spLocks noGrp="1"/>
          </p:cNvSpPr>
          <p:nvPr>
            <p:ph idx="1"/>
          </p:nvPr>
        </p:nvSpPr>
        <p:spPr>
          <a:xfrm>
            <a:off x="228600" y="838200"/>
            <a:ext cx="8686800" cy="5486400"/>
          </a:xfrm>
        </p:spPr>
        <p:txBody>
          <a:bodyPr>
            <a:normAutofit fontScale="92500" lnSpcReduction="20000"/>
          </a:bodyPr>
          <a:lstStyle/>
          <a:p>
            <a:pPr>
              <a:buFont typeface="Wingdings" panose="05000000000000000000" pitchFamily="2" charset="2"/>
              <a:buChar char="q"/>
            </a:pPr>
            <a:r>
              <a:rPr lang="en-US" sz="2400" b="1" dirty="0" smtClean="0"/>
              <a:t>Whenever he was so fortunate as to have near him a hare that had been kept too long, or a meat pie made with rancid butter, he gorged himself with such violence that this veins swelled, and the moisture broke out on his forehead. – Thomas Babington Macaulay, “Samuel Johnson”</a:t>
            </a:r>
          </a:p>
          <a:p>
            <a:pPr marL="0" indent="0">
              <a:buNone/>
            </a:pPr>
            <a:endParaRPr lang="en-US" sz="2400" b="1" dirty="0"/>
          </a:p>
          <a:p>
            <a:pPr marL="457200" indent="-457200">
              <a:buAutoNum type="arabicPeriod"/>
            </a:pPr>
            <a:r>
              <a:rPr lang="en-US" sz="2400" b="1" dirty="0" smtClean="0"/>
              <a:t>What effect does the detail (spoiled hare, rancid butter, swollen veins, sweaty forehead) have on the reader? </a:t>
            </a:r>
          </a:p>
          <a:p>
            <a:pPr marL="457200" indent="-457200">
              <a:buAutoNum type="arabicPeriod"/>
            </a:pPr>
            <a:endParaRPr lang="en-US" sz="2400" b="1" dirty="0"/>
          </a:p>
          <a:p>
            <a:pPr marL="457200" indent="-457200">
              <a:buAutoNum type="arabicPeriod"/>
            </a:pPr>
            <a:r>
              <a:rPr lang="en-US" sz="2400" b="1" dirty="0" smtClean="0"/>
              <a:t>How would the sentence change by ending it after himself? </a:t>
            </a:r>
          </a:p>
          <a:p>
            <a:pPr marL="457200" indent="-457200">
              <a:buAutoNum type="arabicPeriod"/>
            </a:pPr>
            <a:endParaRPr lang="en-US" sz="2400" b="1" dirty="0"/>
          </a:p>
          <a:p>
            <a:pPr>
              <a:buFont typeface="Wingdings" panose="05000000000000000000" pitchFamily="2" charset="2"/>
              <a:buChar char="q"/>
            </a:pPr>
            <a:r>
              <a:rPr lang="en-US" sz="2400" b="1" dirty="0" smtClean="0"/>
              <a:t>You try: </a:t>
            </a:r>
          </a:p>
          <a:p>
            <a:pPr marL="0" indent="0">
              <a:buNone/>
            </a:pPr>
            <a:r>
              <a:rPr lang="en-US" sz="2400" b="1" dirty="0" smtClean="0"/>
              <a:t>Write a sentence describing someone with disgusting eating habits. It must be one, correct sentence; and it must contain at least three vivid details. </a:t>
            </a:r>
            <a:endParaRPr lang="en-US" sz="2400" b="1" dirty="0"/>
          </a:p>
        </p:txBody>
      </p:sp>
    </p:spTree>
    <p:extLst>
      <p:ext uri="{BB962C8B-B14F-4D97-AF65-F5344CB8AC3E}">
        <p14:creationId xmlns:p14="http://schemas.microsoft.com/office/powerpoint/2010/main" val="526559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746" y="76200"/>
            <a:ext cx="8178799" cy="359320"/>
          </a:xfrm>
        </p:spPr>
        <p:txBody>
          <a:bodyPr>
            <a:normAutofit fontScale="90000"/>
          </a:bodyPr>
          <a:lstStyle/>
          <a:p>
            <a:r>
              <a:rPr lang="en-US" dirty="0" smtClean="0"/>
              <a:t>Vocabulary 1: Bringing and Building</a:t>
            </a:r>
            <a:endParaRPr lang="en-US" dirty="0"/>
          </a:p>
        </p:txBody>
      </p:sp>
      <p:sp>
        <p:nvSpPr>
          <p:cNvPr id="3" name="Content Placeholder 2"/>
          <p:cNvSpPr>
            <a:spLocks noGrp="1"/>
          </p:cNvSpPr>
          <p:nvPr>
            <p:ph idx="1"/>
          </p:nvPr>
        </p:nvSpPr>
        <p:spPr>
          <a:xfrm>
            <a:off x="204849" y="609601"/>
            <a:ext cx="7948552" cy="4819650"/>
          </a:xfrm>
        </p:spPr>
        <p:txBody>
          <a:bodyPr>
            <a:normAutofit/>
          </a:bodyPr>
          <a:lstStyle/>
          <a:p>
            <a:pPr marL="0" indent="0">
              <a:buNone/>
            </a:pPr>
            <a:r>
              <a:rPr lang="en-US" sz="2800" dirty="0" smtClean="0"/>
              <a:t>3</a:t>
            </a:r>
            <a:r>
              <a:rPr lang="en-US" sz="2800" dirty="0"/>
              <a:t>. de</a:t>
            </a:r>
            <a:r>
              <a:rPr lang="en-US" sz="2800" u="sng" dirty="0"/>
              <a:t>port</a:t>
            </a:r>
            <a:r>
              <a:rPr lang="en-US" sz="2800" dirty="0"/>
              <a:t>ee (n)- someone who is sent out of the country</a:t>
            </a:r>
          </a:p>
          <a:p>
            <a:pPr>
              <a:buFont typeface="Wingdings" charset="2"/>
              <a:buChar char="§"/>
            </a:pPr>
            <a:r>
              <a:rPr lang="en-US" sz="2800" dirty="0"/>
              <a:t>The </a:t>
            </a:r>
            <a:r>
              <a:rPr lang="en-US" sz="2800" i="1" dirty="0"/>
              <a:t>deportee</a:t>
            </a:r>
            <a:r>
              <a:rPr lang="en-US" sz="2800" dirty="0"/>
              <a:t> was not happy about returning to his native country. </a:t>
            </a:r>
          </a:p>
          <a:p>
            <a:pPr marL="0" indent="0">
              <a:buNone/>
            </a:pPr>
            <a:r>
              <a:rPr lang="en-US" sz="2800" dirty="0"/>
              <a:t> </a:t>
            </a:r>
          </a:p>
          <a:p>
            <a:pPr marL="0" indent="0">
              <a:buNone/>
            </a:pPr>
            <a:r>
              <a:rPr lang="en-US" sz="2800" dirty="0"/>
              <a:t>4. de</a:t>
            </a:r>
            <a:r>
              <a:rPr lang="en-US" sz="2800" u="sng" dirty="0"/>
              <a:t>struct</a:t>
            </a:r>
            <a:r>
              <a:rPr lang="en-US" sz="2800" dirty="0"/>
              <a:t>ive (</a:t>
            </a:r>
            <a:r>
              <a:rPr lang="en-US" sz="2800" dirty="0" err="1"/>
              <a:t>adj</a:t>
            </a:r>
            <a:r>
              <a:rPr lang="en-US" sz="2800" dirty="0"/>
              <a:t>)- causing something to be destroyed or demolished. </a:t>
            </a:r>
          </a:p>
          <a:p>
            <a:pPr>
              <a:buFont typeface="Wingdings" charset="2"/>
              <a:buChar char="§"/>
            </a:pPr>
            <a:r>
              <a:rPr lang="en-US" sz="2800" dirty="0"/>
              <a:t>The fire was very </a:t>
            </a:r>
            <a:r>
              <a:rPr lang="en-US" sz="2800" i="1" dirty="0"/>
              <a:t>destructive</a:t>
            </a:r>
            <a:r>
              <a:rPr lang="en-US" sz="2800" dirty="0"/>
              <a:t>, causing a million dollars’ worth of damage. </a:t>
            </a:r>
          </a:p>
          <a:p>
            <a:pPr marL="0" indent="0">
              <a:buNone/>
            </a:pPr>
            <a:endParaRPr lang="en-US" sz="2000" dirty="0"/>
          </a:p>
        </p:txBody>
      </p:sp>
      <p:pic>
        <p:nvPicPr>
          <p:cNvPr id="4" name="Picture 2" descr="Image result for destructiv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5003223"/>
            <a:ext cx="3297382" cy="1854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08021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6447501" cy="457200"/>
          </a:xfrm>
        </p:spPr>
        <p:txBody>
          <a:bodyPr>
            <a:normAutofit/>
          </a:bodyPr>
          <a:lstStyle/>
          <a:p>
            <a:r>
              <a:rPr lang="en-US" sz="2400" dirty="0" smtClean="0"/>
              <a:t>P.U.G.S. - Adjectives</a:t>
            </a:r>
            <a:endParaRPr lang="en-US" sz="2400" dirty="0"/>
          </a:p>
        </p:txBody>
      </p:sp>
      <p:sp>
        <p:nvSpPr>
          <p:cNvPr id="3" name="Content Placeholder 2"/>
          <p:cNvSpPr>
            <a:spLocks noGrp="1"/>
          </p:cNvSpPr>
          <p:nvPr>
            <p:ph idx="1"/>
          </p:nvPr>
        </p:nvSpPr>
        <p:spPr>
          <a:xfrm>
            <a:off x="304800" y="762000"/>
            <a:ext cx="8305800" cy="5867400"/>
          </a:xfrm>
        </p:spPr>
        <p:txBody>
          <a:bodyPr/>
          <a:lstStyle/>
          <a:p>
            <a:pPr>
              <a:buFont typeface="Wingdings" panose="05000000000000000000" pitchFamily="2" charset="2"/>
              <a:buChar char="q"/>
            </a:pPr>
            <a:r>
              <a:rPr lang="en-US" sz="2400" dirty="0" smtClean="0"/>
              <a:t>Identify the adjectives in the following sentences. </a:t>
            </a:r>
          </a:p>
          <a:p>
            <a:pPr marL="0" indent="0">
              <a:buNone/>
            </a:pPr>
            <a:endParaRPr lang="en-US" sz="2400" dirty="0" smtClean="0"/>
          </a:p>
          <a:p>
            <a:pPr>
              <a:buAutoNum type="arabicPeriod"/>
            </a:pPr>
            <a:r>
              <a:rPr lang="en-US" sz="2400" dirty="0" smtClean="0"/>
              <a:t>An enjoyable way to travel to a new country is on a spotted horse. </a:t>
            </a:r>
          </a:p>
          <a:p>
            <a:pPr>
              <a:buAutoNum type="arabicPeriod"/>
            </a:pPr>
            <a:r>
              <a:rPr lang="en-US" sz="2400" dirty="0" smtClean="0"/>
              <a:t>Kendall needs some help. </a:t>
            </a:r>
          </a:p>
          <a:p>
            <a:pPr>
              <a:buAutoNum type="arabicPeriod"/>
            </a:pPr>
            <a:r>
              <a:rPr lang="en-US" sz="2400" dirty="0" smtClean="0"/>
              <a:t>The shiny spaceship landed in my small yard. </a:t>
            </a:r>
          </a:p>
          <a:p>
            <a:pPr>
              <a:buAutoNum type="arabicPeriod"/>
            </a:pPr>
            <a:r>
              <a:rPr lang="en-US" sz="2400" dirty="0" smtClean="0"/>
              <a:t>Moving to a new school could be a terrifying experience. </a:t>
            </a:r>
          </a:p>
          <a:p>
            <a:pPr>
              <a:buAutoNum type="arabicPeriod"/>
            </a:pPr>
            <a:r>
              <a:rPr lang="en-US" sz="2400" dirty="0" smtClean="0"/>
              <a:t>Mrs. Phelps’ students will not have homework tonight!</a:t>
            </a:r>
          </a:p>
          <a:p>
            <a:pPr>
              <a:buAutoNum type="arabicPeriod"/>
            </a:pPr>
            <a:endParaRPr lang="en-US" dirty="0" smtClean="0"/>
          </a:p>
        </p:txBody>
      </p:sp>
    </p:spTree>
    <p:extLst>
      <p:ext uri="{BB962C8B-B14F-4D97-AF65-F5344CB8AC3E}">
        <p14:creationId xmlns:p14="http://schemas.microsoft.com/office/powerpoint/2010/main" val="15093392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6447501" cy="457200"/>
          </a:xfrm>
        </p:spPr>
        <p:txBody>
          <a:bodyPr>
            <a:normAutofit/>
          </a:bodyPr>
          <a:lstStyle/>
          <a:p>
            <a:r>
              <a:rPr lang="en-US" sz="2400" dirty="0" smtClean="0"/>
              <a:t>P.U.G.S. &amp; Writing- Descriptive paragraphs</a:t>
            </a:r>
            <a:endParaRPr lang="en-US" sz="2400" dirty="0"/>
          </a:p>
        </p:txBody>
      </p:sp>
      <p:sp>
        <p:nvSpPr>
          <p:cNvPr id="3" name="Content Placeholder 2"/>
          <p:cNvSpPr>
            <a:spLocks noGrp="1"/>
          </p:cNvSpPr>
          <p:nvPr>
            <p:ph idx="1"/>
          </p:nvPr>
        </p:nvSpPr>
        <p:spPr>
          <a:xfrm>
            <a:off x="76200" y="762000"/>
            <a:ext cx="8915399" cy="5715000"/>
          </a:xfrm>
        </p:spPr>
        <p:txBody>
          <a:bodyPr>
            <a:noAutofit/>
          </a:bodyPr>
          <a:lstStyle/>
          <a:p>
            <a:pPr>
              <a:buAutoNum type="arabicPeriod"/>
            </a:pPr>
            <a:r>
              <a:rPr lang="en-US" sz="2000" dirty="0" smtClean="0"/>
              <a:t>Find your “vacation location” warm up from 8/30</a:t>
            </a:r>
          </a:p>
          <a:p>
            <a:pPr marL="0" indent="0">
              <a:buNone/>
            </a:pPr>
            <a:endParaRPr lang="en-US" sz="2000" dirty="0" smtClean="0"/>
          </a:p>
          <a:p>
            <a:pPr>
              <a:buFont typeface="Wingdings" panose="05000000000000000000" pitchFamily="2" charset="2"/>
              <a:buChar char="q"/>
            </a:pPr>
            <a:r>
              <a:rPr lang="en-US" sz="2000" dirty="0" smtClean="0"/>
              <a:t>Write a descriptive paragraph: </a:t>
            </a:r>
          </a:p>
          <a:p>
            <a:pPr marL="0" indent="0">
              <a:buNone/>
            </a:pPr>
            <a:r>
              <a:rPr lang="en-US" sz="2000" dirty="0" smtClean="0"/>
              <a:t>	My ideal vacation location consists of a warm, sandy beach with crystal clear water. As I would walk along the beach, the sand would easily glide between my toes and feel as soft as a pillow. A few sun-kissed locals would be playing volleyball, smelling of coconuts and sun tan lotion. As the champagne waves crashed into the shore, I would see flashes of the brilliant colors and stripes on each sea shell. The air would smell salty with a few breezes of sweet. As I would dig my toes into the sand, I would feel a sense of relaxation-as if this was a moment stuck in time. </a:t>
            </a:r>
            <a:endParaRPr lang="en-US" sz="2000" dirty="0"/>
          </a:p>
          <a:p>
            <a:pPr>
              <a:buFont typeface="Wingdings" panose="05000000000000000000" pitchFamily="2" charset="2"/>
              <a:buChar char="q"/>
            </a:pPr>
            <a:endParaRPr lang="en-US" sz="2000" dirty="0" smtClean="0"/>
          </a:p>
          <a:p>
            <a:pPr>
              <a:buFont typeface="Wingdings" panose="05000000000000000000" pitchFamily="2" charset="2"/>
              <a:buChar char="q"/>
            </a:pPr>
            <a:r>
              <a:rPr lang="en-US" sz="2000" dirty="0" smtClean="0"/>
              <a:t>If your warm up is already in the form of a paragraph, revise it and add 3 more adjectives. Be as descriptive as possible including examples. Make sure you have at least 1 simile. </a:t>
            </a:r>
          </a:p>
        </p:txBody>
      </p:sp>
    </p:spTree>
    <p:extLst>
      <p:ext uri="{BB962C8B-B14F-4D97-AF65-F5344CB8AC3E}">
        <p14:creationId xmlns:p14="http://schemas.microsoft.com/office/powerpoint/2010/main" val="27757956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6955502" cy="685800"/>
          </a:xfrm>
        </p:spPr>
        <p:txBody>
          <a:bodyPr/>
          <a:lstStyle/>
          <a:p>
            <a:r>
              <a:rPr lang="en-US" dirty="0" smtClean="0"/>
              <a:t>Reading: Details, Character, Plot</a:t>
            </a:r>
            <a:endParaRPr lang="en-US" dirty="0"/>
          </a:p>
        </p:txBody>
      </p:sp>
      <p:sp>
        <p:nvSpPr>
          <p:cNvPr id="3" name="Content Placeholder 2"/>
          <p:cNvSpPr>
            <a:spLocks noGrp="1"/>
          </p:cNvSpPr>
          <p:nvPr>
            <p:ph idx="1"/>
          </p:nvPr>
        </p:nvSpPr>
        <p:spPr>
          <a:xfrm>
            <a:off x="152400" y="990600"/>
            <a:ext cx="8839200" cy="4974563"/>
          </a:xfrm>
        </p:spPr>
        <p:txBody>
          <a:bodyPr>
            <a:normAutofit/>
          </a:bodyPr>
          <a:lstStyle/>
          <a:p>
            <a:pPr marL="0" indent="0">
              <a:buNone/>
            </a:pPr>
            <a:r>
              <a:rPr lang="en-US" sz="2400" dirty="0" smtClean="0"/>
              <a:t>3 sides of the room: </a:t>
            </a:r>
          </a:p>
          <a:p>
            <a:pPr marL="0" indent="0">
              <a:buNone/>
            </a:pPr>
            <a:r>
              <a:rPr lang="en-US" sz="2400" dirty="0" smtClean="0"/>
              <a:t>Go stand next to the technique that you like the best when reading or watching a film. </a:t>
            </a:r>
          </a:p>
          <a:p>
            <a:pPr marL="0" indent="0">
              <a:buNone/>
            </a:pPr>
            <a:r>
              <a:rPr lang="en-US" sz="2400" dirty="0" smtClean="0"/>
              <a:t/>
            </a:r>
            <a:br>
              <a:rPr lang="en-US" sz="2400" dirty="0" smtClean="0"/>
            </a:br>
            <a:r>
              <a:rPr lang="en-US" sz="2400" dirty="0" smtClean="0"/>
              <a:t>Details</a:t>
            </a:r>
          </a:p>
          <a:p>
            <a:pPr marL="0" indent="0">
              <a:buNone/>
            </a:pPr>
            <a:r>
              <a:rPr lang="en-US" sz="2400" dirty="0" smtClean="0"/>
              <a:t>Character </a:t>
            </a:r>
          </a:p>
          <a:p>
            <a:pPr marL="0" indent="0">
              <a:buNone/>
            </a:pPr>
            <a:r>
              <a:rPr lang="en-US" sz="2400" dirty="0" smtClean="0"/>
              <a:t>Plot</a:t>
            </a:r>
          </a:p>
        </p:txBody>
      </p:sp>
    </p:spTree>
    <p:extLst>
      <p:ext uri="{BB962C8B-B14F-4D97-AF65-F5344CB8AC3E}">
        <p14:creationId xmlns:p14="http://schemas.microsoft.com/office/powerpoint/2010/main" val="6543157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6447501" cy="533400"/>
          </a:xfrm>
        </p:spPr>
        <p:txBody>
          <a:bodyPr>
            <a:normAutofit fontScale="90000"/>
          </a:bodyPr>
          <a:lstStyle/>
          <a:p>
            <a:r>
              <a:rPr lang="en-US" dirty="0" smtClean="0"/>
              <a:t>Reading: Categorical Chart</a:t>
            </a:r>
            <a:endParaRPr lang="en-US" dirty="0"/>
          </a:p>
        </p:txBody>
      </p:sp>
      <p:sp>
        <p:nvSpPr>
          <p:cNvPr id="3" name="Content Placeholder 2"/>
          <p:cNvSpPr>
            <a:spLocks noGrp="1"/>
          </p:cNvSpPr>
          <p:nvPr>
            <p:ph idx="1"/>
          </p:nvPr>
        </p:nvSpPr>
        <p:spPr>
          <a:xfrm>
            <a:off x="152401" y="1143000"/>
            <a:ext cx="8610600" cy="4898363"/>
          </a:xfrm>
        </p:spPr>
        <p:txBody>
          <a:bodyPr/>
          <a:lstStyle/>
          <a:p>
            <a:pPr>
              <a:buFont typeface="Wingdings" charset="2"/>
              <a:buChar char="q"/>
            </a:pPr>
            <a:r>
              <a:rPr lang="en-US" sz="2000" dirty="0"/>
              <a:t>Turn to your Reading section in your </a:t>
            </a:r>
            <a:r>
              <a:rPr lang="en-US" sz="2000" dirty="0" smtClean="0"/>
              <a:t>Binder. </a:t>
            </a:r>
            <a:r>
              <a:rPr lang="en-US" sz="2000" dirty="0"/>
              <a:t> Use an entire page to create the chart below.  Leave space to write details in each blank box.</a:t>
            </a:r>
          </a:p>
          <a:p>
            <a:pPr marL="0" indent="0">
              <a:buNone/>
            </a:pPr>
            <a:r>
              <a:rPr lang="en-US" dirty="0"/>
              <a:t/>
            </a:r>
            <a:br>
              <a:rPr lang="en-US" dirty="0"/>
            </a:br>
            <a:endParaRPr lang="en-US" dirty="0"/>
          </a:p>
        </p:txBody>
      </p:sp>
      <p:pic>
        <p:nvPicPr>
          <p:cNvPr id="4" name="Picture 3"/>
          <p:cNvPicPr>
            <a:picLocks noChangeAspect="1"/>
          </p:cNvPicPr>
          <p:nvPr/>
        </p:nvPicPr>
        <p:blipFill>
          <a:blip r:embed="rId2"/>
          <a:stretch>
            <a:fillRect/>
          </a:stretch>
        </p:blipFill>
        <p:spPr>
          <a:xfrm>
            <a:off x="27709" y="2209800"/>
            <a:ext cx="8839200" cy="3733800"/>
          </a:xfrm>
          <a:prstGeom prst="rect">
            <a:avLst/>
          </a:prstGeom>
        </p:spPr>
      </p:pic>
    </p:spTree>
    <p:extLst>
      <p:ext uri="{BB962C8B-B14F-4D97-AF65-F5344CB8AC3E}">
        <p14:creationId xmlns:p14="http://schemas.microsoft.com/office/powerpoint/2010/main" val="19462308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315199" cy="990600"/>
          </a:xfrm>
        </p:spPr>
        <p:txBody>
          <a:bodyPr>
            <a:normAutofit/>
          </a:bodyPr>
          <a:lstStyle/>
          <a:p>
            <a:r>
              <a:rPr lang="en-US" sz="2800" b="1" dirty="0" smtClean="0"/>
              <a:t>Reading: Details: All in the Family, pg. 856</a:t>
            </a:r>
            <a:endParaRPr lang="en-US" sz="2800" b="1" dirty="0"/>
          </a:p>
        </p:txBody>
      </p:sp>
      <p:sp>
        <p:nvSpPr>
          <p:cNvPr id="3" name="Content Placeholder 2"/>
          <p:cNvSpPr>
            <a:spLocks noGrp="1"/>
          </p:cNvSpPr>
          <p:nvPr>
            <p:ph idx="1"/>
          </p:nvPr>
        </p:nvSpPr>
        <p:spPr>
          <a:xfrm>
            <a:off x="304800" y="990600"/>
            <a:ext cx="7772399" cy="4745963"/>
          </a:xfrm>
        </p:spPr>
        <p:txBody>
          <a:bodyPr>
            <a:normAutofit lnSpcReduction="10000"/>
          </a:bodyPr>
          <a:lstStyle/>
          <a:p>
            <a:pPr>
              <a:buFont typeface="Wingdings" panose="05000000000000000000" pitchFamily="2" charset="2"/>
              <a:buChar char="q"/>
            </a:pPr>
            <a:r>
              <a:rPr lang="en-US" sz="2400" dirty="0" smtClean="0"/>
              <a:t>Fill in categorical chart with details in regards to setting, character, &amp; plot. </a:t>
            </a:r>
          </a:p>
          <a:p>
            <a:pPr>
              <a:buAutoNum type="arabicPeriod"/>
            </a:pPr>
            <a:endParaRPr lang="en-US" sz="2400" dirty="0"/>
          </a:p>
          <a:p>
            <a:pPr>
              <a:buAutoNum type="arabicPeriod"/>
            </a:pPr>
            <a:r>
              <a:rPr lang="en-US" sz="2400" dirty="0" smtClean="0"/>
              <a:t>Predict what will happen to the narrator based on the ending. </a:t>
            </a:r>
          </a:p>
          <a:p>
            <a:pPr>
              <a:buAutoNum type="arabicPeriod"/>
            </a:pPr>
            <a:r>
              <a:rPr lang="en-US" sz="2400" dirty="0" smtClean="0"/>
              <a:t>How does the family’s attitude toward the mirror change?</a:t>
            </a:r>
          </a:p>
          <a:p>
            <a:pPr>
              <a:buAutoNum type="arabicPeriod"/>
            </a:pPr>
            <a:r>
              <a:rPr lang="en-US" sz="2400" dirty="0" smtClean="0"/>
              <a:t>Describe Clara’s character.</a:t>
            </a:r>
          </a:p>
          <a:p>
            <a:pPr>
              <a:buAutoNum type="arabicPeriod"/>
            </a:pPr>
            <a:r>
              <a:rPr lang="en-US" sz="2400" dirty="0" smtClean="0"/>
              <a:t>Does the character of Clara make the store more or less believable?</a:t>
            </a:r>
          </a:p>
          <a:p>
            <a:pPr>
              <a:buAutoNum type="arabicPeriod"/>
            </a:pPr>
            <a:r>
              <a:rPr lang="en-US" sz="2400" dirty="0" smtClean="0"/>
              <a:t>Describe be the narrator’s tone. </a:t>
            </a:r>
            <a:endParaRPr lang="en-US" sz="2400" dirty="0"/>
          </a:p>
        </p:txBody>
      </p:sp>
    </p:spTree>
    <p:extLst>
      <p:ext uri="{BB962C8B-B14F-4D97-AF65-F5344CB8AC3E}">
        <p14:creationId xmlns:p14="http://schemas.microsoft.com/office/powerpoint/2010/main" val="346526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TotalTime>
  <Words>1166</Words>
  <Application>Microsoft Office PowerPoint</Application>
  <PresentationFormat>On-screen Show (4:3)</PresentationFormat>
  <Paragraphs>202</Paragraphs>
  <Slides>21</Slides>
  <Notes>1</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Facet</vt:lpstr>
      <vt:lpstr>1_Facet</vt:lpstr>
      <vt:lpstr>PowerPoint Presentation</vt:lpstr>
      <vt:lpstr>Agenda: Tuesday September 6, 2016</vt:lpstr>
      <vt:lpstr>Warm Up 9/6</vt:lpstr>
      <vt:lpstr>Vocabulary 1: Bringing and Building</vt:lpstr>
      <vt:lpstr>P.U.G.S. - Adjectives</vt:lpstr>
      <vt:lpstr>P.U.G.S. &amp; Writing- Descriptive paragraphs</vt:lpstr>
      <vt:lpstr>Reading: Details, Character, Plot</vt:lpstr>
      <vt:lpstr>Reading: Categorical Chart</vt:lpstr>
      <vt:lpstr>Reading: Details: All in the Family, pg. 856</vt:lpstr>
      <vt:lpstr>Agenda: Thursday September 8, 2016</vt:lpstr>
      <vt:lpstr>Warm Up 9/8</vt:lpstr>
      <vt:lpstr>Vocabulary 1: Bringing and Building</vt:lpstr>
      <vt:lpstr>P.U.G.S. Adjectives and subjects</vt:lpstr>
      <vt:lpstr>Reading: Categorical Chart</vt:lpstr>
      <vt:lpstr>Reading: Details: All in the Family, pg. 856</vt:lpstr>
      <vt:lpstr>Reading: Details: All in the Family, pg. 856</vt:lpstr>
      <vt:lpstr>Reading: Choose the right Texts for you </vt:lpstr>
      <vt:lpstr>STEP 1: GET TO KNOW YOURSELF AS A READER. </vt:lpstr>
      <vt:lpstr>STEP 2: APPLY THE KNOWLEDGE YOU LEARNED FROM STEP 1. </vt:lpstr>
      <vt:lpstr>STEP 3: Consider HOW you choose texts you read and consider HOW you actually read.   </vt:lpstr>
      <vt:lpstr>Reading: Short Stories</vt:lpstr>
    </vt:vector>
  </TitlesOfParts>
  <Company>Jeffco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Agenda: Tuesday September 6, 2016</dc:title>
  <dc:creator>User</dc:creator>
  <cp:lastModifiedBy>User</cp:lastModifiedBy>
  <cp:revision>17</cp:revision>
  <dcterms:created xsi:type="dcterms:W3CDTF">2016-09-01T20:21:52Z</dcterms:created>
  <dcterms:modified xsi:type="dcterms:W3CDTF">2016-09-08T14:02:21Z</dcterms:modified>
</cp:coreProperties>
</file>