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sldIdLst>
    <p:sldId id="267" r:id="rId3"/>
    <p:sldId id="268" r:id="rId4"/>
    <p:sldId id="270" r:id="rId5"/>
    <p:sldId id="271" r:id="rId6"/>
    <p:sldId id="272" r:id="rId7"/>
    <p:sldId id="26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800"/>
            <a:ext cx="600075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868"/>
            <a:ext cx="48006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9/20/2016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91546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32279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609602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7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533400"/>
            <a:ext cx="8114109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843867"/>
            <a:ext cx="6228158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9/20/2016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126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9/20/2016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61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85800"/>
            <a:ext cx="6858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3429000"/>
            <a:ext cx="64008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301068"/>
            <a:ext cx="64008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9/20/2016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0777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429000"/>
            <a:ext cx="64008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5132981"/>
            <a:ext cx="640199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9/20/2016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235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978400"/>
            <a:ext cx="64008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9/20/2016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3795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766733"/>
            <a:ext cx="64008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9/20/2016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487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9/20/2016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143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685800"/>
            <a:ext cx="154305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85800"/>
            <a:ext cx="58674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9/20/2016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24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8C49-64B8-9B48-BCAC-B4EDC89BE6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3E86-A463-1440-8D68-B1B188E51099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624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8C49-64B8-9B48-BCAC-B4EDC89BE6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3E86-A463-1440-8D68-B1B188E51099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9/20/2016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367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8C49-64B8-9B48-BCAC-B4EDC89BE6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3E86-A463-1440-8D68-B1B188E51099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640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8C49-64B8-9B48-BCAC-B4EDC89BE6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3E86-A463-1440-8D68-B1B188E51099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63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8C49-64B8-9B48-BCAC-B4EDC89BE6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3E86-A463-1440-8D68-B1B188E51099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6831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8C49-64B8-9B48-BCAC-B4EDC89BE6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3E86-A463-1440-8D68-B1B188E51099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80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8C49-64B8-9B48-BCAC-B4EDC89BE6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3E86-A463-1440-8D68-B1B188E51099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7918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8C49-64B8-9B48-BCAC-B4EDC89BE6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3E86-A463-1440-8D68-B1B188E51099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534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8C49-64B8-9B48-BCAC-B4EDC89BE6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3E86-A463-1440-8D68-B1B188E51099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0915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8C49-64B8-9B48-BCAC-B4EDC89BE6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3E86-A463-1440-8D68-B1B188E51099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9935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8C49-64B8-9B48-BCAC-B4EDC89BE6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3E86-A463-1440-8D68-B1B188E51099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64554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8C49-64B8-9B48-BCAC-B4EDC89BE6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3E86-A463-1440-8D68-B1B188E51099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026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006600"/>
            <a:ext cx="64008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495800"/>
            <a:ext cx="64008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9/20/2016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725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8C49-64B8-9B48-BCAC-B4EDC89BE6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3E86-A463-1440-8D68-B1B188E51099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33480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8C49-64B8-9B48-BCAC-B4EDC89BE6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3E86-A463-1440-8D68-B1B188E51099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850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8C49-64B8-9B48-BCAC-B4EDC89BE6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3E86-A463-1440-8D68-B1B188E51099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0359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8C49-64B8-9B48-BCAC-B4EDC89BE6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3E86-A463-1440-8D68-B1B188E51099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338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685801"/>
            <a:ext cx="3703241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685801"/>
            <a:ext cx="370085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9/20/2016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648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685800"/>
            <a:ext cx="348734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1270529"/>
            <a:ext cx="3703241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685800"/>
            <a:ext cx="349885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1262062"/>
            <a:ext cx="3696891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9/20/2016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57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9/20/2016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05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9/20/2016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31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685800"/>
            <a:ext cx="27432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685800"/>
            <a:ext cx="44577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2209800"/>
            <a:ext cx="2743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9/20/2016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59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447800"/>
            <a:ext cx="451485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914400"/>
            <a:ext cx="246073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777067"/>
            <a:ext cx="451604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9/20/2016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36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963334"/>
            <a:ext cx="2236394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4487333"/>
            <a:ext cx="64008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685801"/>
            <a:ext cx="64008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6172201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 defTabSz="457200"/>
              <a:t>9/20/2016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6172201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5578476"/>
            <a:ext cx="856684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9657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F8C49-64B8-9B48-BCAC-B4EDC89BE6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8FA3E86-A463-1440-8D68-B1B188E51099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01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hyperlink" Target="https://vimeo.com/140767141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S9kqq6PNnQ" TargetMode="External"/><Relationship Id="rId2" Type="http://schemas.openxmlformats.org/officeDocument/2006/relationships/hyperlink" Target="https://www.youtube.com/watch?v=X2He7pHCjH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Td1uPq9K--E" TargetMode="External"/><Relationship Id="rId5" Type="http://schemas.openxmlformats.org/officeDocument/2006/relationships/hyperlink" Target="https://www.youtube.com/watch?v=80SsC_ZNbyI" TargetMode="External"/><Relationship Id="rId4" Type="http://schemas.openxmlformats.org/officeDocument/2006/relationships/hyperlink" Target="https://www.youtube.com/watch?v=CWLb2F0MEo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406400"/>
            <a:ext cx="6197599" cy="762000"/>
          </a:xfrm>
        </p:spPr>
        <p:txBody>
          <a:bodyPr>
            <a:normAutofit/>
          </a:bodyPr>
          <a:lstStyle/>
          <a:p>
            <a:r>
              <a:rPr lang="en-US" sz="2800" dirty="0"/>
              <a:t>Agenda: </a:t>
            </a:r>
            <a:r>
              <a:rPr lang="en-US" sz="2800" dirty="0" smtClean="0"/>
              <a:t>Tuesday September 20, 2016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295400"/>
            <a:ext cx="751205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Warm up</a:t>
            </a:r>
          </a:p>
          <a:p>
            <a:pPr marL="0" indent="0">
              <a:buNone/>
            </a:pPr>
            <a:r>
              <a:rPr lang="en-US" sz="2400" dirty="0" smtClean="0"/>
              <a:t>Short Story Assessment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Writing- Article of the Week</a:t>
            </a:r>
          </a:p>
          <a:p>
            <a:pPr marL="0" indent="0">
              <a:buNone/>
            </a:pPr>
            <a:r>
              <a:rPr lang="en-US" sz="2400" dirty="0" smtClean="0"/>
              <a:t>Reading- The Odyssey background information</a:t>
            </a:r>
          </a:p>
          <a:p>
            <a:pPr marL="0" indent="0">
              <a:buNone/>
            </a:pPr>
            <a:r>
              <a:rPr lang="en-US" sz="2400" dirty="0" smtClean="0"/>
              <a:t>Mini- Project assignment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All missing work due by Thursday.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Random fact of the day:</a:t>
            </a:r>
          </a:p>
          <a:p>
            <a:pPr marL="0" indent="0">
              <a:buNone/>
            </a:pPr>
            <a:r>
              <a:rPr lang="en-US" sz="2400" dirty="0" smtClean="0"/>
              <a:t>Porcupines float in water. </a:t>
            </a:r>
            <a:endParaRPr lang="en-US" sz="2400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83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254286"/>
            <a:ext cx="6000750" cy="7834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Heroes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1339432"/>
            <a:ext cx="3376050" cy="4651779"/>
          </a:xfrm>
        </p:spPr>
        <p:txBody>
          <a:bodyPr>
            <a:normAutofit/>
          </a:bodyPr>
          <a:lstStyle/>
          <a:p>
            <a:pPr lv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1111"/>
            </a:pPr>
            <a:r>
              <a:rPr lang="en" sz="2000" dirty="0">
                <a:solidFill>
                  <a:schemeClr val="tx1"/>
                </a:solidFill>
              </a:rPr>
              <a:t>•</a:t>
            </a:r>
            <a:r>
              <a:rPr lang="en" sz="2000" b="1" dirty="0">
                <a:solidFill>
                  <a:schemeClr val="tx1"/>
                </a:solidFill>
              </a:rPr>
              <a:t>Definition: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1111"/>
            </a:pPr>
            <a:r>
              <a:rPr lang="en-US" sz="2000" b="1" dirty="0">
                <a:solidFill>
                  <a:schemeClr val="tx1"/>
                </a:solidFill>
              </a:rPr>
              <a:t>	</a:t>
            </a:r>
            <a:r>
              <a:rPr lang="en" sz="2000" dirty="0" smtClean="0">
                <a:solidFill>
                  <a:schemeClr val="tx1"/>
                </a:solidFill>
              </a:rPr>
              <a:t>the </a:t>
            </a:r>
            <a:r>
              <a:rPr lang="en" sz="2000" dirty="0">
                <a:solidFill>
                  <a:schemeClr val="tx1"/>
                </a:solidFill>
              </a:rPr>
              <a:t>protagonist of an epic poem</a:t>
            </a:r>
          </a:p>
          <a:p>
            <a:pPr lv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1111"/>
            </a:pPr>
            <a:r>
              <a:rPr lang="en-US" sz="2000" dirty="0" smtClean="0">
                <a:solidFill>
                  <a:schemeClr val="tx1"/>
                </a:solidFill>
              </a:rPr>
              <a:t>	</a:t>
            </a:r>
            <a:r>
              <a:rPr lang="en" sz="2000" dirty="0" smtClean="0">
                <a:solidFill>
                  <a:schemeClr val="tx1"/>
                </a:solidFill>
              </a:rPr>
              <a:t>Brave </a:t>
            </a:r>
            <a:r>
              <a:rPr lang="en" sz="2000" dirty="0">
                <a:solidFill>
                  <a:schemeClr val="tx1"/>
                </a:solidFill>
              </a:rPr>
              <a:t>and noble character</a:t>
            </a:r>
          </a:p>
          <a:p>
            <a:pPr lv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1111"/>
            </a:pPr>
            <a:r>
              <a:rPr lang="en-US" sz="2000" dirty="0" smtClean="0">
                <a:solidFill>
                  <a:schemeClr val="tx1"/>
                </a:solidFill>
              </a:rPr>
              <a:t>	</a:t>
            </a:r>
            <a:r>
              <a:rPr lang="en" sz="2000" dirty="0" smtClean="0">
                <a:solidFill>
                  <a:schemeClr val="tx1"/>
                </a:solidFill>
              </a:rPr>
              <a:t>Admired </a:t>
            </a:r>
            <a:r>
              <a:rPr lang="en" sz="2000" dirty="0">
                <a:solidFill>
                  <a:schemeClr val="tx1"/>
                </a:solidFill>
              </a:rPr>
              <a:t>for great achievements</a:t>
            </a:r>
          </a:p>
          <a:p>
            <a:pPr lv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1111"/>
            </a:pPr>
            <a:r>
              <a:rPr lang="en-US" sz="2000" dirty="0" smtClean="0">
                <a:solidFill>
                  <a:schemeClr val="tx1"/>
                </a:solidFill>
              </a:rPr>
              <a:t>	</a:t>
            </a:r>
            <a:r>
              <a:rPr lang="en" sz="2000" dirty="0" smtClean="0">
                <a:solidFill>
                  <a:schemeClr val="tx1"/>
                </a:solidFill>
              </a:rPr>
              <a:t>Affected </a:t>
            </a:r>
            <a:r>
              <a:rPr lang="en" sz="2000" dirty="0">
                <a:solidFill>
                  <a:schemeClr val="tx1"/>
                </a:solidFill>
              </a:rPr>
              <a:t>by great events</a:t>
            </a:r>
          </a:p>
          <a:p>
            <a:pPr lv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1111"/>
            </a:pPr>
            <a:r>
              <a:rPr lang="en-US" sz="2000" dirty="0" smtClean="0">
                <a:solidFill>
                  <a:schemeClr val="tx1"/>
                </a:solidFill>
              </a:rPr>
              <a:t>	</a:t>
            </a:r>
            <a:r>
              <a:rPr lang="en" sz="2000" b="1" dirty="0" smtClean="0">
                <a:solidFill>
                  <a:schemeClr val="tx1"/>
                </a:solidFill>
              </a:rPr>
              <a:t>Example</a:t>
            </a:r>
            <a:r>
              <a:rPr lang="en" sz="2000" b="1" dirty="0">
                <a:solidFill>
                  <a:schemeClr val="tx1"/>
                </a:solidFill>
              </a:rPr>
              <a:t>: </a:t>
            </a:r>
            <a:r>
              <a:rPr lang="en" sz="2000" dirty="0">
                <a:solidFill>
                  <a:schemeClr val="tx1"/>
                </a:solidFill>
              </a:rPr>
              <a:t>Odysseus, Hercules</a:t>
            </a:r>
          </a:p>
          <a:p>
            <a:endParaRPr lang="en-US" dirty="0"/>
          </a:p>
        </p:txBody>
      </p:sp>
      <p:pic>
        <p:nvPicPr>
          <p:cNvPr id="5" name="Shape 16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48637" y="1339432"/>
            <a:ext cx="3130547" cy="3954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370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254286"/>
            <a:ext cx="6000750" cy="7834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Heroes Continued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876" y="1339432"/>
            <a:ext cx="3953565" cy="4651779"/>
          </a:xfrm>
        </p:spPr>
        <p:txBody>
          <a:bodyPr>
            <a:normAutofit fontScale="92500" lnSpcReduction="10000"/>
          </a:bodyPr>
          <a:lstStyle/>
          <a:p>
            <a:pPr lv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1111"/>
            </a:pPr>
            <a:r>
              <a:rPr lang="en" sz="2000" b="1" dirty="0">
                <a:solidFill>
                  <a:schemeClr val="tx1"/>
                </a:solidFill>
              </a:rPr>
              <a:t>Epic Hero Characteristics:</a:t>
            </a:r>
          </a:p>
          <a:p>
            <a:pPr lv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61111"/>
            </a:pPr>
            <a:r>
              <a:rPr lang="en-US" sz="2000" dirty="0" smtClean="0">
                <a:solidFill>
                  <a:schemeClr val="tx1"/>
                </a:solidFill>
              </a:rPr>
              <a:t>	</a:t>
            </a:r>
            <a:r>
              <a:rPr lang="en" sz="2000" dirty="0" smtClean="0">
                <a:solidFill>
                  <a:schemeClr val="tx1"/>
                </a:solidFill>
              </a:rPr>
              <a:t>Super-human </a:t>
            </a:r>
            <a:r>
              <a:rPr lang="en" sz="2000" dirty="0">
                <a:solidFill>
                  <a:schemeClr val="tx1"/>
                </a:solidFill>
              </a:rPr>
              <a:t>qualities (stronger/braver than others)</a:t>
            </a:r>
          </a:p>
          <a:p>
            <a:pPr lv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61111"/>
            </a:pPr>
            <a:r>
              <a:rPr lang="en-US" sz="2000" dirty="0" smtClean="0">
                <a:solidFill>
                  <a:schemeClr val="tx1"/>
                </a:solidFill>
              </a:rPr>
              <a:t>	</a:t>
            </a:r>
            <a:r>
              <a:rPr lang="en" sz="2000" dirty="0" smtClean="0">
                <a:solidFill>
                  <a:schemeClr val="tx1"/>
                </a:solidFill>
              </a:rPr>
              <a:t>Still </a:t>
            </a:r>
            <a:r>
              <a:rPr lang="en" sz="2000" dirty="0">
                <a:solidFill>
                  <a:schemeClr val="tx1"/>
                </a:solidFill>
              </a:rPr>
              <a:t>human, so has a flaw/weakness</a:t>
            </a:r>
          </a:p>
          <a:p>
            <a:pPr lv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61111"/>
            </a:pPr>
            <a:r>
              <a:rPr lang="en-US" sz="2000" dirty="0" smtClean="0">
                <a:solidFill>
                  <a:schemeClr val="tx1"/>
                </a:solidFill>
              </a:rPr>
              <a:t>	</a:t>
            </a:r>
            <a:r>
              <a:rPr lang="en" sz="2000" dirty="0" smtClean="0">
                <a:solidFill>
                  <a:schemeClr val="tx1"/>
                </a:solidFill>
              </a:rPr>
              <a:t>Must </a:t>
            </a:r>
            <a:r>
              <a:rPr lang="en" sz="2000" dirty="0">
                <a:solidFill>
                  <a:schemeClr val="tx1"/>
                </a:solidFill>
              </a:rPr>
              <a:t>conquer many difficult tasks</a:t>
            </a:r>
          </a:p>
          <a:p>
            <a:pPr lv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61111"/>
            </a:pPr>
            <a:r>
              <a:rPr lang="en-US" sz="2000" dirty="0" smtClean="0">
                <a:solidFill>
                  <a:schemeClr val="tx1"/>
                </a:solidFill>
              </a:rPr>
              <a:t>	</a:t>
            </a:r>
            <a:r>
              <a:rPr lang="en" sz="2000" dirty="0" smtClean="0">
                <a:solidFill>
                  <a:schemeClr val="tx1"/>
                </a:solidFill>
              </a:rPr>
              <a:t>On </a:t>
            </a:r>
            <a:r>
              <a:rPr lang="en" sz="2000" dirty="0">
                <a:solidFill>
                  <a:schemeClr val="tx1"/>
                </a:solidFill>
              </a:rPr>
              <a:t>a quest for something of great value (to him or his people)</a:t>
            </a:r>
          </a:p>
          <a:p>
            <a:pPr lv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61111"/>
            </a:pPr>
            <a:r>
              <a:rPr lang="en-US" sz="2000" dirty="0" smtClean="0">
                <a:solidFill>
                  <a:schemeClr val="tx1"/>
                </a:solidFill>
              </a:rPr>
              <a:t>	</a:t>
            </a:r>
            <a:r>
              <a:rPr lang="en" sz="2000" dirty="0" smtClean="0">
                <a:solidFill>
                  <a:schemeClr val="tx1"/>
                </a:solidFill>
              </a:rPr>
              <a:t>Villain(s</a:t>
            </a:r>
            <a:r>
              <a:rPr lang="en" sz="2000" dirty="0">
                <a:solidFill>
                  <a:schemeClr val="tx1"/>
                </a:solidFill>
              </a:rPr>
              <a:t>) try to keep the hero from his quest</a:t>
            </a:r>
          </a:p>
          <a:p>
            <a:pPr lv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61111"/>
            </a:pPr>
            <a:r>
              <a:rPr lang="en-US" sz="2000" dirty="0" smtClean="0">
                <a:solidFill>
                  <a:schemeClr val="tx1"/>
                </a:solidFill>
              </a:rPr>
              <a:t>	</a:t>
            </a:r>
            <a:r>
              <a:rPr lang="en" sz="2000" dirty="0" smtClean="0">
                <a:solidFill>
                  <a:schemeClr val="tx1"/>
                </a:solidFill>
              </a:rPr>
              <a:t>Knows </a:t>
            </a:r>
            <a:r>
              <a:rPr lang="en" sz="2000" dirty="0">
                <a:solidFill>
                  <a:schemeClr val="tx1"/>
                </a:solidFill>
              </a:rPr>
              <a:t>that the Gods come first, then heroes, then humans</a:t>
            </a:r>
          </a:p>
          <a:p>
            <a:pPr lv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61111"/>
            </a:pPr>
            <a:r>
              <a:rPr lang="en-US" sz="2000" dirty="0" smtClean="0">
                <a:solidFill>
                  <a:schemeClr val="tx1"/>
                </a:solidFill>
              </a:rPr>
              <a:t>	</a:t>
            </a:r>
            <a:r>
              <a:rPr lang="en" sz="2000" dirty="0" smtClean="0">
                <a:solidFill>
                  <a:schemeClr val="tx1"/>
                </a:solidFill>
              </a:rPr>
              <a:t>Physically </a:t>
            </a:r>
            <a:r>
              <a:rPr lang="en" sz="2000" dirty="0">
                <a:solidFill>
                  <a:schemeClr val="tx1"/>
                </a:solidFill>
              </a:rPr>
              <a:t>beautiful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796" y="1607554"/>
            <a:ext cx="3450152" cy="344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3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254286"/>
            <a:ext cx="6000750" cy="7834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Hero’s Journey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874" y="1339432"/>
            <a:ext cx="4431820" cy="4651779"/>
          </a:xfrm>
        </p:spPr>
        <p:txBody>
          <a:bodyPr>
            <a:normAutofit/>
          </a:bodyPr>
          <a:lstStyle/>
          <a:p>
            <a:pPr lv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1111"/>
            </a:pPr>
            <a:r>
              <a:rPr lang="en-US" sz="2000" b="1" dirty="0" smtClean="0">
                <a:solidFill>
                  <a:schemeClr val="tx1"/>
                </a:solidFill>
              </a:rPr>
              <a:t>There will be </a:t>
            </a:r>
            <a:r>
              <a:rPr lang="en-US" sz="2000" b="1" smtClean="0">
                <a:solidFill>
                  <a:schemeClr val="tx1"/>
                </a:solidFill>
              </a:rPr>
              <a:t>TWO journeys in </a:t>
            </a:r>
            <a:r>
              <a:rPr lang="en-US" sz="2000" b="1" i="1" smtClean="0">
                <a:solidFill>
                  <a:schemeClr val="tx1"/>
                </a:solidFill>
              </a:rPr>
              <a:t>The Odyssey</a:t>
            </a:r>
            <a:endParaRPr lang="en-US" sz="2000" b="1" smtClean="0">
              <a:solidFill>
                <a:schemeClr val="tx1"/>
              </a:solidFill>
            </a:endParaRPr>
          </a:p>
          <a:p>
            <a:pPr lv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1111"/>
            </a:pPr>
            <a:r>
              <a:rPr lang="en-US" sz="2000" b="1" dirty="0" smtClean="0">
                <a:solidFill>
                  <a:schemeClr val="tx1"/>
                </a:solidFill>
              </a:rPr>
              <a:t>Get ready for fast notes!</a:t>
            </a:r>
          </a:p>
          <a:p>
            <a:pPr lv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1111"/>
            </a:pPr>
            <a:r>
              <a:rPr lang="en-US" sz="2000" b="1" dirty="0" smtClean="0">
                <a:solidFill>
                  <a:schemeClr val="tx1"/>
                </a:solidFill>
              </a:rPr>
              <a:t>Number 1-12</a:t>
            </a:r>
            <a:endParaRPr lang="en" sz="2000" b="1" dirty="0" smtClean="0">
              <a:solidFill>
                <a:schemeClr val="tx1"/>
              </a:solidFill>
            </a:endParaRPr>
          </a:p>
          <a:p>
            <a:pPr lv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61111"/>
            </a:pPr>
            <a:r>
              <a:rPr lang="en-US" sz="2000" dirty="0" smtClean="0">
                <a:solidFill>
                  <a:schemeClr val="tx1"/>
                </a:solidFill>
              </a:rPr>
              <a:t>	You’re going to need to watch this video for CONTENT, not for entertainment.</a:t>
            </a:r>
          </a:p>
          <a:p>
            <a:pPr lv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61111"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Yeah, there’s cute stuff but if you get stuck on the cuteness, you’ll miss the content!</a:t>
            </a:r>
          </a:p>
          <a:p>
            <a:pPr lv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61111"/>
            </a:pPr>
            <a:endParaRPr lang="en-US" sz="2000" dirty="0">
              <a:solidFill>
                <a:schemeClr val="tx1"/>
              </a:solidFill>
            </a:endParaRPr>
          </a:p>
          <a:p>
            <a:pPr lv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61111"/>
            </a:pPr>
            <a:endParaRPr lang="en-US" sz="2000" dirty="0" smtClean="0">
              <a:solidFill>
                <a:schemeClr val="tx1"/>
              </a:solidFill>
            </a:endParaRPr>
          </a:p>
          <a:p>
            <a:pPr lv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61111"/>
            </a:pPr>
            <a:r>
              <a:rPr lang="pt-BR" sz="2000" u="sng" dirty="0">
                <a:hlinkClick r:id="rId2"/>
              </a:rPr>
              <a:t>https://vimeo.com/140767141</a:t>
            </a:r>
            <a:endParaRPr lang="en" sz="20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679" y="1838158"/>
            <a:ext cx="3019425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71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9/20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+mj-lt"/>
              <a:buAutoNum type="arabicPeriod"/>
            </a:pPr>
            <a:r>
              <a:rPr lang="en" sz="2400" dirty="0"/>
              <a:t>What do you know about Ancient Greek culture and society</a:t>
            </a:r>
            <a:r>
              <a:rPr lang="en" sz="2400" dirty="0" smtClean="0"/>
              <a:t>? </a:t>
            </a:r>
            <a:r>
              <a:rPr lang="en" sz="2400" dirty="0" smtClean="0">
                <a:sym typeface="Wingdings" panose="05000000000000000000" pitchFamily="2" charset="2"/>
              </a:rPr>
              <a:t> You already answered this in your notes.</a:t>
            </a:r>
            <a:endParaRPr lang="en" sz="2400" dirty="0" smtClean="0"/>
          </a:p>
          <a:p>
            <a:pPr lvl="0">
              <a:buFont typeface="+mj-lt"/>
              <a:buAutoNum type="arabicPeriod"/>
            </a:pPr>
            <a:endParaRPr lang="en" sz="2400" dirty="0"/>
          </a:p>
          <a:p>
            <a:pPr lvl="0">
              <a:buFont typeface="+mj-lt"/>
              <a:buAutoNum type="arabicPeriod"/>
            </a:pPr>
            <a:r>
              <a:rPr lang="en" sz="2400" dirty="0" smtClean="0"/>
              <a:t>What do you know about t</a:t>
            </a:r>
            <a:r>
              <a:rPr lang="en-US" sz="2400" dirty="0" smtClean="0"/>
              <a:t>he</a:t>
            </a:r>
            <a:r>
              <a:rPr lang="en" sz="2400" dirty="0" smtClean="0"/>
              <a:t> Trojan War?</a:t>
            </a:r>
            <a:endParaRPr lang="en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728440"/>
            <a:ext cx="2399297" cy="412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2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Story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Use may use your chart – only your chart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Answer in complete sentences.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91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of the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6447501" cy="3880773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en-US" sz="2800" dirty="0" smtClean="0"/>
              <a:t>Why and </a:t>
            </a:r>
            <a:r>
              <a:rPr lang="en-US" sz="2800" dirty="0" smtClean="0"/>
              <a:t>how </a:t>
            </a:r>
            <a:r>
              <a:rPr lang="en-US" sz="2800" dirty="0" smtClean="0"/>
              <a:t>do we annotate? </a:t>
            </a:r>
          </a:p>
          <a:p>
            <a:pPr>
              <a:buAutoNum type="arabicPeriod"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Annotate the article</a:t>
            </a:r>
          </a:p>
          <a:p>
            <a:pPr>
              <a:buAutoNum type="arabicPeriod"/>
            </a:pPr>
            <a:endParaRPr lang="en-US" sz="2400" dirty="0"/>
          </a:p>
          <a:p>
            <a:pPr>
              <a:buAutoNum type="arabicPeriod"/>
            </a:pPr>
            <a:endParaRPr lang="en-US" sz="2400" dirty="0"/>
          </a:p>
        </p:txBody>
      </p:sp>
      <p:sp>
        <p:nvSpPr>
          <p:cNvPr id="469" name="SMARTInkShape-209"/>
          <p:cNvSpPr/>
          <p:nvPr/>
        </p:nvSpPr>
        <p:spPr>
          <a:xfrm>
            <a:off x="1009055" y="2134195"/>
            <a:ext cx="625069" cy="8822"/>
          </a:xfrm>
          <a:custGeom>
            <a:avLst/>
            <a:gdLst/>
            <a:ahLst/>
            <a:cxnLst/>
            <a:rect l="0" t="0" r="0" b="0"/>
            <a:pathLst>
              <a:path w="625069" h="8822">
                <a:moveTo>
                  <a:pt x="8929" y="0"/>
                </a:moveTo>
                <a:lnTo>
                  <a:pt x="0" y="0"/>
                </a:lnTo>
                <a:lnTo>
                  <a:pt x="4740" y="4741"/>
                </a:lnTo>
                <a:lnTo>
                  <a:pt x="9713" y="7068"/>
                </a:lnTo>
                <a:lnTo>
                  <a:pt x="42240" y="8821"/>
                </a:lnTo>
                <a:lnTo>
                  <a:pt x="82181" y="1232"/>
                </a:lnTo>
                <a:lnTo>
                  <a:pt x="122581" y="244"/>
                </a:lnTo>
                <a:lnTo>
                  <a:pt x="162899" y="48"/>
                </a:lnTo>
                <a:lnTo>
                  <a:pt x="197094" y="15"/>
                </a:lnTo>
                <a:lnTo>
                  <a:pt x="232362" y="4"/>
                </a:lnTo>
                <a:lnTo>
                  <a:pt x="270592" y="1"/>
                </a:lnTo>
                <a:lnTo>
                  <a:pt x="308048" y="1"/>
                </a:lnTo>
                <a:lnTo>
                  <a:pt x="352111" y="0"/>
                </a:lnTo>
                <a:lnTo>
                  <a:pt x="387213" y="0"/>
                </a:lnTo>
                <a:lnTo>
                  <a:pt x="422749" y="0"/>
                </a:lnTo>
                <a:lnTo>
                  <a:pt x="458413" y="0"/>
                </a:lnTo>
                <a:lnTo>
                  <a:pt x="497899" y="0"/>
                </a:lnTo>
                <a:lnTo>
                  <a:pt x="538306" y="0"/>
                </a:lnTo>
                <a:lnTo>
                  <a:pt x="581624" y="0"/>
                </a:lnTo>
                <a:lnTo>
                  <a:pt x="625068" y="0"/>
                </a:lnTo>
                <a:lnTo>
                  <a:pt x="616148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4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SMARTInkShape-Group33"/>
          <p:cNvGrpSpPr/>
          <p:nvPr/>
        </p:nvGrpSpPr>
        <p:grpSpPr>
          <a:xfrm>
            <a:off x="3080742" y="4933420"/>
            <a:ext cx="294681" cy="879808"/>
            <a:chOff x="3080742" y="4933420"/>
            <a:chExt cx="294681" cy="879808"/>
          </a:xfrm>
        </p:grpSpPr>
        <p:sp>
          <p:nvSpPr>
            <p:cNvPr id="146" name="SMARTInkShape-354"/>
            <p:cNvSpPr/>
            <p:nvPr/>
          </p:nvSpPr>
          <p:spPr>
            <a:xfrm>
              <a:off x="3080742" y="5804297"/>
              <a:ext cx="1" cy="8931"/>
            </a:xfrm>
            <a:custGeom>
              <a:avLst/>
              <a:gdLst/>
              <a:ahLst/>
              <a:cxnLst/>
              <a:rect l="0" t="0" r="0" b="0"/>
              <a:pathLst>
                <a:path w="1" h="8931">
                  <a:moveTo>
                    <a:pt x="0" y="893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55"/>
            <p:cNvSpPr/>
            <p:nvPr/>
          </p:nvSpPr>
          <p:spPr>
            <a:xfrm>
              <a:off x="3259336" y="5206008"/>
              <a:ext cx="44649" cy="205384"/>
            </a:xfrm>
            <a:custGeom>
              <a:avLst/>
              <a:gdLst/>
              <a:ahLst/>
              <a:cxnLst/>
              <a:rect l="0" t="0" r="0" b="0"/>
              <a:pathLst>
                <a:path w="44649" h="205384">
                  <a:moveTo>
                    <a:pt x="0" y="205383"/>
                  </a:moveTo>
                  <a:lnTo>
                    <a:pt x="7689" y="205383"/>
                  </a:lnTo>
                  <a:lnTo>
                    <a:pt x="13302" y="191161"/>
                  </a:lnTo>
                  <a:lnTo>
                    <a:pt x="13188" y="176241"/>
                  </a:lnTo>
                  <a:lnTo>
                    <a:pt x="9771" y="156631"/>
                  </a:lnTo>
                  <a:lnTo>
                    <a:pt x="34" y="142918"/>
                  </a:lnTo>
                  <a:lnTo>
                    <a:pt x="1" y="134314"/>
                  </a:lnTo>
                  <a:lnTo>
                    <a:pt x="8562" y="133954"/>
                  </a:lnTo>
                  <a:lnTo>
                    <a:pt x="8920" y="125384"/>
                  </a:lnTo>
                  <a:lnTo>
                    <a:pt x="17827" y="133914"/>
                  </a:lnTo>
                  <a:lnTo>
                    <a:pt x="17850" y="129195"/>
                  </a:lnTo>
                  <a:lnTo>
                    <a:pt x="18845" y="127802"/>
                  </a:lnTo>
                  <a:lnTo>
                    <a:pt x="22597" y="126254"/>
                  </a:lnTo>
                  <a:lnTo>
                    <a:pt x="23995" y="123857"/>
                  </a:lnTo>
                  <a:lnTo>
                    <a:pt x="31421" y="86014"/>
                  </a:lnTo>
                  <a:lnTo>
                    <a:pt x="36459" y="41828"/>
                  </a:lnTo>
                  <a:lnTo>
                    <a:pt x="4464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56"/>
            <p:cNvSpPr/>
            <p:nvPr/>
          </p:nvSpPr>
          <p:spPr>
            <a:xfrm>
              <a:off x="3330773" y="4933420"/>
              <a:ext cx="44650" cy="93995"/>
            </a:xfrm>
            <a:custGeom>
              <a:avLst/>
              <a:gdLst/>
              <a:ahLst/>
              <a:cxnLst/>
              <a:rect l="0" t="0" r="0" b="0"/>
              <a:pathLst>
                <a:path w="44650" h="93995">
                  <a:moveTo>
                    <a:pt x="44649" y="93994"/>
                  </a:moveTo>
                  <a:lnTo>
                    <a:pt x="44649" y="89254"/>
                  </a:lnTo>
                  <a:lnTo>
                    <a:pt x="29418" y="48710"/>
                  </a:lnTo>
                  <a:lnTo>
                    <a:pt x="11876" y="6703"/>
                  </a:lnTo>
                  <a:lnTo>
                    <a:pt x="5940" y="628"/>
                  </a:lnTo>
                  <a:lnTo>
                    <a:pt x="3960" y="0"/>
                  </a:lnTo>
                  <a:lnTo>
                    <a:pt x="2641" y="573"/>
                  </a:lnTo>
                  <a:lnTo>
                    <a:pt x="0" y="46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255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685800"/>
          </a:xfrm>
        </p:spPr>
        <p:txBody>
          <a:bodyPr/>
          <a:lstStyle/>
          <a:p>
            <a:r>
              <a:rPr lang="en-US" dirty="0" smtClean="0"/>
              <a:t>The Odyssey: Unit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Font typeface="+mj-lt"/>
              <a:buAutoNum type="arabicPeriod"/>
            </a:pPr>
            <a:r>
              <a:rPr lang="en-US" sz="2400" dirty="0"/>
              <a:t>Understand The Hero's Journey and apply the stages to </a:t>
            </a:r>
            <a:r>
              <a:rPr lang="en-US" sz="2400" i="1" dirty="0"/>
              <a:t>The Odyssey</a:t>
            </a:r>
            <a:r>
              <a:rPr lang="en-US" sz="2400" dirty="0"/>
              <a:t> and other texts</a:t>
            </a:r>
            <a:r>
              <a:rPr lang="en-US" sz="2400" dirty="0" smtClean="0"/>
              <a:t>.</a:t>
            </a:r>
          </a:p>
          <a:p>
            <a:pPr fontAlgn="base">
              <a:buFont typeface="+mj-lt"/>
              <a:buAutoNum type="arabicPeriod"/>
            </a:pPr>
            <a:endParaRPr lang="en-US" sz="2400" dirty="0"/>
          </a:p>
          <a:p>
            <a:pPr fontAlgn="base">
              <a:buFont typeface="+mj-lt"/>
              <a:buAutoNum type="arabicPeriod"/>
            </a:pPr>
            <a:r>
              <a:rPr lang="en-US" sz="2400" dirty="0" smtClean="0"/>
              <a:t>Analyze </a:t>
            </a:r>
            <a:r>
              <a:rPr lang="en-US" sz="2400" dirty="0"/>
              <a:t>what cultural values and human qualities are represented through each stage of Odysseus's journey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845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8" y="254286"/>
            <a:ext cx="7945041" cy="7834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Values of The Greeks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1460265"/>
            <a:ext cx="3376050" cy="5169135"/>
          </a:xfrm>
        </p:spPr>
        <p:txBody>
          <a:bodyPr>
            <a:normAutofit fontScale="92500" lnSpcReduction="10000"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000"/>
            </a:pPr>
            <a:r>
              <a:rPr lang="en-US" sz="2000" b="1" u="sng" dirty="0" smtClean="0">
                <a:solidFill>
                  <a:srgbClr val="0000FF"/>
                </a:solidFill>
              </a:rPr>
              <a:t>Belief/Faith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000"/>
            </a:pPr>
            <a:r>
              <a:rPr lang="en-US" sz="2000" b="1" dirty="0" smtClean="0">
                <a:solidFill>
                  <a:srgbClr val="0000FF"/>
                </a:solidFill>
              </a:rPr>
              <a:t>	</a:t>
            </a:r>
            <a:r>
              <a:rPr lang="en-US" sz="2000" b="1" dirty="0" smtClean="0">
                <a:solidFill>
                  <a:schemeClr val="tx1"/>
                </a:solidFill>
              </a:rPr>
              <a:t>Everything the Greeks did was to please/not anger the gods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000"/>
            </a:pPr>
            <a:r>
              <a:rPr lang="en-US" sz="2000" b="1" dirty="0">
                <a:solidFill>
                  <a:schemeClr val="tx1"/>
                </a:solidFill>
              </a:rPr>
              <a:t>	</a:t>
            </a:r>
            <a:r>
              <a:rPr lang="en-US" sz="2000" b="1" dirty="0" smtClean="0">
                <a:solidFill>
                  <a:schemeClr val="tx1"/>
                </a:solidFill>
              </a:rPr>
              <a:t>Mythical creatures also play a huge role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000"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000"/>
            </a:pPr>
            <a:r>
              <a:rPr lang="en" sz="2000" b="1" u="sng" dirty="0" smtClean="0">
                <a:solidFill>
                  <a:srgbClr val="0000FF"/>
                </a:solidFill>
              </a:rPr>
              <a:t>Intelligence</a:t>
            </a:r>
            <a:endParaRPr lang="en-US" sz="2000" b="1" u="sng" dirty="0" smtClean="0">
              <a:solidFill>
                <a:srgbClr val="0000FF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000"/>
            </a:pPr>
            <a:r>
              <a:rPr lang="en-US" sz="2000" b="1" dirty="0" smtClean="0">
                <a:solidFill>
                  <a:srgbClr val="0000FF"/>
                </a:solidFill>
              </a:rPr>
              <a:t>	</a:t>
            </a:r>
            <a:r>
              <a:rPr lang="en-US" sz="2000" b="1" dirty="0" smtClean="0">
                <a:solidFill>
                  <a:schemeClr val="tx1"/>
                </a:solidFill>
              </a:rPr>
              <a:t>This was the number one weapon/tool of the time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000"/>
            </a:pPr>
            <a:endParaRPr lang="en" sz="2000" b="1" dirty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000"/>
            </a:pPr>
            <a:r>
              <a:rPr lang="en" sz="2000" b="1" u="sng" dirty="0" smtClean="0">
                <a:solidFill>
                  <a:srgbClr val="0000FF"/>
                </a:solidFill>
              </a:rPr>
              <a:t>Glory</a:t>
            </a:r>
            <a:r>
              <a:rPr lang="en" sz="2000" b="1" dirty="0">
                <a:solidFill>
                  <a:srgbClr val="0000FF"/>
                </a:solidFill>
              </a:rPr>
              <a:t>:</a:t>
            </a:r>
            <a:r>
              <a:rPr lang="en" sz="2000" b="1" dirty="0">
                <a:solidFill>
                  <a:srgbClr val="9CB5FA"/>
                </a:solidFill>
              </a:rPr>
              <a:t> </a:t>
            </a:r>
            <a:r>
              <a:rPr lang="en" sz="2000" b="1" dirty="0">
                <a:solidFill>
                  <a:schemeClr val="tx1"/>
                </a:solidFill>
              </a:rPr>
              <a:t>equivalent to </a:t>
            </a:r>
            <a:r>
              <a:rPr lang="en" sz="2000" b="1" dirty="0" smtClean="0">
                <a:solidFill>
                  <a:schemeClr val="tx1"/>
                </a:solidFill>
              </a:rPr>
              <a:t>FAME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000"/>
            </a:pPr>
            <a:r>
              <a:rPr lang="en-US" sz="1700" b="1" dirty="0" smtClean="0">
                <a:solidFill>
                  <a:schemeClr val="dk1"/>
                </a:solidFill>
              </a:rPr>
              <a:t>	</a:t>
            </a:r>
            <a:r>
              <a:rPr lang="en" sz="1700" b="1" dirty="0" smtClean="0">
                <a:solidFill>
                  <a:schemeClr val="tx1"/>
                </a:solidFill>
              </a:rPr>
              <a:t>War </a:t>
            </a:r>
            <a:r>
              <a:rPr lang="en" sz="1700" b="1" dirty="0">
                <a:solidFill>
                  <a:schemeClr val="tx1"/>
                </a:solidFill>
              </a:rPr>
              <a:t>stories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000"/>
            </a:pPr>
            <a:r>
              <a:rPr lang="en-US" sz="2000" b="1" dirty="0" smtClean="0">
                <a:solidFill>
                  <a:schemeClr val="tx1"/>
                </a:solidFill>
              </a:rPr>
              <a:t>		</a:t>
            </a:r>
            <a:r>
              <a:rPr lang="en" sz="2000" b="1" dirty="0" smtClean="0">
                <a:solidFill>
                  <a:schemeClr val="tx1"/>
                </a:solidFill>
              </a:rPr>
              <a:t>Souls </a:t>
            </a:r>
            <a:r>
              <a:rPr lang="en" sz="2000" b="1" dirty="0">
                <a:solidFill>
                  <a:schemeClr val="tx1"/>
                </a:solidFill>
              </a:rPr>
              <a:t>that achieved glory during life were given privileges in Hades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20867" y="1460265"/>
            <a:ext cx="439373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>
                <a:prstClr val="black"/>
              </a:buClr>
              <a:buSzPct val="50000"/>
              <a:buFont typeface="Arial"/>
              <a:buNone/>
            </a:pPr>
            <a:r>
              <a:rPr lang="en" sz="2000" u="sng" dirty="0">
                <a:solidFill>
                  <a:srgbClr val="0000FF"/>
                </a:solidFill>
              </a:rPr>
              <a:t>Hospitality</a:t>
            </a:r>
            <a:endParaRPr lang="en-US" sz="2000" u="sng" dirty="0">
              <a:solidFill>
                <a:srgbClr val="0000FF"/>
              </a:solidFill>
            </a:endParaRPr>
          </a:p>
          <a:p>
            <a:pPr defTabSz="457200">
              <a:buClr>
                <a:prstClr val="black"/>
              </a:buClr>
              <a:buSzPct val="50000"/>
              <a:buFont typeface="Arial"/>
              <a:buNone/>
            </a:pPr>
            <a:r>
              <a:rPr lang="en-US" sz="2000" dirty="0">
                <a:solidFill>
                  <a:srgbClr val="0000FF"/>
                </a:solidFill>
              </a:rPr>
              <a:t>	</a:t>
            </a:r>
            <a:r>
              <a:rPr lang="en" sz="2000" dirty="0">
                <a:solidFill>
                  <a:srgbClr val="9CB5FA"/>
                </a:solidFill>
              </a:rPr>
              <a:t> </a:t>
            </a:r>
            <a:r>
              <a:rPr lang="en" sz="2000" dirty="0">
                <a:solidFill>
                  <a:prstClr val="white"/>
                </a:solidFill>
              </a:rPr>
              <a:t>Helping others</a:t>
            </a:r>
          </a:p>
          <a:p>
            <a:pPr defTabSz="457200">
              <a:buClr>
                <a:prstClr val="black"/>
              </a:buClr>
              <a:buSzPct val="50000"/>
              <a:buFont typeface="Arial"/>
              <a:buNone/>
            </a:pPr>
            <a:r>
              <a:rPr lang="en-US" sz="2000" dirty="0">
                <a:solidFill>
                  <a:prstClr val="white"/>
                </a:solidFill>
              </a:rPr>
              <a:t>		</a:t>
            </a:r>
            <a:r>
              <a:rPr lang="en" sz="2000" dirty="0">
                <a:solidFill>
                  <a:prstClr val="white"/>
                </a:solidFill>
              </a:rPr>
              <a:t>Offered food, shelter, protection to travelers without question</a:t>
            </a:r>
          </a:p>
          <a:p>
            <a:pPr defTabSz="457200">
              <a:buClr>
                <a:prstClr val="black"/>
              </a:buClr>
              <a:buSzPct val="50000"/>
              <a:buFont typeface="Arial"/>
              <a:buNone/>
            </a:pPr>
            <a:r>
              <a:rPr lang="en-US" sz="2000" dirty="0">
                <a:solidFill>
                  <a:prstClr val="white"/>
                </a:solidFill>
              </a:rPr>
              <a:t>	</a:t>
            </a:r>
            <a:r>
              <a:rPr lang="en" sz="2000" dirty="0">
                <a:solidFill>
                  <a:prstClr val="white"/>
                </a:solidFill>
              </a:rPr>
              <a:t>Hospitable even when they didn’t want to be</a:t>
            </a:r>
          </a:p>
          <a:p>
            <a:pPr defTabSz="457200">
              <a:buClr>
                <a:prstClr val="black"/>
              </a:buClr>
              <a:buSzPct val="50000"/>
              <a:buFont typeface="Arial"/>
              <a:buNone/>
            </a:pPr>
            <a:r>
              <a:rPr lang="en-US" sz="2000" dirty="0">
                <a:solidFill>
                  <a:prstClr val="white"/>
                </a:solidFill>
              </a:rPr>
              <a:t>	</a:t>
            </a:r>
            <a:r>
              <a:rPr lang="en" sz="2000" dirty="0">
                <a:solidFill>
                  <a:prstClr val="white"/>
                </a:solidFill>
              </a:rPr>
              <a:t>Brotherly duty or fear of the gods?</a:t>
            </a:r>
            <a:endParaRPr lang="en-US" sz="2000" dirty="0">
              <a:solidFill>
                <a:prstClr val="white"/>
              </a:solidFill>
            </a:endParaRPr>
          </a:p>
          <a:p>
            <a:pPr defTabSz="457200">
              <a:buClr>
                <a:prstClr val="black"/>
              </a:buClr>
              <a:buSzPct val="50000"/>
              <a:buFont typeface="Arial"/>
              <a:buNone/>
            </a:pPr>
            <a:endParaRPr lang="en" sz="2000" dirty="0">
              <a:solidFill>
                <a:prstClr val="black"/>
              </a:solidFill>
            </a:endParaRPr>
          </a:p>
          <a:p>
            <a:pPr defTabSz="457200">
              <a:buClr>
                <a:prstClr val="black"/>
              </a:buClr>
              <a:buSzPct val="50000"/>
              <a:buFont typeface="Arial"/>
              <a:buNone/>
            </a:pPr>
            <a:r>
              <a:rPr lang="en" sz="2000" u="sng" dirty="0">
                <a:solidFill>
                  <a:srgbClr val="0000FF"/>
                </a:solidFill>
              </a:rPr>
              <a:t>Loyalty</a:t>
            </a:r>
            <a:endParaRPr lang="en-US" sz="2000" u="sng" dirty="0">
              <a:solidFill>
                <a:srgbClr val="0000FF"/>
              </a:solidFill>
            </a:endParaRPr>
          </a:p>
          <a:p>
            <a:pPr defTabSz="457200">
              <a:buClr>
                <a:prstClr val="black"/>
              </a:buClr>
              <a:buSzPct val="50000"/>
              <a:buFont typeface="Arial"/>
              <a:buNone/>
            </a:pPr>
            <a:r>
              <a:rPr lang="en-US" sz="2000" dirty="0">
                <a:solidFill>
                  <a:srgbClr val="0000FF"/>
                </a:solidFill>
              </a:rPr>
              <a:t>	</a:t>
            </a:r>
            <a:r>
              <a:rPr lang="en" sz="2000" dirty="0">
                <a:solidFill>
                  <a:prstClr val="white"/>
                </a:solidFill>
              </a:rPr>
              <a:t>family, community, &amp; gods</a:t>
            </a:r>
            <a:endParaRPr lang="en-US" sz="2000" dirty="0">
              <a:solidFill>
                <a:prstClr val="white"/>
              </a:solidFill>
            </a:endParaRPr>
          </a:p>
          <a:p>
            <a:pPr defTabSz="457200">
              <a:buClr>
                <a:prstClr val="black"/>
              </a:buClr>
              <a:buSzPct val="50000"/>
              <a:buFont typeface="Arial"/>
              <a:buNone/>
            </a:pPr>
            <a:endParaRPr lang="en" sz="2000" dirty="0">
              <a:solidFill>
                <a:prstClr val="black"/>
              </a:solidFill>
            </a:endParaRPr>
          </a:p>
          <a:p>
            <a:pPr defTabSz="457200">
              <a:buClr>
                <a:prstClr val="black"/>
              </a:buClr>
              <a:buSzPct val="50000"/>
              <a:buFont typeface="Arial"/>
              <a:buNone/>
            </a:pPr>
            <a:r>
              <a:rPr lang="en" sz="2000" u="sng" dirty="0">
                <a:solidFill>
                  <a:srgbClr val="0000FF"/>
                </a:solidFill>
              </a:rPr>
              <a:t>Bravery</a:t>
            </a:r>
          </a:p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4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254286"/>
            <a:ext cx="6000750" cy="7834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History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16" y="1312141"/>
            <a:ext cx="5221633" cy="174013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You’re going to see a few clips from the movie </a:t>
            </a:r>
            <a:r>
              <a:rPr lang="en-US" i="1" dirty="0" smtClean="0"/>
              <a:t>Troy</a:t>
            </a:r>
            <a:r>
              <a:rPr lang="en-US" dirty="0" smtClean="0"/>
              <a:t>, and hear a little bit of background info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Take notes! A one sentence summary from each one is fine!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642" y="4167942"/>
            <a:ext cx="2800206" cy="2352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377" y="325473"/>
            <a:ext cx="3537283" cy="6352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5" y="3815012"/>
            <a:ext cx="22479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2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254286"/>
            <a:ext cx="6000750" cy="7834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History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60" y="1460265"/>
            <a:ext cx="7870553" cy="380010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Paris steals Helen </a:t>
            </a:r>
            <a:r>
              <a:rPr lang="en-US" dirty="0" smtClean="0"/>
              <a:t>1:26</a:t>
            </a:r>
          </a:p>
          <a:p>
            <a:r>
              <a:rPr lang="en-US" dirty="0">
                <a:hlinkClick r:id="rId2"/>
              </a:rPr>
              <a:t>	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://www.youtube.com/watch?v=X2He7pHCjH4</a:t>
            </a:r>
            <a:endParaRPr lang="en-US" dirty="0"/>
          </a:p>
          <a:p>
            <a:r>
              <a:rPr lang="en-US" dirty="0"/>
              <a:t>Paris vs. </a:t>
            </a:r>
            <a:r>
              <a:rPr lang="en-US" dirty="0" err="1"/>
              <a:t>Menalaus</a:t>
            </a:r>
            <a:r>
              <a:rPr lang="en-US" dirty="0"/>
              <a:t> 4:16 </a:t>
            </a:r>
            <a:endParaRPr lang="en-US" dirty="0" smtClean="0"/>
          </a:p>
          <a:p>
            <a:r>
              <a:rPr lang="en-US" dirty="0">
                <a:hlinkClick r:id="rId3"/>
              </a:rPr>
              <a:t>	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://www.youtube.com/watch?v=eS9kqq6PNnQ</a:t>
            </a:r>
            <a:endParaRPr lang="en-US" dirty="0"/>
          </a:p>
          <a:p>
            <a:r>
              <a:rPr lang="en-US" dirty="0"/>
              <a:t>Odysseus asks Achilles for help: 3:54 </a:t>
            </a:r>
            <a:endParaRPr lang="en-US" dirty="0" smtClean="0"/>
          </a:p>
          <a:p>
            <a:r>
              <a:rPr lang="en-US" dirty="0">
                <a:hlinkClick r:id="rId4"/>
              </a:rPr>
              <a:t>	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://www.youtube.com/watch?v=CWLb2F0MEoY</a:t>
            </a:r>
            <a:endParaRPr lang="en-US" dirty="0"/>
          </a:p>
          <a:p>
            <a:r>
              <a:rPr lang="en-US" dirty="0"/>
              <a:t>Hector vs. Achilles 4:31 </a:t>
            </a:r>
            <a:endParaRPr lang="en-US" dirty="0" smtClean="0"/>
          </a:p>
          <a:p>
            <a:r>
              <a:rPr lang="en-US" dirty="0">
                <a:hlinkClick r:id="rId5"/>
              </a:rPr>
              <a:t>	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://www.youtube.com/watch?v=80SsC_ZNbyI</a:t>
            </a:r>
            <a:endParaRPr lang="en-US" dirty="0"/>
          </a:p>
          <a:p>
            <a:r>
              <a:rPr lang="en-US" dirty="0"/>
              <a:t>Trojan Horse 2:45 </a:t>
            </a:r>
            <a:endParaRPr lang="en-US" dirty="0" smtClean="0"/>
          </a:p>
          <a:p>
            <a:r>
              <a:rPr lang="en-US" dirty="0">
                <a:hlinkClick r:id="rId6"/>
              </a:rPr>
              <a:t>	</a:t>
            </a:r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://www.youtube.com/watch?v=Td1uPq9K--E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14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195</TotalTime>
  <Words>219</Words>
  <Application>Microsoft Office PowerPoint</Application>
  <PresentationFormat>On-screen Show (4:3)</PresentationFormat>
  <Paragraphs>88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Slice</vt:lpstr>
      <vt:lpstr>Facet</vt:lpstr>
      <vt:lpstr>Agenda: Tuesday September 20, 2016</vt:lpstr>
      <vt:lpstr>Warm Up 9/20</vt:lpstr>
      <vt:lpstr>Short Story Assessment</vt:lpstr>
      <vt:lpstr>Article of the Week</vt:lpstr>
      <vt:lpstr>PowerPoint Presentation</vt:lpstr>
      <vt:lpstr>The Odyssey: Unit Objectives</vt:lpstr>
      <vt:lpstr>Values of The Greeks</vt:lpstr>
      <vt:lpstr>The History</vt:lpstr>
      <vt:lpstr>The History</vt:lpstr>
      <vt:lpstr>Heroes</vt:lpstr>
      <vt:lpstr>Heroes Continued</vt:lpstr>
      <vt:lpstr>The Hero’s Journey</vt:lpstr>
    </vt:vector>
  </TitlesOfParts>
  <Company>Jeffco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Agenda: Tuesday September 20, 2016</dc:title>
  <dc:creator>User</dc:creator>
  <cp:lastModifiedBy>User</cp:lastModifiedBy>
  <cp:revision>8</cp:revision>
  <dcterms:created xsi:type="dcterms:W3CDTF">2016-09-20T13:26:13Z</dcterms:created>
  <dcterms:modified xsi:type="dcterms:W3CDTF">2016-09-20T17:16:09Z</dcterms:modified>
</cp:coreProperties>
</file>