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7" r:id="rId2"/>
    <p:sldId id="258" r:id="rId3"/>
    <p:sldId id="259" r:id="rId4"/>
    <p:sldId id="262" r:id="rId5"/>
    <p:sldId id="261" r:id="rId6"/>
    <p:sldId id="264" r:id="rId7"/>
    <p:sldId id="263" r:id="rId8"/>
    <p:sldId id="265" r:id="rId9"/>
    <p:sldId id="266" r:id="rId10"/>
    <p:sldId id="267" r:id="rId11"/>
    <p:sldId id="268" r:id="rId12"/>
    <p:sldId id="270" r:id="rId13"/>
    <p:sldId id="269"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48"/>
  </p:normalViewPr>
  <p:slideViewPr>
    <p:cSldViewPr snapToGrid="0" snapToObjects="1">
      <p:cViewPr varScale="1">
        <p:scale>
          <a:sx n="113" d="100"/>
          <a:sy n="113" d="100"/>
        </p:scale>
        <p:origin x="52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41E3A-421C-3C47-8836-E34D7C9C9DBF}" type="datetimeFigureOut">
              <a:rPr lang="en-US" smtClean="0"/>
              <a:t>9/13/16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70588-BFED-7347-9AD2-B682E0464BBC}" type="slidenum">
              <a:rPr lang="en-US" smtClean="0"/>
              <a:t>‹#›</a:t>
            </a:fld>
            <a:endParaRPr lang="en-US"/>
          </a:p>
        </p:txBody>
      </p:sp>
    </p:spTree>
    <p:extLst>
      <p:ext uri="{BB962C8B-B14F-4D97-AF65-F5344CB8AC3E}">
        <p14:creationId xmlns:p14="http://schemas.microsoft.com/office/powerpoint/2010/main" val="200884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DC745-EE2A-4F49-9D51-B4BAEE4630F5}" type="slidenum">
              <a:rPr lang="en-US" smtClean="0"/>
              <a:t>3</a:t>
            </a:fld>
            <a:endParaRPr lang="en-US"/>
          </a:p>
        </p:txBody>
      </p:sp>
    </p:spTree>
    <p:extLst>
      <p:ext uri="{BB962C8B-B14F-4D97-AF65-F5344CB8AC3E}">
        <p14:creationId xmlns:p14="http://schemas.microsoft.com/office/powerpoint/2010/main" val="1359441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DC745-EE2A-4F49-9D51-B4BAEE4630F5}" type="slidenum">
              <a:rPr lang="en-US" smtClean="0"/>
              <a:t>10</a:t>
            </a:fld>
            <a:endParaRPr lang="en-US"/>
          </a:p>
        </p:txBody>
      </p:sp>
    </p:spTree>
    <p:extLst>
      <p:ext uri="{BB962C8B-B14F-4D97-AF65-F5344CB8AC3E}">
        <p14:creationId xmlns:p14="http://schemas.microsoft.com/office/powerpoint/2010/main" val="2011662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FF8C49-64B8-9B48-BCAC-B4EDC89BE6A9}"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A3E86-A463-1440-8D68-B1B188E51099}" type="slidenum">
              <a:rPr lang="en-US" smtClean="0"/>
              <a:t>‹#›</a:t>
            </a:fld>
            <a:endParaRPr lang="en-US"/>
          </a:p>
        </p:txBody>
      </p:sp>
    </p:spTree>
    <p:extLst>
      <p:ext uri="{BB962C8B-B14F-4D97-AF65-F5344CB8AC3E}">
        <p14:creationId xmlns:p14="http://schemas.microsoft.com/office/powerpoint/2010/main" val="102862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FF8C49-64B8-9B48-BCAC-B4EDC89BE6A9}"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A3E86-A463-1440-8D68-B1B188E51099}" type="slidenum">
              <a:rPr lang="en-US" smtClean="0"/>
              <a:t>‹#›</a:t>
            </a:fld>
            <a:endParaRPr lang="en-US"/>
          </a:p>
        </p:txBody>
      </p:sp>
    </p:spTree>
    <p:extLst>
      <p:ext uri="{BB962C8B-B14F-4D97-AF65-F5344CB8AC3E}">
        <p14:creationId xmlns:p14="http://schemas.microsoft.com/office/powerpoint/2010/main" val="1942092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FF8C49-64B8-9B48-BCAC-B4EDC89BE6A9}"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A3E86-A463-1440-8D68-B1B188E5109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49049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FF8C49-64B8-9B48-BCAC-B4EDC89BE6A9}"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A3E86-A463-1440-8D68-B1B188E51099}" type="slidenum">
              <a:rPr lang="en-US" smtClean="0"/>
              <a:t>‹#›</a:t>
            </a:fld>
            <a:endParaRPr lang="en-US"/>
          </a:p>
        </p:txBody>
      </p:sp>
    </p:spTree>
    <p:extLst>
      <p:ext uri="{BB962C8B-B14F-4D97-AF65-F5344CB8AC3E}">
        <p14:creationId xmlns:p14="http://schemas.microsoft.com/office/powerpoint/2010/main" val="1906362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FF8C49-64B8-9B48-BCAC-B4EDC89BE6A9}"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A3E86-A463-1440-8D68-B1B188E5109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25940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FF8C49-64B8-9B48-BCAC-B4EDC89BE6A9}"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A3E86-A463-1440-8D68-B1B188E51099}" type="slidenum">
              <a:rPr lang="en-US" smtClean="0"/>
              <a:t>‹#›</a:t>
            </a:fld>
            <a:endParaRPr lang="en-US"/>
          </a:p>
        </p:txBody>
      </p:sp>
    </p:spTree>
    <p:extLst>
      <p:ext uri="{BB962C8B-B14F-4D97-AF65-F5344CB8AC3E}">
        <p14:creationId xmlns:p14="http://schemas.microsoft.com/office/powerpoint/2010/main" val="263980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FF8C49-64B8-9B48-BCAC-B4EDC89BE6A9}"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A3E86-A463-1440-8D68-B1B188E51099}" type="slidenum">
              <a:rPr lang="en-US" smtClean="0"/>
              <a:t>‹#›</a:t>
            </a:fld>
            <a:endParaRPr lang="en-US"/>
          </a:p>
        </p:txBody>
      </p:sp>
    </p:spTree>
    <p:extLst>
      <p:ext uri="{BB962C8B-B14F-4D97-AF65-F5344CB8AC3E}">
        <p14:creationId xmlns:p14="http://schemas.microsoft.com/office/powerpoint/2010/main" val="22779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FF8C49-64B8-9B48-BCAC-B4EDC89BE6A9}"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A3E86-A463-1440-8D68-B1B188E51099}" type="slidenum">
              <a:rPr lang="en-US" smtClean="0"/>
              <a:t>‹#›</a:t>
            </a:fld>
            <a:endParaRPr lang="en-US"/>
          </a:p>
        </p:txBody>
      </p:sp>
    </p:spTree>
    <p:extLst>
      <p:ext uri="{BB962C8B-B14F-4D97-AF65-F5344CB8AC3E}">
        <p14:creationId xmlns:p14="http://schemas.microsoft.com/office/powerpoint/2010/main" val="610564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FF8C49-64B8-9B48-BCAC-B4EDC89BE6A9}"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A3E86-A463-1440-8D68-B1B188E51099}" type="slidenum">
              <a:rPr lang="en-US" smtClean="0"/>
              <a:t>‹#›</a:t>
            </a:fld>
            <a:endParaRPr lang="en-US"/>
          </a:p>
        </p:txBody>
      </p:sp>
    </p:spTree>
    <p:extLst>
      <p:ext uri="{BB962C8B-B14F-4D97-AF65-F5344CB8AC3E}">
        <p14:creationId xmlns:p14="http://schemas.microsoft.com/office/powerpoint/2010/main" val="87491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FF8C49-64B8-9B48-BCAC-B4EDC89BE6A9}"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A3E86-A463-1440-8D68-B1B188E51099}" type="slidenum">
              <a:rPr lang="en-US" smtClean="0"/>
              <a:t>‹#›</a:t>
            </a:fld>
            <a:endParaRPr lang="en-US"/>
          </a:p>
        </p:txBody>
      </p:sp>
    </p:spTree>
    <p:extLst>
      <p:ext uri="{BB962C8B-B14F-4D97-AF65-F5344CB8AC3E}">
        <p14:creationId xmlns:p14="http://schemas.microsoft.com/office/powerpoint/2010/main" val="89444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FF8C49-64B8-9B48-BCAC-B4EDC89BE6A9}" type="datetimeFigureOut">
              <a:rPr lang="en-US" smtClean="0"/>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A3E86-A463-1440-8D68-B1B188E51099}" type="slidenum">
              <a:rPr lang="en-US" smtClean="0"/>
              <a:t>‹#›</a:t>
            </a:fld>
            <a:endParaRPr lang="en-US"/>
          </a:p>
        </p:txBody>
      </p:sp>
    </p:spTree>
    <p:extLst>
      <p:ext uri="{BB962C8B-B14F-4D97-AF65-F5344CB8AC3E}">
        <p14:creationId xmlns:p14="http://schemas.microsoft.com/office/powerpoint/2010/main" val="563787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FF8C49-64B8-9B48-BCAC-B4EDC89BE6A9}" type="datetimeFigureOut">
              <a:rPr lang="en-US" smtClean="0"/>
              <a:t>9/13/16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A3E86-A463-1440-8D68-B1B188E51099}" type="slidenum">
              <a:rPr lang="en-US" smtClean="0"/>
              <a:t>‹#›</a:t>
            </a:fld>
            <a:endParaRPr lang="en-US"/>
          </a:p>
        </p:txBody>
      </p:sp>
    </p:spTree>
    <p:extLst>
      <p:ext uri="{BB962C8B-B14F-4D97-AF65-F5344CB8AC3E}">
        <p14:creationId xmlns:p14="http://schemas.microsoft.com/office/powerpoint/2010/main" val="88508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FF8C49-64B8-9B48-BCAC-B4EDC89BE6A9}" type="datetimeFigureOut">
              <a:rPr lang="en-US" smtClean="0"/>
              <a:t>9/13/16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A3E86-A463-1440-8D68-B1B188E51099}" type="slidenum">
              <a:rPr lang="en-US" smtClean="0"/>
              <a:t>‹#›</a:t>
            </a:fld>
            <a:endParaRPr lang="en-US"/>
          </a:p>
        </p:txBody>
      </p:sp>
    </p:spTree>
    <p:extLst>
      <p:ext uri="{BB962C8B-B14F-4D97-AF65-F5344CB8AC3E}">
        <p14:creationId xmlns:p14="http://schemas.microsoft.com/office/powerpoint/2010/main" val="210496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F8C49-64B8-9B48-BCAC-B4EDC89BE6A9}" type="datetimeFigureOut">
              <a:rPr lang="en-US" smtClean="0"/>
              <a:t>9/13/16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A3E86-A463-1440-8D68-B1B188E51099}" type="slidenum">
              <a:rPr lang="en-US" smtClean="0"/>
              <a:t>‹#›</a:t>
            </a:fld>
            <a:endParaRPr lang="en-US"/>
          </a:p>
        </p:txBody>
      </p:sp>
    </p:spTree>
    <p:extLst>
      <p:ext uri="{BB962C8B-B14F-4D97-AF65-F5344CB8AC3E}">
        <p14:creationId xmlns:p14="http://schemas.microsoft.com/office/powerpoint/2010/main" val="49019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FF8C49-64B8-9B48-BCAC-B4EDC89BE6A9}" type="datetimeFigureOut">
              <a:rPr lang="en-US" smtClean="0"/>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A3E86-A463-1440-8D68-B1B188E51099}" type="slidenum">
              <a:rPr lang="en-US" smtClean="0"/>
              <a:t>‹#›</a:t>
            </a:fld>
            <a:endParaRPr lang="en-US"/>
          </a:p>
        </p:txBody>
      </p:sp>
    </p:spTree>
    <p:extLst>
      <p:ext uri="{BB962C8B-B14F-4D97-AF65-F5344CB8AC3E}">
        <p14:creationId xmlns:p14="http://schemas.microsoft.com/office/powerpoint/2010/main" val="97955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FF8C49-64B8-9B48-BCAC-B4EDC89BE6A9}" type="datetimeFigureOut">
              <a:rPr lang="en-US" smtClean="0"/>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A3E86-A463-1440-8D68-B1B188E51099}" type="slidenum">
              <a:rPr lang="en-US" smtClean="0"/>
              <a:t>‹#›</a:t>
            </a:fld>
            <a:endParaRPr lang="en-US"/>
          </a:p>
        </p:txBody>
      </p:sp>
    </p:spTree>
    <p:extLst>
      <p:ext uri="{BB962C8B-B14F-4D97-AF65-F5344CB8AC3E}">
        <p14:creationId xmlns:p14="http://schemas.microsoft.com/office/powerpoint/2010/main" val="815180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FF8C49-64B8-9B48-BCAC-B4EDC89BE6A9}" type="datetimeFigureOut">
              <a:rPr lang="en-US" smtClean="0"/>
              <a:t>9/13/16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8FA3E86-A463-1440-8D68-B1B188E51099}" type="slidenum">
              <a:rPr lang="en-US" smtClean="0"/>
              <a:t>‹#›</a:t>
            </a:fld>
            <a:endParaRPr lang="en-US"/>
          </a:p>
        </p:txBody>
      </p:sp>
    </p:spTree>
    <p:extLst>
      <p:ext uri="{BB962C8B-B14F-4D97-AF65-F5344CB8AC3E}">
        <p14:creationId xmlns:p14="http://schemas.microsoft.com/office/powerpoint/2010/main" val="930505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 y="406400"/>
            <a:ext cx="6447501" cy="762000"/>
          </a:xfrm>
        </p:spPr>
        <p:txBody>
          <a:bodyPr>
            <a:normAutofit/>
          </a:bodyPr>
          <a:lstStyle/>
          <a:p>
            <a:r>
              <a:rPr lang="en-US" sz="2800" dirty="0"/>
              <a:t>Agenda: Thursday September 8, 2016</a:t>
            </a:r>
          </a:p>
        </p:txBody>
      </p:sp>
      <p:sp>
        <p:nvSpPr>
          <p:cNvPr id="3" name="Content Placeholder 2"/>
          <p:cNvSpPr>
            <a:spLocks noGrp="1"/>
          </p:cNvSpPr>
          <p:nvPr>
            <p:ph idx="1"/>
          </p:nvPr>
        </p:nvSpPr>
        <p:spPr>
          <a:xfrm>
            <a:off x="270933" y="1295400"/>
            <a:ext cx="10016067" cy="5105400"/>
          </a:xfrm>
        </p:spPr>
        <p:txBody>
          <a:bodyPr>
            <a:normAutofit/>
          </a:bodyPr>
          <a:lstStyle/>
          <a:p>
            <a:pPr marL="0" indent="0">
              <a:buNone/>
            </a:pPr>
            <a:r>
              <a:rPr lang="en-US" sz="2400" dirty="0" smtClean="0"/>
              <a:t>Warm up</a:t>
            </a:r>
          </a:p>
          <a:p>
            <a:pPr marL="0" indent="0">
              <a:buNone/>
            </a:pPr>
            <a:r>
              <a:rPr lang="en-US" sz="2400" dirty="0" smtClean="0"/>
              <a:t>Vocab. 1 (7, 8) </a:t>
            </a:r>
            <a:r>
              <a:rPr lang="en-US" sz="2400" dirty="0" smtClean="0">
                <a:sym typeface="Wingdings" panose="05000000000000000000" pitchFamily="2" charset="2"/>
              </a:rPr>
              <a:t> </a:t>
            </a:r>
            <a:r>
              <a:rPr lang="en-US" sz="2400" dirty="0" smtClean="0">
                <a:solidFill>
                  <a:srgbClr val="FF0000"/>
                </a:solidFill>
                <a:sym typeface="Wingdings" panose="05000000000000000000" pitchFamily="2" charset="2"/>
              </a:rPr>
              <a:t>TEST FRIDAY</a:t>
            </a:r>
            <a:endParaRPr lang="en-US" sz="2400" dirty="0" smtClean="0">
              <a:solidFill>
                <a:srgbClr val="FF0000"/>
              </a:solidFill>
            </a:endParaRPr>
          </a:p>
          <a:p>
            <a:pPr marL="0" indent="0">
              <a:buNone/>
            </a:pPr>
            <a:r>
              <a:rPr lang="en-US" sz="2400" dirty="0" smtClean="0"/>
              <a:t>Grammar- adjectives review</a:t>
            </a:r>
          </a:p>
          <a:p>
            <a:pPr marL="0" indent="0">
              <a:buNone/>
            </a:pPr>
            <a:r>
              <a:rPr lang="en-US" sz="2400" dirty="0" smtClean="0"/>
              <a:t>Reading- Mini-lesson on characters: Reading Short story #1 &amp; #2</a:t>
            </a:r>
          </a:p>
          <a:p>
            <a:pPr marL="0" indent="0">
              <a:buNone/>
            </a:pPr>
            <a:endParaRPr lang="en-US" sz="2400" dirty="0"/>
          </a:p>
          <a:p>
            <a:pPr marL="0" indent="0">
              <a:buNone/>
            </a:pPr>
            <a:r>
              <a:rPr lang="en-US" sz="2400" dirty="0" smtClean="0"/>
              <a:t>Random fact of the day:</a:t>
            </a:r>
          </a:p>
          <a:p>
            <a:pPr marL="0" indent="0">
              <a:buNone/>
            </a:pPr>
            <a:r>
              <a:rPr lang="en-US" sz="2400" dirty="0" smtClean="0"/>
              <a:t> </a:t>
            </a:r>
            <a:r>
              <a:rPr lang="en-US" sz="2400" dirty="0"/>
              <a:t>Sea otters hold hands when they sleep so they don’t drift away from each other.</a:t>
            </a:r>
          </a:p>
          <a:p>
            <a:pPr marL="0" indent="0">
              <a:buNone/>
            </a:pPr>
            <a:endParaRPr lang="en-US" dirty="0" smtClean="0"/>
          </a:p>
        </p:txBody>
      </p:sp>
      <p:pic>
        <p:nvPicPr>
          <p:cNvPr id="5" name="Picture 6" descr="https://encrypted-tbn0.gstatic.com/images?q=tbn:ANd9GcT8AkajAPYy0mI_szNAsB9qHQBeCHpwXlpiI7bbPYjuzJWWGT3ix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7320" y="4758703"/>
            <a:ext cx="3154680" cy="2099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619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681" y="256823"/>
            <a:ext cx="8178799" cy="359320"/>
          </a:xfrm>
        </p:spPr>
        <p:txBody>
          <a:bodyPr>
            <a:normAutofit fontScale="90000"/>
          </a:bodyPr>
          <a:lstStyle/>
          <a:p>
            <a:r>
              <a:rPr lang="en-US" dirty="0" smtClean="0"/>
              <a:t>Vocabulary 1: Bringing and Building</a:t>
            </a:r>
            <a:endParaRPr lang="en-US" dirty="0"/>
          </a:p>
        </p:txBody>
      </p:sp>
      <p:sp>
        <p:nvSpPr>
          <p:cNvPr id="3" name="Content Placeholder 2"/>
          <p:cNvSpPr>
            <a:spLocks noGrp="1"/>
          </p:cNvSpPr>
          <p:nvPr>
            <p:ph idx="1"/>
          </p:nvPr>
        </p:nvSpPr>
        <p:spPr>
          <a:xfrm>
            <a:off x="432681" y="905933"/>
            <a:ext cx="10449808" cy="5791200"/>
          </a:xfrm>
        </p:spPr>
        <p:txBody>
          <a:bodyPr>
            <a:normAutofit/>
          </a:bodyPr>
          <a:lstStyle/>
          <a:p>
            <a:pPr marL="0" indent="0">
              <a:buNone/>
            </a:pPr>
            <a:endParaRPr lang="en-US" sz="2800" dirty="0" smtClean="0"/>
          </a:p>
          <a:p>
            <a:pPr marL="0" indent="0">
              <a:buNone/>
            </a:pPr>
            <a:r>
              <a:rPr lang="en-US" sz="2800" dirty="0" smtClean="0"/>
              <a:t>9</a:t>
            </a:r>
            <a:r>
              <a:rPr lang="en-US" sz="2800" dirty="0"/>
              <a:t>. </a:t>
            </a:r>
            <a:r>
              <a:rPr lang="en-US" sz="2800" dirty="0" smtClean="0"/>
              <a:t>potable </a:t>
            </a:r>
            <a:r>
              <a:rPr lang="en-US" sz="2800" dirty="0"/>
              <a:t>(</a:t>
            </a:r>
            <a:r>
              <a:rPr lang="en-US" sz="2800" dirty="0" err="1"/>
              <a:t>adj</a:t>
            </a:r>
            <a:r>
              <a:rPr lang="en-US" sz="2800" dirty="0"/>
              <a:t>) -  capable of being </a:t>
            </a:r>
            <a:r>
              <a:rPr lang="en-US" sz="2800" dirty="0" smtClean="0"/>
              <a:t>consumed by drinking. </a:t>
            </a:r>
            <a:endParaRPr lang="en-US" sz="2800" dirty="0"/>
          </a:p>
          <a:p>
            <a:pPr marL="0" indent="0">
              <a:buNone/>
            </a:pPr>
            <a:r>
              <a:rPr lang="en-US" sz="2800" dirty="0" smtClean="0"/>
              <a:t>The green monster shake Brittany made this morning, did not appear to be potable, but she said it was </a:t>
            </a:r>
            <a:r>
              <a:rPr lang="en-US" sz="2800" dirty="0" err="1" smtClean="0"/>
              <a:t>delicous</a:t>
            </a:r>
            <a:r>
              <a:rPr lang="en-US" sz="2800" dirty="0" smtClean="0"/>
              <a:t>. </a:t>
            </a:r>
            <a:endParaRPr lang="en-US" sz="2800" dirty="0"/>
          </a:p>
          <a:p>
            <a:pPr marL="0" indent="0">
              <a:buNone/>
            </a:pPr>
            <a:r>
              <a:rPr lang="en-US" sz="2800" dirty="0"/>
              <a:t> </a:t>
            </a:r>
            <a:endParaRPr lang="en-US" sz="2800" dirty="0" smtClean="0"/>
          </a:p>
          <a:p>
            <a:pPr marL="0" indent="0">
              <a:buNone/>
            </a:pPr>
            <a:endParaRPr lang="en-US" sz="2800" dirty="0"/>
          </a:p>
          <a:p>
            <a:pPr marL="0" indent="0">
              <a:buNone/>
            </a:pPr>
            <a:r>
              <a:rPr lang="en-US" sz="2800" dirty="0"/>
              <a:t>10. structural (</a:t>
            </a:r>
            <a:r>
              <a:rPr lang="en-US" sz="2800" dirty="0" err="1"/>
              <a:t>adj</a:t>
            </a:r>
            <a:r>
              <a:rPr lang="en-US" sz="2800" dirty="0"/>
              <a:t>) – related to building or construction </a:t>
            </a:r>
          </a:p>
          <a:p>
            <a:pPr marL="0" indent="0">
              <a:buNone/>
            </a:pPr>
            <a:r>
              <a:rPr lang="en-US" sz="2800" dirty="0"/>
              <a:t>The earthquake caused </a:t>
            </a:r>
            <a:r>
              <a:rPr lang="en-US" sz="2800" u="sng" dirty="0"/>
              <a:t>structural</a:t>
            </a:r>
            <a:r>
              <a:rPr lang="en-US" sz="2800" dirty="0"/>
              <a:t> damage, but no people were hurt. </a:t>
            </a:r>
          </a:p>
          <a:p>
            <a:pPr marL="0" indent="0">
              <a:buNone/>
            </a:pPr>
            <a:endParaRPr lang="en-US" dirty="0"/>
          </a:p>
        </p:txBody>
      </p:sp>
    </p:spTree>
    <p:extLst>
      <p:ext uri="{BB962C8B-B14F-4D97-AF65-F5344CB8AC3E}">
        <p14:creationId xmlns:p14="http://schemas.microsoft.com/office/powerpoint/2010/main" val="548394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P.U.G.S. - Adjectives</a:t>
            </a:r>
            <a:endParaRPr lang="en-US" dirty="0"/>
          </a:p>
        </p:txBody>
      </p:sp>
      <p:sp>
        <p:nvSpPr>
          <p:cNvPr id="3" name="Content Placeholder 2"/>
          <p:cNvSpPr>
            <a:spLocks noGrp="1"/>
          </p:cNvSpPr>
          <p:nvPr>
            <p:ph idx="1"/>
          </p:nvPr>
        </p:nvSpPr>
        <p:spPr/>
        <p:txBody>
          <a:bodyPr/>
          <a:lstStyle/>
          <a:p>
            <a:pPr marL="0" indent="0">
              <a:buNone/>
            </a:pPr>
            <a:r>
              <a:rPr lang="en-US" dirty="0" smtClean="0"/>
              <a:t>Let’s review</a:t>
            </a:r>
            <a:endParaRPr lang="en-US" dirty="0"/>
          </a:p>
        </p:txBody>
      </p:sp>
    </p:spTree>
    <p:extLst>
      <p:ext uri="{BB962C8B-B14F-4D97-AF65-F5344CB8AC3E}">
        <p14:creationId xmlns:p14="http://schemas.microsoft.com/office/powerpoint/2010/main" val="148847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Reading:Mini</a:t>
            </a:r>
            <a:r>
              <a:rPr lang="en-US" dirty="0" smtClean="0"/>
              <a:t> lesson- Plot</a:t>
            </a:r>
            <a:endParaRPr lang="en-US" dirty="0"/>
          </a:p>
        </p:txBody>
      </p:sp>
      <p:sp>
        <p:nvSpPr>
          <p:cNvPr id="3" name="Content Placeholder 2"/>
          <p:cNvSpPr>
            <a:spLocks noGrp="1"/>
          </p:cNvSpPr>
          <p:nvPr>
            <p:ph idx="1"/>
          </p:nvPr>
        </p:nvSpPr>
        <p:spPr>
          <a:xfrm>
            <a:off x="677334" y="1309511"/>
            <a:ext cx="8596668" cy="4731851"/>
          </a:xfrm>
        </p:spPr>
        <p:txBody>
          <a:bodyPr/>
          <a:lstStyle/>
          <a:p>
            <a:pPr marL="0" indent="0">
              <a:buNone/>
            </a:pPr>
            <a:r>
              <a:rPr lang="en-US" dirty="0" smtClean="0"/>
              <a:t>What makes for a good story line? </a:t>
            </a:r>
          </a:p>
          <a:p>
            <a:pPr marL="0" indent="0">
              <a:buNone/>
            </a:pPr>
            <a:r>
              <a:rPr lang="en-US" dirty="0" smtClean="0"/>
              <a:t>Plot chart: </a:t>
            </a:r>
            <a:endParaRPr lang="en-US" dirty="0"/>
          </a:p>
        </p:txBody>
      </p:sp>
    </p:spTree>
    <p:extLst>
      <p:ext uri="{BB962C8B-B14F-4D97-AF65-F5344CB8AC3E}">
        <p14:creationId xmlns:p14="http://schemas.microsoft.com/office/powerpoint/2010/main" val="1907227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089" y="152401"/>
            <a:ext cx="6447501" cy="533400"/>
          </a:xfrm>
        </p:spPr>
        <p:txBody>
          <a:bodyPr>
            <a:normAutofit/>
          </a:bodyPr>
          <a:lstStyle/>
          <a:p>
            <a:r>
              <a:rPr lang="en-US" sz="2400" dirty="0"/>
              <a:t>Reading: Categorical Chart</a:t>
            </a:r>
          </a:p>
        </p:txBody>
      </p:sp>
      <p:sp>
        <p:nvSpPr>
          <p:cNvPr id="3" name="Content Placeholder 2"/>
          <p:cNvSpPr>
            <a:spLocks noGrp="1"/>
          </p:cNvSpPr>
          <p:nvPr>
            <p:ph idx="1"/>
          </p:nvPr>
        </p:nvSpPr>
        <p:spPr>
          <a:xfrm>
            <a:off x="316089" y="685801"/>
            <a:ext cx="9970912" cy="5355563"/>
          </a:xfrm>
        </p:spPr>
        <p:txBody>
          <a:bodyPr/>
          <a:lstStyle/>
          <a:p>
            <a:pPr>
              <a:buFont typeface="Wingdings" charset="2"/>
              <a:buChar char="q"/>
            </a:pPr>
            <a:r>
              <a:rPr lang="en-US" sz="2000" dirty="0" smtClean="0"/>
              <a:t>Begin reading your first short story. Be certain to fill in the chart as you read. </a:t>
            </a:r>
            <a:endParaRPr lang="en-US" sz="2000" dirty="0"/>
          </a:p>
          <a:p>
            <a:pPr marL="0" indent="0">
              <a:buNone/>
            </a:pP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316089" y="1219201"/>
            <a:ext cx="10275711" cy="5410199"/>
          </a:xfrm>
          <a:prstGeom prst="rect">
            <a:avLst/>
          </a:prstGeom>
        </p:spPr>
      </p:pic>
      <p:sp>
        <p:nvSpPr>
          <p:cNvPr id="5" name="TextBox 4"/>
          <p:cNvSpPr txBox="1"/>
          <p:nvPr/>
        </p:nvSpPr>
        <p:spPr>
          <a:xfrm>
            <a:off x="3115992" y="4009913"/>
            <a:ext cx="2185553" cy="1077218"/>
          </a:xfrm>
          <a:prstGeom prst="rect">
            <a:avLst/>
          </a:prstGeom>
          <a:noFill/>
        </p:spPr>
        <p:txBody>
          <a:bodyPr wrap="square" rtlCol="0">
            <a:spAutoFit/>
          </a:bodyPr>
          <a:lstStyle/>
          <a:p>
            <a:r>
              <a:rPr lang="en-US" sz="1600" u="sng" dirty="0">
                <a:solidFill>
                  <a:srgbClr val="0070C0"/>
                </a:solidFill>
              </a:rPr>
              <a:t>Clara</a:t>
            </a:r>
            <a:r>
              <a:rPr lang="en-US" sz="1600" dirty="0">
                <a:solidFill>
                  <a:srgbClr val="0070C0"/>
                </a:solidFill>
              </a:rPr>
              <a:t> – independent, bold, boastful, mischievous</a:t>
            </a:r>
          </a:p>
          <a:p>
            <a:r>
              <a:rPr lang="en-US" sz="1600" u="sng" dirty="0">
                <a:solidFill>
                  <a:srgbClr val="0070C0"/>
                </a:solidFill>
              </a:rPr>
              <a:t>Narrator</a:t>
            </a:r>
            <a:r>
              <a:rPr lang="en-US" sz="1600" dirty="0">
                <a:solidFill>
                  <a:srgbClr val="0070C0"/>
                </a:solidFill>
              </a:rPr>
              <a:t> -  </a:t>
            </a:r>
          </a:p>
        </p:txBody>
      </p:sp>
      <p:sp>
        <p:nvSpPr>
          <p:cNvPr id="6" name="TextBox 5"/>
          <p:cNvSpPr txBox="1"/>
          <p:nvPr/>
        </p:nvSpPr>
        <p:spPr>
          <a:xfrm>
            <a:off x="3115992" y="2717251"/>
            <a:ext cx="2063043" cy="646331"/>
          </a:xfrm>
          <a:prstGeom prst="rect">
            <a:avLst/>
          </a:prstGeom>
          <a:noFill/>
        </p:spPr>
        <p:txBody>
          <a:bodyPr wrap="square" rtlCol="0">
            <a:spAutoFit/>
          </a:bodyPr>
          <a:lstStyle/>
          <a:p>
            <a:r>
              <a:rPr lang="en-US" dirty="0" smtClean="0">
                <a:solidFill>
                  <a:srgbClr val="0070C0"/>
                </a:solidFill>
              </a:rPr>
              <a:t>Spain?</a:t>
            </a:r>
          </a:p>
          <a:p>
            <a:r>
              <a:rPr lang="en-US" dirty="0" smtClean="0">
                <a:solidFill>
                  <a:srgbClr val="0070C0"/>
                </a:solidFill>
              </a:rPr>
              <a:t>Dining room</a:t>
            </a:r>
            <a:endParaRPr lang="en-US" dirty="0">
              <a:solidFill>
                <a:srgbClr val="0070C0"/>
              </a:solidFill>
            </a:endParaRPr>
          </a:p>
        </p:txBody>
      </p:sp>
      <p:sp>
        <p:nvSpPr>
          <p:cNvPr id="7" name="TextBox 6"/>
          <p:cNvSpPr txBox="1"/>
          <p:nvPr/>
        </p:nvSpPr>
        <p:spPr>
          <a:xfrm>
            <a:off x="2968978" y="5306023"/>
            <a:ext cx="1975555" cy="1446550"/>
          </a:xfrm>
          <a:prstGeom prst="rect">
            <a:avLst/>
          </a:prstGeom>
          <a:noFill/>
        </p:spPr>
        <p:txBody>
          <a:bodyPr wrap="square" rtlCol="0">
            <a:spAutoFit/>
          </a:bodyPr>
          <a:lstStyle/>
          <a:p>
            <a:r>
              <a:rPr lang="en-US" sz="1400" dirty="0" smtClean="0">
                <a:solidFill>
                  <a:srgbClr val="0070C0"/>
                </a:solidFill>
              </a:rPr>
              <a:t>Discover mirror</a:t>
            </a:r>
          </a:p>
          <a:p>
            <a:r>
              <a:rPr lang="en-US" sz="1400" dirty="0" smtClean="0">
                <a:solidFill>
                  <a:srgbClr val="0070C0"/>
                </a:solidFill>
              </a:rPr>
              <a:t>Clara returns and discovers mirror, eats mirror lettuce, dies, tries to get narrator. </a:t>
            </a:r>
          </a:p>
          <a:p>
            <a:endParaRPr lang="en-US" dirty="0" smtClean="0"/>
          </a:p>
        </p:txBody>
      </p:sp>
    </p:spTree>
    <p:extLst>
      <p:ext uri="{BB962C8B-B14F-4D97-AF65-F5344CB8AC3E}">
        <p14:creationId xmlns:p14="http://schemas.microsoft.com/office/powerpoint/2010/main" val="1445811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23" y="135467"/>
            <a:ext cx="8596668" cy="496711"/>
          </a:xfrm>
        </p:spPr>
        <p:txBody>
          <a:bodyPr>
            <a:normAutofit fontScale="90000"/>
          </a:bodyPr>
          <a:lstStyle/>
          <a:p>
            <a:r>
              <a:rPr lang="en-US" dirty="0" smtClean="0"/>
              <a:t>Reading: </a:t>
            </a:r>
            <a:r>
              <a:rPr lang="en-US" smtClean="0"/>
              <a:t>Plot Questions </a:t>
            </a:r>
            <a:endParaRPr lang="en-US"/>
          </a:p>
        </p:txBody>
      </p:sp>
      <p:sp>
        <p:nvSpPr>
          <p:cNvPr id="3" name="Content Placeholder 2"/>
          <p:cNvSpPr>
            <a:spLocks noGrp="1"/>
          </p:cNvSpPr>
          <p:nvPr>
            <p:ph idx="1"/>
          </p:nvPr>
        </p:nvSpPr>
        <p:spPr>
          <a:xfrm>
            <a:off x="316089" y="632178"/>
            <a:ext cx="10882489" cy="5971821"/>
          </a:xfrm>
        </p:spPr>
        <p:txBody>
          <a:bodyPr>
            <a:normAutofit/>
          </a:bodyPr>
          <a:lstStyle/>
          <a:p>
            <a:pPr fontAlgn="base">
              <a:buFont typeface="+mj-lt"/>
              <a:buAutoNum type="arabicPeriod"/>
            </a:pPr>
            <a:r>
              <a:rPr lang="en-US" b="1" dirty="0"/>
              <a:t>What is the </a:t>
            </a:r>
            <a:r>
              <a:rPr lang="en-US" b="1" u="sng" dirty="0"/>
              <a:t>plot</a:t>
            </a:r>
            <a:r>
              <a:rPr lang="en-US" b="1" dirty="0"/>
              <a:t> of the selection you made? (Your short story</a:t>
            </a:r>
            <a:r>
              <a:rPr lang="en-US" b="1" dirty="0" smtClean="0"/>
              <a:t>)</a:t>
            </a:r>
          </a:p>
          <a:p>
            <a:pPr fontAlgn="base">
              <a:buFont typeface="+mj-lt"/>
              <a:buAutoNum type="arabicPeriod"/>
            </a:pPr>
            <a:r>
              <a:rPr lang="en-US" b="1" dirty="0" smtClean="0"/>
              <a:t>What </a:t>
            </a:r>
            <a:r>
              <a:rPr lang="en-US" b="1" dirty="0"/>
              <a:t>parts of the plot can you relate to</a:t>
            </a:r>
            <a:r>
              <a:rPr lang="en-US" b="1" dirty="0" smtClean="0"/>
              <a:t>?</a:t>
            </a:r>
          </a:p>
          <a:p>
            <a:pPr fontAlgn="base">
              <a:buFont typeface="+mj-lt"/>
              <a:buAutoNum type="arabicPeriod"/>
            </a:pPr>
            <a:r>
              <a:rPr lang="en-US" b="1" dirty="0" smtClean="0"/>
              <a:t>What </a:t>
            </a:r>
            <a:r>
              <a:rPr lang="en-US" b="1" dirty="0"/>
              <a:t>is the </a:t>
            </a:r>
            <a:r>
              <a:rPr lang="en-US" b="1" u="sng" dirty="0"/>
              <a:t>exposition</a:t>
            </a:r>
            <a:r>
              <a:rPr lang="en-US" b="1" dirty="0"/>
              <a:t> of your story? Did it effectively draw your attention and lay foundation</a:t>
            </a:r>
            <a:r>
              <a:rPr lang="en-US" b="1" dirty="0" smtClean="0"/>
              <a:t>?</a:t>
            </a:r>
          </a:p>
          <a:p>
            <a:pPr fontAlgn="base">
              <a:buFont typeface="+mj-lt"/>
              <a:buAutoNum type="arabicPeriod"/>
            </a:pPr>
            <a:r>
              <a:rPr lang="en-US" b="1" dirty="0" smtClean="0"/>
              <a:t>What </a:t>
            </a:r>
            <a:r>
              <a:rPr lang="en-US" b="1" dirty="0"/>
              <a:t>happens in your short story that you believe is </a:t>
            </a:r>
            <a:r>
              <a:rPr lang="en-US" b="1" u="sng" dirty="0"/>
              <a:t>rising action</a:t>
            </a:r>
            <a:r>
              <a:rPr lang="en-US" b="1" dirty="0" smtClean="0"/>
              <a:t>?</a:t>
            </a:r>
          </a:p>
          <a:p>
            <a:pPr fontAlgn="base">
              <a:buFont typeface="+mj-lt"/>
              <a:buAutoNum type="arabicPeriod"/>
            </a:pPr>
            <a:r>
              <a:rPr lang="en-US" b="1" dirty="0" smtClean="0"/>
              <a:t>What </a:t>
            </a:r>
            <a:r>
              <a:rPr lang="en-US" b="1" dirty="0"/>
              <a:t>part of your story is the </a:t>
            </a:r>
            <a:r>
              <a:rPr lang="en-US" b="1" u="sng" dirty="0"/>
              <a:t>climax</a:t>
            </a:r>
            <a:r>
              <a:rPr lang="en-US" b="1" dirty="0" smtClean="0"/>
              <a:t>?</a:t>
            </a:r>
          </a:p>
          <a:p>
            <a:pPr fontAlgn="base">
              <a:buFont typeface="+mj-lt"/>
              <a:buAutoNum type="arabicPeriod"/>
            </a:pPr>
            <a:r>
              <a:rPr lang="en-US" b="1" dirty="0" smtClean="0"/>
              <a:t>Identify </a:t>
            </a:r>
            <a:r>
              <a:rPr lang="en-US" b="1" dirty="0"/>
              <a:t>some events in your story that show </a:t>
            </a:r>
            <a:r>
              <a:rPr lang="en-US" b="1" u="sng" dirty="0"/>
              <a:t>falling action</a:t>
            </a:r>
            <a:r>
              <a:rPr lang="en-US" b="1" u="sng" dirty="0" smtClean="0"/>
              <a:t>.</a:t>
            </a:r>
            <a:endParaRPr lang="en-US" b="1" dirty="0" smtClean="0"/>
          </a:p>
          <a:p>
            <a:pPr fontAlgn="base">
              <a:buFont typeface="+mj-lt"/>
              <a:buAutoNum type="arabicPeriod"/>
            </a:pPr>
            <a:r>
              <a:rPr lang="en-US" b="1" dirty="0" smtClean="0"/>
              <a:t>What </a:t>
            </a:r>
            <a:r>
              <a:rPr lang="en-US" b="1" dirty="0"/>
              <a:t>point of your story was the </a:t>
            </a:r>
            <a:r>
              <a:rPr lang="en-US" b="1" u="sng" dirty="0"/>
              <a:t>Resolution</a:t>
            </a:r>
            <a:r>
              <a:rPr lang="en-US" b="1" dirty="0" smtClean="0"/>
              <a:t>?</a:t>
            </a:r>
          </a:p>
          <a:p>
            <a:pPr fontAlgn="base">
              <a:buFont typeface="+mj-lt"/>
              <a:buAutoNum type="arabicPeriod"/>
            </a:pPr>
            <a:r>
              <a:rPr lang="en-US" b="1" dirty="0" smtClean="0"/>
              <a:t>Would </a:t>
            </a:r>
            <a:r>
              <a:rPr lang="en-US" b="1" dirty="0"/>
              <a:t>your short story make a good movie or Netflix/Hulu series? </a:t>
            </a:r>
          </a:p>
          <a:p>
            <a:endParaRPr lang="en-US" dirty="0" smtClean="0"/>
          </a:p>
          <a:p>
            <a:pPr>
              <a:buFont typeface="Wingdings" charset="2"/>
              <a:buChar char="q"/>
            </a:pPr>
            <a:r>
              <a:rPr lang="en-US" dirty="0" smtClean="0"/>
              <a:t>Finished with the chart? Turn it in!</a:t>
            </a:r>
          </a:p>
          <a:p>
            <a:pPr>
              <a:buFont typeface="Wingdings" charset="2"/>
              <a:buChar char="q"/>
            </a:pPr>
            <a:r>
              <a:rPr lang="en-US" dirty="0" smtClean="0"/>
              <a:t>Finish the questions (both character and plot)</a:t>
            </a:r>
          </a:p>
          <a:p>
            <a:pPr>
              <a:buFont typeface="Wingdings" charset="2"/>
              <a:buChar char="q"/>
            </a:pPr>
            <a:r>
              <a:rPr lang="en-US" dirty="0" smtClean="0"/>
              <a:t>Revise your PEA paragraph based on my comments and the rubric. </a:t>
            </a:r>
          </a:p>
          <a:p>
            <a:pPr>
              <a:buFont typeface="Wingdings" charset="2"/>
              <a:buChar char="q"/>
            </a:pPr>
            <a:r>
              <a:rPr lang="en-US" dirty="0" smtClean="0"/>
              <a:t>Finished with everything? Write a goal for yourself in regards to your MAP testing score. </a:t>
            </a:r>
          </a:p>
        </p:txBody>
      </p:sp>
    </p:spTree>
    <p:extLst>
      <p:ext uri="{BB962C8B-B14F-4D97-AF65-F5344CB8AC3E}">
        <p14:creationId xmlns:p14="http://schemas.microsoft.com/office/powerpoint/2010/main" val="196682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623" y="149578"/>
            <a:ext cx="6447501" cy="381000"/>
          </a:xfrm>
        </p:spPr>
        <p:txBody>
          <a:bodyPr>
            <a:normAutofit fontScale="90000"/>
          </a:bodyPr>
          <a:lstStyle/>
          <a:p>
            <a:r>
              <a:rPr lang="en-US" sz="2800" dirty="0"/>
              <a:t>Warm Up </a:t>
            </a:r>
            <a:r>
              <a:rPr lang="en-US" sz="2800" dirty="0" smtClean="0"/>
              <a:t>9/12</a:t>
            </a:r>
            <a:endParaRPr lang="en-US" sz="2800" dirty="0"/>
          </a:p>
        </p:txBody>
      </p:sp>
      <p:sp>
        <p:nvSpPr>
          <p:cNvPr id="3" name="Content Placeholder 2"/>
          <p:cNvSpPr>
            <a:spLocks noGrp="1"/>
          </p:cNvSpPr>
          <p:nvPr>
            <p:ph idx="1"/>
          </p:nvPr>
        </p:nvSpPr>
        <p:spPr>
          <a:xfrm>
            <a:off x="307623" y="753534"/>
            <a:ext cx="11082036" cy="5943600"/>
          </a:xfrm>
        </p:spPr>
        <p:txBody>
          <a:bodyPr>
            <a:normAutofit/>
          </a:bodyPr>
          <a:lstStyle/>
          <a:p>
            <a:pPr>
              <a:buAutoNum type="arabicPeriod"/>
            </a:pPr>
            <a:r>
              <a:rPr lang="en-US" dirty="0" smtClean="0">
                <a:solidFill>
                  <a:schemeClr val="tx1"/>
                </a:solidFill>
              </a:rPr>
              <a:t>Create a character. Describe them (paragraph or list)with as much detail as possible. </a:t>
            </a:r>
          </a:p>
          <a:p>
            <a:pPr>
              <a:buFont typeface="Wingdings" panose="05000000000000000000" pitchFamily="2" charset="2"/>
              <a:buChar char="§"/>
            </a:pPr>
            <a:r>
              <a:rPr lang="en-US" dirty="0" smtClean="0">
                <a:solidFill>
                  <a:schemeClr val="tx1"/>
                </a:solidFill>
              </a:rPr>
              <a:t>What do they look like? </a:t>
            </a:r>
          </a:p>
          <a:p>
            <a:pPr>
              <a:buFont typeface="Wingdings" panose="05000000000000000000" pitchFamily="2" charset="2"/>
              <a:buChar char="§"/>
            </a:pPr>
            <a:r>
              <a:rPr lang="en-US" dirty="0" smtClean="0">
                <a:solidFill>
                  <a:schemeClr val="tx1"/>
                </a:solidFill>
              </a:rPr>
              <a:t>Smell like?</a:t>
            </a:r>
          </a:p>
          <a:p>
            <a:pPr>
              <a:buFont typeface="Wingdings" panose="05000000000000000000" pitchFamily="2" charset="2"/>
              <a:buChar char="§"/>
            </a:pPr>
            <a:r>
              <a:rPr lang="en-US" dirty="0" smtClean="0">
                <a:solidFill>
                  <a:schemeClr val="tx1"/>
                </a:solidFill>
              </a:rPr>
              <a:t>Sound like?</a:t>
            </a:r>
          </a:p>
          <a:p>
            <a:pPr>
              <a:buFont typeface="Wingdings" panose="05000000000000000000" pitchFamily="2" charset="2"/>
              <a:buChar char="§"/>
            </a:pPr>
            <a:r>
              <a:rPr lang="en-US" dirty="0" smtClean="0">
                <a:solidFill>
                  <a:schemeClr val="tx1"/>
                </a:solidFill>
              </a:rPr>
              <a:t>What are they wearing?</a:t>
            </a:r>
          </a:p>
          <a:p>
            <a:pPr>
              <a:buFont typeface="Wingdings" panose="05000000000000000000" pitchFamily="2" charset="2"/>
              <a:buChar char="§"/>
            </a:pPr>
            <a:r>
              <a:rPr lang="en-US" dirty="0" smtClean="0">
                <a:solidFill>
                  <a:schemeClr val="tx1"/>
                </a:solidFill>
              </a:rPr>
              <a:t>How old are they? </a:t>
            </a:r>
          </a:p>
          <a:p>
            <a:pPr marL="0" indent="0">
              <a:buNone/>
            </a:pPr>
            <a:endParaRPr lang="en-US" dirty="0" smtClean="0">
              <a:solidFill>
                <a:schemeClr val="tx1"/>
              </a:solidFill>
            </a:endParaRPr>
          </a:p>
          <a:p>
            <a:pPr marL="0" indent="0">
              <a:buNone/>
            </a:pPr>
            <a:r>
              <a:rPr lang="en-US" b="1" dirty="0" smtClean="0">
                <a:solidFill>
                  <a:srgbClr val="7030A0"/>
                </a:solidFill>
              </a:rPr>
              <a:t>Example: </a:t>
            </a:r>
            <a:endParaRPr lang="en-US" b="1" dirty="0">
              <a:solidFill>
                <a:srgbClr val="7030A0"/>
              </a:solidFill>
            </a:endParaRPr>
          </a:p>
          <a:p>
            <a:pPr marL="0" indent="0">
              <a:buNone/>
            </a:pPr>
            <a:r>
              <a:rPr lang="en-US" b="1" dirty="0" smtClean="0">
                <a:solidFill>
                  <a:srgbClr val="7030A0"/>
                </a:solidFill>
              </a:rPr>
              <a:t>Jim was in his late 70s. He wore faded blue jean overalls with a white undershirt; his work boots were unlaced. Often times we saw him sitting in the rocking chair on his front porch. He smelled like Swedish fish, old cigarettes, and mint. When he spoke, it was low and raspy- almost inaudible. He was one of those older men who when they spoke, everyone stopped to listen. When he smiled, it was contagious. A mouth full of white teeth, most likely dentures. Surprisingly, he still had a head full of hair; grayish white. His demeanor was welcoming and reassuring. He was everyone’s Grandpa. </a:t>
            </a:r>
            <a:endParaRPr lang="en-US" b="1" dirty="0">
              <a:solidFill>
                <a:srgbClr val="7030A0"/>
              </a:solidFill>
            </a:endParaRPr>
          </a:p>
        </p:txBody>
      </p:sp>
    </p:spTree>
    <p:extLst>
      <p:ext uri="{BB962C8B-B14F-4D97-AF65-F5344CB8AC3E}">
        <p14:creationId xmlns:p14="http://schemas.microsoft.com/office/powerpoint/2010/main" val="2084355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681" y="256823"/>
            <a:ext cx="8178799" cy="359320"/>
          </a:xfrm>
        </p:spPr>
        <p:txBody>
          <a:bodyPr>
            <a:normAutofit fontScale="90000"/>
          </a:bodyPr>
          <a:lstStyle/>
          <a:p>
            <a:r>
              <a:rPr lang="en-US" dirty="0" smtClean="0"/>
              <a:t>Vocabulary 1: Bringing and Building</a:t>
            </a:r>
            <a:endParaRPr lang="en-US" dirty="0"/>
          </a:p>
        </p:txBody>
      </p:sp>
      <p:sp>
        <p:nvSpPr>
          <p:cNvPr id="3" name="Content Placeholder 2"/>
          <p:cNvSpPr>
            <a:spLocks noGrp="1"/>
          </p:cNvSpPr>
          <p:nvPr>
            <p:ph idx="1"/>
          </p:nvPr>
        </p:nvSpPr>
        <p:spPr>
          <a:xfrm>
            <a:off x="432681" y="905933"/>
            <a:ext cx="10449808" cy="5791200"/>
          </a:xfrm>
        </p:spPr>
        <p:txBody>
          <a:bodyPr>
            <a:normAutofit/>
          </a:bodyPr>
          <a:lstStyle/>
          <a:p>
            <a:pPr marL="0" indent="0">
              <a:buNone/>
            </a:pPr>
            <a:endParaRPr lang="en-US" sz="3200" dirty="0" smtClean="0"/>
          </a:p>
          <a:p>
            <a:pPr marL="0" indent="0">
              <a:buNone/>
            </a:pPr>
            <a:r>
              <a:rPr lang="en-US" sz="3200" dirty="0" smtClean="0"/>
              <a:t>7</a:t>
            </a:r>
            <a:r>
              <a:rPr lang="en-US" sz="3200" dirty="0"/>
              <a:t>. </a:t>
            </a:r>
            <a:r>
              <a:rPr lang="en-US" sz="3200" i="1" dirty="0"/>
              <a:t>instrumental</a:t>
            </a:r>
            <a:r>
              <a:rPr lang="en-US" sz="3200" dirty="0"/>
              <a:t> (</a:t>
            </a:r>
            <a:r>
              <a:rPr lang="en-US" sz="3200" dirty="0" err="1"/>
              <a:t>adj</a:t>
            </a:r>
            <a:r>
              <a:rPr lang="en-US" sz="3200" dirty="0"/>
              <a:t>)- helpful; useful</a:t>
            </a:r>
          </a:p>
          <a:p>
            <a:pPr>
              <a:buFont typeface="Wingdings" charset="2"/>
              <a:buChar char="§"/>
            </a:pPr>
            <a:r>
              <a:rPr lang="en-US" sz="3200" dirty="0"/>
              <a:t>She was </a:t>
            </a:r>
            <a:r>
              <a:rPr lang="en-US" sz="3200" u="sng" dirty="0"/>
              <a:t>instrumental</a:t>
            </a:r>
            <a:r>
              <a:rPr lang="en-US" sz="3200" dirty="0"/>
              <a:t> in getting an agreement among all the companies. </a:t>
            </a:r>
          </a:p>
          <a:p>
            <a:pPr marL="0" indent="0">
              <a:buNone/>
            </a:pPr>
            <a:r>
              <a:rPr lang="en-US" sz="3200" dirty="0"/>
              <a:t> </a:t>
            </a:r>
          </a:p>
          <a:p>
            <a:pPr marL="0" indent="0">
              <a:buNone/>
            </a:pPr>
            <a:r>
              <a:rPr lang="en-US" sz="3200" dirty="0"/>
              <a:t>8. </a:t>
            </a:r>
            <a:r>
              <a:rPr lang="en-US" sz="3200" i="1" dirty="0"/>
              <a:t>obstruct</a:t>
            </a:r>
            <a:r>
              <a:rPr lang="en-US" sz="3200" dirty="0"/>
              <a:t> (v) – to block or put obstacles in the way</a:t>
            </a:r>
          </a:p>
          <a:p>
            <a:pPr>
              <a:buFont typeface="Wingdings" charset="2"/>
              <a:buChar char="§"/>
            </a:pPr>
            <a:r>
              <a:rPr lang="en-US" sz="3200" dirty="0"/>
              <a:t>The guard tried to </a:t>
            </a:r>
            <a:r>
              <a:rPr lang="en-US" sz="3200" u="sng" dirty="0"/>
              <a:t>obstruct</a:t>
            </a:r>
            <a:r>
              <a:rPr lang="en-US" sz="3200" dirty="0"/>
              <a:t> the center’s attempt to make a basket. </a:t>
            </a:r>
          </a:p>
          <a:p>
            <a:pPr marL="0" indent="0">
              <a:buNone/>
            </a:pPr>
            <a:endParaRPr lang="en-US" dirty="0"/>
          </a:p>
        </p:txBody>
      </p:sp>
      <p:pic>
        <p:nvPicPr>
          <p:cNvPr id="1026" name="Picture 2" descr="Image result for helpf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600" y="1"/>
            <a:ext cx="2057400" cy="214884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to bl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7140" y="5110712"/>
            <a:ext cx="3162300" cy="1586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804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1" y="214489"/>
            <a:ext cx="8596668" cy="609600"/>
          </a:xfrm>
        </p:spPr>
        <p:txBody>
          <a:bodyPr>
            <a:normAutofit/>
          </a:bodyPr>
          <a:lstStyle/>
          <a:p>
            <a:r>
              <a:rPr lang="en-US" sz="2800" dirty="0" smtClean="0"/>
              <a:t>Reading Mini Lesson: Characters</a:t>
            </a:r>
            <a:endParaRPr lang="en-US" sz="2800" dirty="0"/>
          </a:p>
        </p:txBody>
      </p:sp>
      <p:sp>
        <p:nvSpPr>
          <p:cNvPr id="3" name="Content Placeholder 2"/>
          <p:cNvSpPr>
            <a:spLocks noGrp="1"/>
          </p:cNvSpPr>
          <p:nvPr>
            <p:ph idx="1"/>
          </p:nvPr>
        </p:nvSpPr>
        <p:spPr>
          <a:xfrm>
            <a:off x="203200" y="1088144"/>
            <a:ext cx="11051821" cy="5064300"/>
          </a:xfrm>
        </p:spPr>
        <p:txBody>
          <a:bodyPr>
            <a:noAutofit/>
          </a:bodyPr>
          <a:lstStyle/>
          <a:p>
            <a:pPr>
              <a:buFont typeface="Wingdings" charset="2"/>
              <a:buChar char="q"/>
            </a:pPr>
            <a:r>
              <a:rPr lang="en-US" sz="2400" dirty="0" smtClean="0"/>
              <a:t>What makes a character? A person?</a:t>
            </a:r>
          </a:p>
          <a:p>
            <a:pPr marL="0" indent="0">
              <a:buNone/>
            </a:pPr>
            <a:r>
              <a:rPr lang="en-US" sz="2400" dirty="0" smtClean="0"/>
              <a:t>Protagonist-</a:t>
            </a:r>
          </a:p>
          <a:p>
            <a:pPr marL="0" indent="0">
              <a:buNone/>
            </a:pPr>
            <a:r>
              <a:rPr lang="en-US" sz="2400" dirty="0" smtClean="0"/>
              <a:t>Antagonist-</a:t>
            </a:r>
          </a:p>
          <a:p>
            <a:pPr marL="0" indent="0">
              <a:buNone/>
            </a:pPr>
            <a:r>
              <a:rPr lang="en-US" sz="2400" dirty="0" smtClean="0"/>
              <a:t>Round- Multi-dimensional</a:t>
            </a:r>
          </a:p>
          <a:p>
            <a:pPr marL="0" indent="0">
              <a:buNone/>
            </a:pPr>
            <a:r>
              <a:rPr lang="en-US" sz="2400" dirty="0" smtClean="0"/>
              <a:t>Flat- One- dimensional</a:t>
            </a:r>
          </a:p>
          <a:p>
            <a:pPr marL="0" indent="0">
              <a:buNone/>
            </a:pPr>
            <a:r>
              <a:rPr lang="en-US" sz="2400" dirty="0" smtClean="0"/>
              <a:t>Static- Does not change over the course of the story</a:t>
            </a:r>
          </a:p>
          <a:p>
            <a:pPr marL="0" indent="0">
              <a:buNone/>
            </a:pPr>
            <a:r>
              <a:rPr lang="en-US" sz="2400" dirty="0" smtClean="0"/>
              <a:t>Dynamic- Does change over the course of the story</a:t>
            </a:r>
          </a:p>
          <a:p>
            <a:pPr marL="0" indent="0">
              <a:buNone/>
            </a:pPr>
            <a:endParaRPr lang="en-US" sz="2400" dirty="0"/>
          </a:p>
          <a:p>
            <a:pPr marL="0" indent="0">
              <a:buNone/>
            </a:pPr>
            <a:r>
              <a:rPr lang="en-US" sz="2400" dirty="0" smtClean="0"/>
              <a:t>Personality: </a:t>
            </a:r>
          </a:p>
          <a:p>
            <a:pPr marL="0" indent="0">
              <a:buNone/>
            </a:pPr>
            <a:r>
              <a:rPr lang="en-US" sz="2400" dirty="0" smtClean="0"/>
              <a:t>Indirect:</a:t>
            </a:r>
          </a:p>
          <a:p>
            <a:pPr marL="0" indent="0">
              <a:buNone/>
            </a:pPr>
            <a:r>
              <a:rPr lang="en-US" sz="2400" dirty="0" smtClean="0"/>
              <a:t>Direct: </a:t>
            </a:r>
            <a:endParaRPr lang="en-US" sz="2400" dirty="0"/>
          </a:p>
        </p:txBody>
      </p:sp>
    </p:spTree>
    <p:extLst>
      <p:ext uri="{BB962C8B-B14F-4D97-AF65-F5344CB8AC3E}">
        <p14:creationId xmlns:p14="http://schemas.microsoft.com/office/powerpoint/2010/main" val="186941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linds(horizontal)">
                                      <p:cBhvr>
                                        <p:cTn id="34" dur="500"/>
                                        <p:tgtEl>
                                          <p:spTgt spid="3">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linds(horizontal)">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089" y="152401"/>
            <a:ext cx="6447501" cy="533400"/>
          </a:xfrm>
        </p:spPr>
        <p:txBody>
          <a:bodyPr>
            <a:normAutofit/>
          </a:bodyPr>
          <a:lstStyle/>
          <a:p>
            <a:r>
              <a:rPr lang="en-US" sz="2400" dirty="0"/>
              <a:t>Reading: Categorical Chart</a:t>
            </a:r>
          </a:p>
        </p:txBody>
      </p:sp>
      <p:sp>
        <p:nvSpPr>
          <p:cNvPr id="3" name="Content Placeholder 2"/>
          <p:cNvSpPr>
            <a:spLocks noGrp="1"/>
          </p:cNvSpPr>
          <p:nvPr>
            <p:ph idx="1"/>
          </p:nvPr>
        </p:nvSpPr>
        <p:spPr>
          <a:xfrm>
            <a:off x="316089" y="685801"/>
            <a:ext cx="9970912" cy="5355563"/>
          </a:xfrm>
        </p:spPr>
        <p:txBody>
          <a:bodyPr/>
          <a:lstStyle/>
          <a:p>
            <a:pPr>
              <a:buFont typeface="Wingdings" charset="2"/>
              <a:buChar char="q"/>
            </a:pPr>
            <a:r>
              <a:rPr lang="en-US" sz="2000" dirty="0" smtClean="0"/>
              <a:t>Begin reading your first short story. Be certain to fill in the chart as you read. </a:t>
            </a:r>
            <a:endParaRPr lang="en-US" sz="2000" dirty="0"/>
          </a:p>
          <a:p>
            <a:pPr marL="0" indent="0">
              <a:buNone/>
            </a:pP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316089" y="1219201"/>
            <a:ext cx="10275711" cy="5410199"/>
          </a:xfrm>
          <a:prstGeom prst="rect">
            <a:avLst/>
          </a:prstGeom>
        </p:spPr>
      </p:pic>
      <p:sp>
        <p:nvSpPr>
          <p:cNvPr id="5" name="TextBox 4"/>
          <p:cNvSpPr txBox="1"/>
          <p:nvPr/>
        </p:nvSpPr>
        <p:spPr>
          <a:xfrm>
            <a:off x="3115992" y="4009913"/>
            <a:ext cx="2185553" cy="1077218"/>
          </a:xfrm>
          <a:prstGeom prst="rect">
            <a:avLst/>
          </a:prstGeom>
          <a:noFill/>
        </p:spPr>
        <p:txBody>
          <a:bodyPr wrap="square" rtlCol="0">
            <a:spAutoFit/>
          </a:bodyPr>
          <a:lstStyle/>
          <a:p>
            <a:r>
              <a:rPr lang="en-US" sz="1600" u="sng" dirty="0">
                <a:solidFill>
                  <a:srgbClr val="0070C0"/>
                </a:solidFill>
              </a:rPr>
              <a:t>Clara</a:t>
            </a:r>
            <a:r>
              <a:rPr lang="en-US" sz="1600" dirty="0">
                <a:solidFill>
                  <a:srgbClr val="0070C0"/>
                </a:solidFill>
              </a:rPr>
              <a:t> – independent, bold, boastful, mischievous</a:t>
            </a:r>
          </a:p>
          <a:p>
            <a:r>
              <a:rPr lang="en-US" sz="1600" u="sng" dirty="0">
                <a:solidFill>
                  <a:srgbClr val="0070C0"/>
                </a:solidFill>
              </a:rPr>
              <a:t>Narrator</a:t>
            </a:r>
            <a:r>
              <a:rPr lang="en-US" sz="1600" dirty="0">
                <a:solidFill>
                  <a:srgbClr val="0070C0"/>
                </a:solidFill>
              </a:rPr>
              <a:t> -  </a:t>
            </a:r>
          </a:p>
        </p:txBody>
      </p:sp>
      <p:sp>
        <p:nvSpPr>
          <p:cNvPr id="6" name="TextBox 5"/>
          <p:cNvSpPr txBox="1"/>
          <p:nvPr/>
        </p:nvSpPr>
        <p:spPr>
          <a:xfrm>
            <a:off x="3115992" y="2717251"/>
            <a:ext cx="2063043" cy="646331"/>
          </a:xfrm>
          <a:prstGeom prst="rect">
            <a:avLst/>
          </a:prstGeom>
          <a:noFill/>
        </p:spPr>
        <p:txBody>
          <a:bodyPr wrap="square" rtlCol="0">
            <a:spAutoFit/>
          </a:bodyPr>
          <a:lstStyle/>
          <a:p>
            <a:r>
              <a:rPr lang="en-US" dirty="0" smtClean="0">
                <a:solidFill>
                  <a:srgbClr val="0070C0"/>
                </a:solidFill>
              </a:rPr>
              <a:t>Spain?</a:t>
            </a:r>
          </a:p>
          <a:p>
            <a:r>
              <a:rPr lang="en-US" dirty="0" smtClean="0">
                <a:solidFill>
                  <a:srgbClr val="0070C0"/>
                </a:solidFill>
              </a:rPr>
              <a:t>Dining room</a:t>
            </a:r>
            <a:endParaRPr lang="en-US" dirty="0">
              <a:solidFill>
                <a:srgbClr val="0070C0"/>
              </a:solidFill>
            </a:endParaRPr>
          </a:p>
        </p:txBody>
      </p:sp>
      <p:sp>
        <p:nvSpPr>
          <p:cNvPr id="7" name="TextBox 6"/>
          <p:cNvSpPr txBox="1"/>
          <p:nvPr/>
        </p:nvSpPr>
        <p:spPr>
          <a:xfrm>
            <a:off x="2968978" y="5306023"/>
            <a:ext cx="1975555" cy="1446550"/>
          </a:xfrm>
          <a:prstGeom prst="rect">
            <a:avLst/>
          </a:prstGeom>
          <a:noFill/>
        </p:spPr>
        <p:txBody>
          <a:bodyPr wrap="square" rtlCol="0">
            <a:spAutoFit/>
          </a:bodyPr>
          <a:lstStyle/>
          <a:p>
            <a:r>
              <a:rPr lang="en-US" sz="1400" dirty="0" smtClean="0">
                <a:solidFill>
                  <a:srgbClr val="0070C0"/>
                </a:solidFill>
              </a:rPr>
              <a:t>Discover mirror</a:t>
            </a:r>
          </a:p>
          <a:p>
            <a:r>
              <a:rPr lang="en-US" sz="1400" dirty="0" smtClean="0">
                <a:solidFill>
                  <a:srgbClr val="0070C0"/>
                </a:solidFill>
              </a:rPr>
              <a:t>Clara returns and discovers mirror, eats mirror lettuce, dies, tries to get narrator. </a:t>
            </a:r>
          </a:p>
          <a:p>
            <a:endParaRPr lang="en-US" dirty="0" smtClean="0"/>
          </a:p>
        </p:txBody>
      </p:sp>
    </p:spTree>
    <p:extLst>
      <p:ext uri="{BB962C8B-B14F-4D97-AF65-F5344CB8AC3E}">
        <p14:creationId xmlns:p14="http://schemas.microsoft.com/office/powerpoint/2010/main" val="1725286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10" y="313764"/>
            <a:ext cx="8596668" cy="640976"/>
          </a:xfrm>
        </p:spPr>
        <p:txBody>
          <a:bodyPr/>
          <a:lstStyle/>
          <a:p>
            <a:r>
              <a:rPr lang="en-US" dirty="0" smtClean="0"/>
              <a:t>Reading: Character Questions</a:t>
            </a:r>
            <a:endParaRPr lang="en-US" dirty="0"/>
          </a:p>
        </p:txBody>
      </p:sp>
      <p:sp>
        <p:nvSpPr>
          <p:cNvPr id="3" name="Content Placeholder 2"/>
          <p:cNvSpPr>
            <a:spLocks noGrp="1"/>
          </p:cNvSpPr>
          <p:nvPr>
            <p:ph idx="1"/>
          </p:nvPr>
        </p:nvSpPr>
        <p:spPr>
          <a:xfrm>
            <a:off x="107576" y="954741"/>
            <a:ext cx="11214848" cy="5086622"/>
          </a:xfrm>
        </p:spPr>
        <p:txBody>
          <a:bodyPr>
            <a:normAutofit fontScale="92500" lnSpcReduction="10000"/>
          </a:bodyPr>
          <a:lstStyle/>
          <a:p>
            <a:pPr marL="0" indent="0">
              <a:buNone/>
            </a:pPr>
            <a:r>
              <a:rPr lang="en-US" sz="2400" b="1" i="1" dirty="0" smtClean="0"/>
              <a:t>1. </a:t>
            </a:r>
            <a:r>
              <a:rPr lang="en-US" sz="2400" dirty="0" smtClean="0"/>
              <a:t>List 2 </a:t>
            </a:r>
            <a:r>
              <a:rPr lang="en-US" sz="2400" dirty="0"/>
              <a:t>positive and </a:t>
            </a:r>
            <a:r>
              <a:rPr lang="en-US" sz="2400" dirty="0" smtClean="0"/>
              <a:t>2 </a:t>
            </a:r>
            <a:r>
              <a:rPr lang="en-US" sz="2400" dirty="0"/>
              <a:t>negative character traits of the main character</a:t>
            </a:r>
          </a:p>
          <a:p>
            <a:pPr marL="0" indent="0">
              <a:buNone/>
            </a:pPr>
            <a:r>
              <a:rPr lang="en-US" sz="2400" dirty="0"/>
              <a:t> </a:t>
            </a:r>
          </a:p>
          <a:p>
            <a:pPr marL="0" lvl="0" indent="0">
              <a:buNone/>
            </a:pPr>
            <a:r>
              <a:rPr lang="en-US" sz="2400" dirty="0" smtClean="0"/>
              <a:t>2. What </a:t>
            </a:r>
            <a:r>
              <a:rPr lang="en-US" sz="2400" dirty="0"/>
              <a:t>differences do you see between the main character and the character in your warm up?</a:t>
            </a:r>
          </a:p>
          <a:p>
            <a:pPr marL="0" indent="0">
              <a:buNone/>
            </a:pPr>
            <a:r>
              <a:rPr lang="en-US" sz="2400" dirty="0"/>
              <a:t> </a:t>
            </a:r>
            <a:endParaRPr lang="en-US" sz="2400" dirty="0" smtClean="0"/>
          </a:p>
          <a:p>
            <a:pPr marL="0" indent="0">
              <a:buNone/>
            </a:pPr>
            <a:r>
              <a:rPr lang="en-US" sz="2400" dirty="0" smtClean="0"/>
              <a:t>3. At </a:t>
            </a:r>
            <a:r>
              <a:rPr lang="en-US" sz="2400" dirty="0"/>
              <a:t>what points did the character’s behavior change?</a:t>
            </a:r>
          </a:p>
          <a:p>
            <a:pPr marL="0" indent="0">
              <a:buNone/>
            </a:pPr>
            <a:r>
              <a:rPr lang="en-US" sz="2400" dirty="0"/>
              <a:t> </a:t>
            </a:r>
          </a:p>
          <a:p>
            <a:pPr marL="0" indent="0">
              <a:buNone/>
            </a:pPr>
            <a:r>
              <a:rPr lang="en-US" sz="2400" dirty="0" smtClean="0"/>
              <a:t>4. How </a:t>
            </a:r>
            <a:r>
              <a:rPr lang="en-US" sz="2400" dirty="0"/>
              <a:t>would this story have been different if it was YOU as the main character instead of the actual main character</a:t>
            </a:r>
            <a:r>
              <a:rPr lang="en-US" sz="2400" dirty="0" smtClean="0"/>
              <a:t>?</a:t>
            </a:r>
          </a:p>
          <a:p>
            <a:pPr marL="0" indent="0">
              <a:buNone/>
            </a:pPr>
            <a:endParaRPr lang="en-US" sz="2400" dirty="0"/>
          </a:p>
          <a:p>
            <a:pPr marL="0" indent="0">
              <a:buNone/>
            </a:pPr>
            <a:r>
              <a:rPr lang="en-US" sz="2400" dirty="0" smtClean="0"/>
              <a:t>Finished reading, filling out chart, and answering questions? </a:t>
            </a:r>
          </a:p>
          <a:p>
            <a:pPr marL="0" indent="0">
              <a:buNone/>
            </a:pPr>
            <a:r>
              <a:rPr lang="en-US" sz="2400" dirty="0" smtClean="0"/>
              <a:t>Revise your PEA paragraph- </a:t>
            </a:r>
            <a:r>
              <a:rPr lang="en-US" sz="2400" smtClean="0"/>
              <a:t>Lakewood Tiger</a:t>
            </a:r>
            <a:endParaRPr lang="en-US" sz="2400" dirty="0"/>
          </a:p>
          <a:p>
            <a:endParaRPr lang="en-US" dirty="0"/>
          </a:p>
        </p:txBody>
      </p:sp>
    </p:spTree>
    <p:extLst>
      <p:ext uri="{BB962C8B-B14F-4D97-AF65-F5344CB8AC3E}">
        <p14:creationId xmlns:p14="http://schemas.microsoft.com/office/powerpoint/2010/main" val="875518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268031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 y="406400"/>
            <a:ext cx="6447501" cy="762000"/>
          </a:xfrm>
        </p:spPr>
        <p:txBody>
          <a:bodyPr>
            <a:normAutofit fontScale="90000"/>
          </a:bodyPr>
          <a:lstStyle/>
          <a:p>
            <a:r>
              <a:rPr lang="en-US" sz="2800" dirty="0"/>
              <a:t>Agenda: </a:t>
            </a:r>
            <a:r>
              <a:rPr lang="en-US" sz="2800" dirty="0" smtClean="0"/>
              <a:t>Wednesday September 14, 2016</a:t>
            </a:r>
            <a:endParaRPr lang="en-US" sz="2800" dirty="0"/>
          </a:p>
        </p:txBody>
      </p:sp>
      <p:sp>
        <p:nvSpPr>
          <p:cNvPr id="3" name="Content Placeholder 2"/>
          <p:cNvSpPr>
            <a:spLocks noGrp="1"/>
          </p:cNvSpPr>
          <p:nvPr>
            <p:ph idx="1"/>
          </p:nvPr>
        </p:nvSpPr>
        <p:spPr>
          <a:xfrm>
            <a:off x="270933" y="1295400"/>
            <a:ext cx="10016067" cy="5105400"/>
          </a:xfrm>
        </p:spPr>
        <p:txBody>
          <a:bodyPr>
            <a:normAutofit/>
          </a:bodyPr>
          <a:lstStyle/>
          <a:p>
            <a:pPr marL="0" indent="0">
              <a:buNone/>
            </a:pPr>
            <a:r>
              <a:rPr lang="en-US" dirty="0" smtClean="0"/>
              <a:t>Warm up</a:t>
            </a:r>
          </a:p>
          <a:p>
            <a:pPr marL="0" indent="0">
              <a:buNone/>
            </a:pPr>
            <a:r>
              <a:rPr lang="en-US" dirty="0" smtClean="0"/>
              <a:t>Vocab. 1 (9, 10) </a:t>
            </a:r>
            <a:r>
              <a:rPr lang="en-US" dirty="0" smtClean="0">
                <a:solidFill>
                  <a:schemeClr val="accent5"/>
                </a:solidFill>
                <a:sym typeface="Wingdings"/>
              </a:rPr>
              <a:t> TEST FRIDAY!</a:t>
            </a:r>
            <a:endParaRPr lang="en-US" dirty="0" smtClean="0">
              <a:solidFill>
                <a:schemeClr val="accent5"/>
              </a:solidFill>
            </a:endParaRPr>
          </a:p>
          <a:p>
            <a:pPr marL="0" indent="0">
              <a:buNone/>
            </a:pPr>
            <a:r>
              <a:rPr lang="en-US" dirty="0" smtClean="0"/>
              <a:t>Grammar- adjectives review</a:t>
            </a:r>
          </a:p>
          <a:p>
            <a:pPr marL="0" indent="0">
              <a:buNone/>
            </a:pPr>
            <a:r>
              <a:rPr lang="en-US" dirty="0" smtClean="0"/>
              <a:t>Reading- Mini-lesson on plot: Reading Short story </a:t>
            </a:r>
            <a:r>
              <a:rPr lang="en-US" dirty="0" smtClean="0"/>
              <a:t>#2</a:t>
            </a:r>
          </a:p>
          <a:p>
            <a:pPr marL="0" indent="0">
              <a:buNone/>
            </a:pPr>
            <a:r>
              <a:rPr lang="en-US" dirty="0" smtClean="0"/>
              <a:t>Writing – Revise your PEA paragraph (What it means to be a Lakewood Tiger)</a:t>
            </a:r>
            <a:endParaRPr lang="en-US" dirty="0" smtClean="0"/>
          </a:p>
          <a:p>
            <a:pPr marL="0" indent="0">
              <a:buNone/>
            </a:pPr>
            <a:endParaRPr lang="en-US" dirty="0"/>
          </a:p>
          <a:p>
            <a:pPr marL="0" indent="0">
              <a:buNone/>
            </a:pPr>
            <a:endParaRPr lang="en-US" dirty="0" smtClean="0"/>
          </a:p>
          <a:p>
            <a:pPr marL="0" indent="0">
              <a:buNone/>
            </a:pPr>
            <a:r>
              <a:rPr lang="en-US" dirty="0" smtClean="0"/>
              <a:t>Random fact of the day:</a:t>
            </a:r>
          </a:p>
          <a:p>
            <a:pPr marL="0" indent="0">
              <a:buNone/>
            </a:pPr>
            <a:r>
              <a:rPr lang="en-US" dirty="0" smtClean="0"/>
              <a:t> </a:t>
            </a:r>
          </a:p>
        </p:txBody>
      </p:sp>
    </p:spTree>
    <p:extLst>
      <p:ext uri="{BB962C8B-B14F-4D97-AF65-F5344CB8AC3E}">
        <p14:creationId xmlns:p14="http://schemas.microsoft.com/office/powerpoint/2010/main" val="1154373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623" y="149578"/>
            <a:ext cx="6447501" cy="381000"/>
          </a:xfrm>
        </p:spPr>
        <p:txBody>
          <a:bodyPr>
            <a:normAutofit fontScale="90000"/>
          </a:bodyPr>
          <a:lstStyle/>
          <a:p>
            <a:r>
              <a:rPr lang="en-US" sz="2800" dirty="0"/>
              <a:t>Warm Up </a:t>
            </a:r>
            <a:r>
              <a:rPr lang="en-US" sz="2800" dirty="0" smtClean="0"/>
              <a:t>9/14</a:t>
            </a:r>
            <a:endParaRPr lang="en-US" sz="2800" dirty="0"/>
          </a:p>
        </p:txBody>
      </p:sp>
      <p:sp>
        <p:nvSpPr>
          <p:cNvPr id="3" name="Content Placeholder 2"/>
          <p:cNvSpPr>
            <a:spLocks noGrp="1"/>
          </p:cNvSpPr>
          <p:nvPr>
            <p:ph idx="1"/>
          </p:nvPr>
        </p:nvSpPr>
        <p:spPr>
          <a:xfrm>
            <a:off x="307623" y="753534"/>
            <a:ext cx="11082036" cy="5943600"/>
          </a:xfrm>
        </p:spPr>
        <p:txBody>
          <a:bodyPr>
            <a:normAutofit/>
          </a:bodyPr>
          <a:lstStyle/>
          <a:p>
            <a:pPr>
              <a:buAutoNum type="arabicPeriod"/>
            </a:pPr>
            <a:endParaRPr lang="en-US" sz="2000" dirty="0" smtClean="0">
              <a:solidFill>
                <a:schemeClr val="tx1"/>
              </a:solidFill>
            </a:endParaRPr>
          </a:p>
          <a:p>
            <a:pPr marL="0" indent="0">
              <a:buNone/>
            </a:pPr>
            <a:r>
              <a:rPr lang="en-US" sz="2400" dirty="0" smtClean="0">
                <a:solidFill>
                  <a:schemeClr val="tx1"/>
                </a:solidFill>
              </a:rPr>
              <a:t>1. Put </a:t>
            </a:r>
            <a:r>
              <a:rPr lang="en-US" sz="2400" dirty="0" smtClean="0">
                <a:solidFill>
                  <a:schemeClr val="tx1"/>
                </a:solidFill>
              </a:rPr>
              <a:t>the character you created on 9/12 into your vacation location warm up from 9/8. </a:t>
            </a:r>
            <a:endParaRPr lang="en-US" sz="2400" dirty="0">
              <a:solidFill>
                <a:schemeClr val="tx1"/>
              </a:solidFill>
            </a:endParaRPr>
          </a:p>
        </p:txBody>
      </p:sp>
    </p:spTree>
    <p:extLst>
      <p:ext uri="{BB962C8B-B14F-4D97-AF65-F5344CB8AC3E}">
        <p14:creationId xmlns:p14="http://schemas.microsoft.com/office/powerpoint/2010/main" val="1196500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45</TotalTime>
  <Words>722</Words>
  <Application>Microsoft Macintosh PowerPoint</Application>
  <PresentationFormat>Widescreen</PresentationFormat>
  <Paragraphs>109</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Trebuchet MS</vt:lpstr>
      <vt:lpstr>Wingdings</vt:lpstr>
      <vt:lpstr>Wingdings 3</vt:lpstr>
      <vt:lpstr>Facet</vt:lpstr>
      <vt:lpstr>Agenda: Thursday September 8, 2016</vt:lpstr>
      <vt:lpstr>Warm Up 9/12</vt:lpstr>
      <vt:lpstr>Vocabulary 1: Bringing and Building</vt:lpstr>
      <vt:lpstr>Reading Mini Lesson: Characters</vt:lpstr>
      <vt:lpstr>Reading: Categorical Chart</vt:lpstr>
      <vt:lpstr>Reading: Character Questions</vt:lpstr>
      <vt:lpstr>Exit Ticket</vt:lpstr>
      <vt:lpstr>Agenda: Wednesday September 14, 2016</vt:lpstr>
      <vt:lpstr>Warm Up 9/14</vt:lpstr>
      <vt:lpstr>Vocabulary 1: Bringing and Building</vt:lpstr>
      <vt:lpstr>P.U.G.S. - Adjectives</vt:lpstr>
      <vt:lpstr>Reading:Mini lesson- Plot</vt:lpstr>
      <vt:lpstr>Reading: Categorical Chart</vt:lpstr>
      <vt:lpstr>Reading: Plot 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Thursday September 8, 2016</dc:title>
  <dc:creator>Microsoft Office User</dc:creator>
  <cp:lastModifiedBy>Microsoft Office User</cp:lastModifiedBy>
  <cp:revision>7</cp:revision>
  <dcterms:created xsi:type="dcterms:W3CDTF">2016-09-12T03:19:31Z</dcterms:created>
  <dcterms:modified xsi:type="dcterms:W3CDTF">2016-09-13T23:20:10Z</dcterms:modified>
</cp:coreProperties>
</file>