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6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593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9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656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4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4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3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66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11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25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7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4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61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51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50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7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37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28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55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166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3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07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5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69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7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9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5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0" y="273725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0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2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1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5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07" y="288966"/>
            <a:ext cx="7226794" cy="661060"/>
          </a:xfrm>
        </p:spPr>
        <p:txBody>
          <a:bodyPr>
            <a:normAutofit/>
          </a:bodyPr>
          <a:lstStyle/>
          <a:p>
            <a:r>
              <a:rPr lang="en-US" dirty="0" smtClean="0"/>
              <a:t>Agenda: Tuesday August 30,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07" y="1151907"/>
            <a:ext cx="8432548" cy="54102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Warm up</a:t>
            </a:r>
          </a:p>
          <a:p>
            <a:pPr marL="0" indent="0">
              <a:buNone/>
            </a:pPr>
            <a:r>
              <a:rPr lang="en-US" sz="2000" dirty="0" smtClean="0"/>
              <a:t>Binder </a:t>
            </a:r>
            <a:r>
              <a:rPr lang="en-US" sz="2000" dirty="0"/>
              <a:t>set up</a:t>
            </a:r>
          </a:p>
          <a:p>
            <a:pPr marL="0" indent="0">
              <a:buNone/>
            </a:pPr>
            <a:r>
              <a:rPr lang="en-US" sz="2000" dirty="0" smtClean="0"/>
              <a:t>Vocabulary 1 (1, 2)</a:t>
            </a:r>
          </a:p>
          <a:p>
            <a:pPr marL="0" indent="0">
              <a:buNone/>
            </a:pPr>
            <a:r>
              <a:rPr lang="en-US" sz="2000" dirty="0" smtClean="0"/>
              <a:t>Grammar- adjectives</a:t>
            </a:r>
          </a:p>
          <a:p>
            <a:pPr marL="0" indent="0">
              <a:buNone/>
            </a:pPr>
            <a:r>
              <a:rPr lang="en-US" sz="2000" dirty="0" smtClean="0"/>
              <a:t>Reading- All in the Family/ Details</a:t>
            </a:r>
          </a:p>
          <a:p>
            <a:pPr marL="0" indent="0">
              <a:buNone/>
            </a:pPr>
            <a:r>
              <a:rPr lang="en-US" sz="2000" dirty="0" smtClean="0"/>
              <a:t>Writing- The 5 W’s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Due today: </a:t>
            </a:r>
          </a:p>
          <a:p>
            <a:pPr marL="0" indent="0">
              <a:buNone/>
            </a:pPr>
            <a:r>
              <a:rPr lang="en-US" sz="2000" dirty="0" smtClean="0"/>
              <a:t>Give yourself a </a:t>
            </a:r>
            <a:r>
              <a:rPr lang="en-US" sz="2000" dirty="0" smtClean="0"/>
              <a:t>hand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Random fact of the day: </a:t>
            </a:r>
          </a:p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</a:rPr>
              <a:t>The human heart creates enough pressure when it pumps out to the body to squirt blood 30 feet.</a:t>
            </a:r>
          </a:p>
          <a:p>
            <a:pPr marL="0" indent="0">
              <a:buNone/>
            </a:pPr>
            <a:endParaRPr lang="en-US" sz="200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8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4"/>
            <a:ext cx="8534400" cy="388077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What/where  </a:t>
            </a:r>
            <a:r>
              <a:rPr lang="en-US" sz="2400" dirty="0" smtClean="0"/>
              <a:t>is your ideal vacation location? Be specific. Use at least 7 adjectives and 1 simile.   </a:t>
            </a: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What are the four main rules/ expectations in my class?</a:t>
            </a:r>
          </a:p>
          <a:p>
            <a:pPr marL="0" indent="0">
              <a:buNone/>
            </a:pPr>
            <a:r>
              <a:rPr lang="en-US" sz="2400" dirty="0" smtClean="0"/>
              <a:t>Be prompt- on time</a:t>
            </a:r>
          </a:p>
          <a:p>
            <a:pPr marL="0" indent="0">
              <a:buNone/>
            </a:pPr>
            <a:r>
              <a:rPr lang="en-US" sz="2400" dirty="0" smtClean="0"/>
              <a:t>Be productive- get your work done</a:t>
            </a:r>
          </a:p>
          <a:p>
            <a:pPr marL="0" indent="0">
              <a:buNone/>
            </a:pPr>
            <a:r>
              <a:rPr lang="en-US" sz="2400" dirty="0" smtClean="0"/>
              <a:t>Be prepared- have all materials</a:t>
            </a:r>
          </a:p>
          <a:p>
            <a:pPr marL="0" indent="0">
              <a:buNone/>
            </a:pPr>
            <a:r>
              <a:rPr lang="en-US" sz="2400" dirty="0" smtClean="0"/>
              <a:t>Be polite- this goes with respectful as 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1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47501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Notebook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10550" cy="550520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400" b="1" dirty="0" smtClean="0"/>
              <a:t>5 divider tabs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Toolbox/ glossary</a:t>
            </a:r>
          </a:p>
          <a:p>
            <a:pPr marL="0" indent="0">
              <a:buNone/>
            </a:pPr>
            <a:r>
              <a:rPr lang="en-US" sz="2400" dirty="0" smtClean="0"/>
              <a:t>1. Warm- ups</a:t>
            </a:r>
          </a:p>
          <a:p>
            <a:pPr marL="0" indent="0">
              <a:buNone/>
            </a:pPr>
            <a:r>
              <a:rPr lang="en-US" sz="2400" dirty="0" smtClean="0"/>
              <a:t>2. Vocabulary</a:t>
            </a:r>
          </a:p>
          <a:p>
            <a:pPr marL="0" indent="0">
              <a:buNone/>
            </a:pPr>
            <a:r>
              <a:rPr lang="en-US" sz="2400" dirty="0" smtClean="0"/>
              <a:t>3. P.U.G.S. (Punctuation, Usage, Grammar, Sentences)</a:t>
            </a:r>
          </a:p>
          <a:p>
            <a:pPr marL="0" indent="0">
              <a:buNone/>
            </a:pPr>
            <a:r>
              <a:rPr lang="en-US" sz="2400" dirty="0" smtClean="0"/>
              <a:t>4. Writing/ Class notes</a:t>
            </a:r>
          </a:p>
          <a:p>
            <a:pPr marL="0" indent="0">
              <a:buNone/>
            </a:pPr>
            <a:r>
              <a:rPr lang="en-US" sz="2400" dirty="0" smtClean="0"/>
              <a:t>5. Reading</a:t>
            </a:r>
          </a:p>
          <a:p>
            <a:pPr>
              <a:buFont typeface="Wingdings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10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15121"/>
            <a:ext cx="6447501" cy="681319"/>
          </a:xfrm>
        </p:spPr>
        <p:txBody>
          <a:bodyPr/>
          <a:lstStyle/>
          <a:p>
            <a:pPr algn="ctr"/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86" y="896437"/>
            <a:ext cx="6839717" cy="569436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Fold your paper into 12 squares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Tri-fold – lengthwise/ vertically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2 hamburgers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Name in top left corner box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Root words in the next box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Word #1 in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box/ Word #2 in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box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&amp;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boxes will contain: vocabulary word, picture, sentence using 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Back of page in same box will contain the definition – see board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53626"/>
              </p:ext>
            </p:extLst>
          </p:nvPr>
        </p:nvGraphicFramePr>
        <p:xfrm>
          <a:off x="6837829" y="2743202"/>
          <a:ext cx="2215404" cy="4114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468"/>
                <a:gridCol w="738468"/>
                <a:gridCol w="738468"/>
              </a:tblGrid>
              <a:tr h="953242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 1</a:t>
                      </a:r>
                      <a:endParaRPr lang="en-US" dirty="0"/>
                    </a:p>
                  </a:txBody>
                  <a:tcPr marL="68580" marR="68580"/>
                </a:tc>
              </a:tr>
              <a:tr h="1053852">
                <a:tc>
                  <a:txBody>
                    <a:bodyPr/>
                    <a:lstStyle/>
                    <a:p>
                      <a:r>
                        <a:rPr lang="en-US" dirty="0" smtClean="0"/>
                        <a:t>Word 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</a:tr>
              <a:tr h="10538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</a:tr>
              <a:tr h="1053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55887"/>
              </p:ext>
            </p:extLst>
          </p:nvPr>
        </p:nvGraphicFramePr>
        <p:xfrm>
          <a:off x="5859557" y="187409"/>
          <a:ext cx="3101788" cy="2206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447"/>
                <a:gridCol w="775447"/>
                <a:gridCol w="775447"/>
                <a:gridCol w="775447"/>
              </a:tblGrid>
              <a:tr h="887142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 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 2</a:t>
                      </a:r>
                      <a:endParaRPr lang="en-US" dirty="0"/>
                    </a:p>
                  </a:txBody>
                  <a:tcPr marL="68580" marR="68580"/>
                </a:tc>
              </a:tr>
              <a:tr h="659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</a:tr>
              <a:tr h="659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7989"/>
            <a:ext cx="7111999" cy="359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Vocabulary 1: Bringing and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0" y="855026"/>
            <a:ext cx="8100950" cy="5393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Root Words: </a:t>
            </a:r>
            <a:r>
              <a:rPr lang="en-US" sz="2800" dirty="0" smtClean="0"/>
              <a:t>    port- </a:t>
            </a:r>
            <a:r>
              <a:rPr lang="en-US" sz="2800" dirty="0"/>
              <a:t>bring, carry		</a:t>
            </a:r>
            <a:r>
              <a:rPr lang="en-US" sz="2800" dirty="0" err="1"/>
              <a:t>struct</a:t>
            </a:r>
            <a:r>
              <a:rPr lang="en-US" sz="2800" dirty="0"/>
              <a:t>, </a:t>
            </a:r>
            <a:r>
              <a:rPr lang="en-US" sz="2800" dirty="0" err="1"/>
              <a:t>stru</a:t>
            </a:r>
            <a:r>
              <a:rPr lang="en-US" sz="2800" dirty="0"/>
              <a:t>- build</a:t>
            </a:r>
          </a:p>
          <a:p>
            <a:pPr marL="0" indent="0">
              <a:buNone/>
            </a:pPr>
            <a:r>
              <a:rPr lang="en-US" sz="2800" dirty="0"/>
              <a:t>1. con</a:t>
            </a:r>
            <a:r>
              <a:rPr lang="en-US" sz="2800" u="sng" dirty="0"/>
              <a:t>stru</a:t>
            </a:r>
            <a:r>
              <a:rPr lang="en-US" sz="2800" dirty="0"/>
              <a:t>e (v) – to explain, translate, or assume the meaning of something</a:t>
            </a:r>
          </a:p>
          <a:p>
            <a:pPr marL="0" indent="0">
              <a:buNone/>
            </a:pPr>
            <a:r>
              <a:rPr lang="en-US" sz="2800" dirty="0"/>
              <a:t>Don’t </a:t>
            </a:r>
            <a:r>
              <a:rPr lang="en-US" sz="2800" u="sng" dirty="0"/>
              <a:t>construe</a:t>
            </a:r>
            <a:r>
              <a:rPr lang="en-US" sz="2800" dirty="0"/>
              <a:t> what he said to mean that he liked the show.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2. de</a:t>
            </a:r>
            <a:r>
              <a:rPr lang="en-US" sz="2800" u="sng" dirty="0"/>
              <a:t>port</a:t>
            </a:r>
            <a:r>
              <a:rPr lang="en-US" sz="2800" dirty="0"/>
              <a:t> (v)- to send out of the country (usually a person)</a:t>
            </a:r>
          </a:p>
          <a:p>
            <a:pPr marL="0" indent="0">
              <a:buNone/>
            </a:pPr>
            <a:r>
              <a:rPr lang="en-US" sz="2800" dirty="0"/>
              <a:t>The man was </a:t>
            </a:r>
            <a:r>
              <a:rPr lang="en-US" sz="2800" u="sng" dirty="0"/>
              <a:t>deported</a:t>
            </a:r>
            <a:r>
              <a:rPr lang="en-US" sz="2800" dirty="0"/>
              <a:t> to his native country by the immigration officials.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789" y="56930"/>
            <a:ext cx="873211" cy="1596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400956"/>
            <a:ext cx="1524000" cy="14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447501" cy="431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Grammar: Adjectives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736600"/>
            <a:ext cx="8762999" cy="596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1. Give yourself a hand.</a:t>
            </a:r>
          </a:p>
          <a:p>
            <a:pPr marL="0" indent="0">
              <a:buNone/>
            </a:pPr>
            <a:r>
              <a:rPr lang="en-US" sz="2400" dirty="0" smtClean="0"/>
              <a:t>2. What is an adjective? </a:t>
            </a:r>
            <a:endParaRPr lang="en-US" sz="2400" dirty="0"/>
          </a:p>
          <a:p>
            <a:pPr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What </a:t>
            </a:r>
            <a:r>
              <a:rPr lang="en-US" sz="2400" dirty="0">
                <a:solidFill>
                  <a:srgbClr val="00B0F0"/>
                </a:solidFill>
              </a:rPr>
              <a:t>kind?     </a:t>
            </a:r>
            <a:r>
              <a:rPr lang="en-US" sz="2400" dirty="0"/>
              <a:t>Ex. The </a:t>
            </a:r>
            <a:r>
              <a:rPr lang="en-US" sz="2400" dirty="0">
                <a:solidFill>
                  <a:srgbClr val="00B0F0"/>
                </a:solidFill>
              </a:rPr>
              <a:t>yelping</a:t>
            </a:r>
            <a:r>
              <a:rPr lang="en-US" sz="2400" dirty="0"/>
              <a:t> dog was running down the </a:t>
            </a:r>
            <a:r>
              <a:rPr lang="en-US" sz="2400" dirty="0" smtClean="0"/>
              <a:t>							street</a:t>
            </a:r>
            <a:r>
              <a:rPr lang="en-US" sz="2400" dirty="0"/>
              <a:t>.</a:t>
            </a:r>
          </a:p>
          <a:p>
            <a:pPr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Which one?    </a:t>
            </a:r>
            <a:r>
              <a:rPr lang="en-US" sz="2400" dirty="0"/>
              <a:t>Ex. The </a:t>
            </a:r>
            <a:r>
              <a:rPr lang="en-US" sz="2400" dirty="0">
                <a:solidFill>
                  <a:srgbClr val="7030A0"/>
                </a:solidFill>
              </a:rPr>
              <a:t>brown</a:t>
            </a:r>
            <a:r>
              <a:rPr lang="en-US" sz="2400" dirty="0"/>
              <a:t> dog was running down the </a:t>
            </a:r>
            <a:r>
              <a:rPr lang="en-US" sz="2400" dirty="0" smtClean="0"/>
              <a:t>							street</a:t>
            </a:r>
            <a:r>
              <a:rPr lang="en-US" sz="2400" dirty="0"/>
              <a:t>. </a:t>
            </a:r>
          </a:p>
          <a:p>
            <a:pPr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Whose?</a:t>
            </a:r>
            <a:r>
              <a:rPr lang="en-US" sz="2400" dirty="0"/>
              <a:t>           Ex. The </a:t>
            </a:r>
            <a:r>
              <a:rPr lang="en-US" sz="2400" dirty="0" err="1">
                <a:solidFill>
                  <a:schemeClr val="accent5"/>
                </a:solidFill>
              </a:rPr>
              <a:t>Cena’s</a:t>
            </a:r>
            <a:r>
              <a:rPr lang="en-US" sz="2400" dirty="0"/>
              <a:t> dogs were running down the </a:t>
            </a:r>
            <a:r>
              <a:rPr lang="en-US" sz="2400" dirty="0" smtClean="0"/>
              <a:t>						street</a:t>
            </a:r>
            <a:r>
              <a:rPr lang="en-US" sz="2400" dirty="0"/>
              <a:t>. </a:t>
            </a:r>
          </a:p>
          <a:p>
            <a:pPr>
              <a:buAutoNum type="arabicPeriod"/>
            </a:pPr>
            <a:r>
              <a:rPr lang="en-US" sz="2400" dirty="0">
                <a:solidFill>
                  <a:srgbClr val="FF00DB"/>
                </a:solidFill>
              </a:rPr>
              <a:t>How many?     </a:t>
            </a:r>
            <a:r>
              <a:rPr lang="en-US" sz="2400" dirty="0"/>
              <a:t>Ex. </a:t>
            </a:r>
            <a:r>
              <a:rPr lang="en-US" sz="2400" dirty="0">
                <a:solidFill>
                  <a:srgbClr val="FF00DB"/>
                </a:solidFill>
              </a:rPr>
              <a:t>Six</a:t>
            </a:r>
            <a:r>
              <a:rPr lang="en-US" sz="2400" dirty="0"/>
              <a:t> dogs were running down the street.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3. What part of speech does an adjective describe?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**The </a:t>
            </a:r>
            <a:r>
              <a:rPr lang="en-US" sz="2400" dirty="0"/>
              <a:t>articles </a:t>
            </a:r>
            <a:r>
              <a:rPr lang="en-US" sz="2400" i="1" dirty="0">
                <a:solidFill>
                  <a:srgbClr val="C00000"/>
                </a:solidFill>
              </a:rPr>
              <a:t>a, an, the </a:t>
            </a:r>
            <a:r>
              <a:rPr lang="en-US" sz="2400" dirty="0"/>
              <a:t>are also considered adjectives</a:t>
            </a:r>
            <a:r>
              <a:rPr lang="en-US" sz="2400" dirty="0" smtClean="0"/>
              <a:t>.**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3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47501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see? </a:t>
            </a:r>
            <a:endParaRPr lang="en-US" dirty="0"/>
          </a:p>
        </p:txBody>
      </p:sp>
      <p:pic>
        <p:nvPicPr>
          <p:cNvPr id="1026" name="Picture 2" descr="https://lh4.googleusercontent.com/6k7LHS9MKPfQIvwN--lX1KsLOyP-pArFdbkLMWT75L-kkwN7FZ-cHCZnpiSMfIVXwn4Zi-O29qyaUlJ7gg4w1PU6fv5N48Q0pOpRAfZhoDjyPuajKpxaejxLKLO2-UJaUFPuR0jNj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48" y="381000"/>
            <a:ext cx="4389967" cy="64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914401"/>
            <a:ext cx="45983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47501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Reading Mini-lesson</a:t>
            </a:r>
            <a:r>
              <a:rPr lang="en-US" sz="3200" dirty="0" smtClean="0"/>
              <a:t>: Details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1" y="762000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What?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Details are specific or precise words used to describe a person, convince an audience, explain a process, and/or create an emotional appeal.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Application: Revisit the pictures; notice any details you missed earlier?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How?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Use the 5 W’s and an H strategy to recognize details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Create a categorical chart to organize ideas.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Why?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Details help readers engage with a story and comprehend it by making individual pieces clear.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Details help writers develop craft (voice, word choice, and sentence fluency) as well as content (setting, characters, and plot).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Details become the basis for analysis.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Reading: Categorical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43000"/>
            <a:ext cx="8610600" cy="48983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2000" dirty="0"/>
              <a:t>Turn to your Reading section in your Writer’s Notebook.  Use an entire page to create the chart below.  Leave space to write details in each blank box.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861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419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Facet</vt:lpstr>
      <vt:lpstr>1_Facet</vt:lpstr>
      <vt:lpstr>Agenda: Tuesday August 30, 2016</vt:lpstr>
      <vt:lpstr>Warm Up</vt:lpstr>
      <vt:lpstr>Notebook Set Up</vt:lpstr>
      <vt:lpstr>Vocabulary </vt:lpstr>
      <vt:lpstr>Vocabulary 1: Bringing and Building</vt:lpstr>
      <vt:lpstr>Grammar: Adjectives</vt:lpstr>
      <vt:lpstr>What do you see? </vt:lpstr>
      <vt:lpstr>Reading Mini-lesson: Details</vt:lpstr>
      <vt:lpstr>Reading: Categorical Chart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Tuesday August 30, 2016</dc:title>
  <dc:creator>User</dc:creator>
  <cp:lastModifiedBy>User</cp:lastModifiedBy>
  <cp:revision>10</cp:revision>
  <dcterms:created xsi:type="dcterms:W3CDTF">2016-08-29T22:18:47Z</dcterms:created>
  <dcterms:modified xsi:type="dcterms:W3CDTF">2016-08-30T13:26:17Z</dcterms:modified>
</cp:coreProperties>
</file>