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7" r:id="rId2"/>
    <p:sldId id="262" r:id="rId3"/>
    <p:sldId id="261" r:id="rId4"/>
    <p:sldId id="276" r:id="rId5"/>
    <p:sldId id="259" r:id="rId6"/>
    <p:sldId id="278" r:id="rId7"/>
    <p:sldId id="258" r:id="rId8"/>
    <p:sldId id="280" r:id="rId9"/>
    <p:sldId id="263" r:id="rId10"/>
    <p:sldId id="264" r:id="rId11"/>
    <p:sldId id="281" r:id="rId12"/>
    <p:sldId id="282" r:id="rId13"/>
    <p:sldId id="283" r:id="rId14"/>
    <p:sldId id="284" r:id="rId15"/>
    <p:sldId id="285" r:id="rId16"/>
    <p:sldId id="277" r:id="rId17"/>
    <p:sldId id="267" r:id="rId18"/>
    <p:sldId id="268" r:id="rId19"/>
    <p:sldId id="269" r:id="rId20"/>
    <p:sldId id="27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8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6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23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67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9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6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E46C-0F04-F745-9188-D6FD9B06B58D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153D79-5382-B640-B9E8-7F027D1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oltheworld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Tuesday August 23,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7623"/>
            <a:ext cx="8596668" cy="455552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Notebook set up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Warm Up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Review summer assignment </a:t>
            </a:r>
          </a:p>
          <a:p>
            <a:pPr lvl="1">
              <a:buFont typeface="Wingdings" charset="2"/>
              <a:buChar char="q"/>
            </a:pPr>
            <a:r>
              <a:rPr lang="en-US" sz="2200" dirty="0" smtClean="0"/>
              <a:t>PEA prompt #1 </a:t>
            </a:r>
          </a:p>
          <a:p>
            <a:pPr lvl="1">
              <a:buFont typeface="Wingdings" charset="2"/>
              <a:buChar char="q"/>
            </a:pPr>
            <a:r>
              <a:rPr lang="en-US" sz="2200" dirty="0" smtClean="0"/>
              <a:t>Annotations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Literary merit 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Voc. 1,2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6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259976"/>
            <a:ext cx="8596668" cy="587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847165"/>
            <a:ext cx="11349317" cy="519419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Who or what is your motivation?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Could/Would you work towards something without the support of your family or closest friends?</a:t>
            </a:r>
          </a:p>
          <a:p>
            <a:pPr>
              <a:buFont typeface="Wingdings" charset="2"/>
              <a:buChar char="q"/>
            </a:pPr>
            <a:endParaRPr lang="en-US" sz="2400" dirty="0"/>
          </a:p>
          <a:p>
            <a:pPr>
              <a:buFont typeface="Wingdings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9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247"/>
          </a:xfrm>
        </p:spPr>
        <p:txBody>
          <a:bodyPr/>
          <a:lstStyle/>
          <a:p>
            <a:r>
              <a:rPr lang="en-US" dirty="0" smtClean="0"/>
              <a:t>Vocabulary 1: Humans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061256"/>
              </p:ext>
            </p:extLst>
          </p:nvPr>
        </p:nvGraphicFramePr>
        <p:xfrm>
          <a:off x="528915" y="1972236"/>
          <a:ext cx="9421908" cy="3737844"/>
        </p:xfrm>
        <a:graphic>
          <a:graphicData uri="http://schemas.openxmlformats.org/drawingml/2006/table">
            <a:tbl>
              <a:tblPr/>
              <a:tblGrid>
                <a:gridCol w="4710954"/>
                <a:gridCol w="4710954"/>
              </a:tblGrid>
              <a:tr h="160446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Root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of speech</a:t>
                      </a:r>
                      <a:r>
                        <a:rPr lang="en-US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definition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38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Sentence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Visual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Synonyms</a:t>
                      </a:r>
                      <a:endParaRPr lang="en-US" dirty="0">
                        <a:effectLst/>
                      </a:endParaRPr>
                    </a:p>
                    <a:p>
                      <a:pPr fontAlgn="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7313" y="2492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79576" y="3236259"/>
            <a:ext cx="1335742" cy="869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4729" y="3496235"/>
            <a:ext cx="88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2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 smtClean="0"/>
              <a:t>Vocabulary 1: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7" y="1512711"/>
            <a:ext cx="10650070" cy="45286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Root: HUMANUS &lt;L. “human being”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1. </a:t>
            </a:r>
            <a:r>
              <a:rPr lang="en-US" sz="2000" dirty="0" smtClean="0">
                <a:solidFill>
                  <a:schemeClr val="tx1"/>
                </a:solidFill>
              </a:rPr>
              <a:t>Humanities </a:t>
            </a:r>
            <a:r>
              <a:rPr lang="en-US" sz="2000" dirty="0">
                <a:solidFill>
                  <a:schemeClr val="tx1"/>
                </a:solidFill>
              </a:rPr>
              <a:t>–n- Branches of knowledge concerned with human beings and their culture: philosophy, literature, and the fine arts, as distinguished from the other sciences.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Although most of her college courses were in the </a:t>
            </a:r>
            <a:r>
              <a:rPr lang="en-US" sz="2000" i="1" dirty="0">
                <a:solidFill>
                  <a:schemeClr val="tx1"/>
                </a:solidFill>
              </a:rPr>
              <a:t>humanities</a:t>
            </a:r>
            <a:r>
              <a:rPr lang="en-US" sz="2000" dirty="0">
                <a:solidFill>
                  <a:schemeClr val="tx1"/>
                </a:solidFill>
              </a:rPr>
              <a:t>, she did graduate work in electrical engineering.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2. Humane - adj. Having the worthy qualities of human beings, such as kindness or compassion.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 International Labor Organization helps to ensure </a:t>
            </a:r>
            <a:r>
              <a:rPr lang="en-US" sz="2000" i="1" dirty="0">
                <a:solidFill>
                  <a:schemeClr val="tx1"/>
                </a:solidFill>
              </a:rPr>
              <a:t>humane</a:t>
            </a:r>
            <a:r>
              <a:rPr lang="en-US" sz="2000" dirty="0">
                <a:solidFill>
                  <a:schemeClr val="tx1"/>
                </a:solidFill>
              </a:rPr>
              <a:t> conditions in the workplace</a:t>
            </a:r>
            <a:r>
              <a:rPr lang="en-US" sz="2000" dirty="0"/>
              <a:t>.</a:t>
            </a:r>
          </a:p>
        </p:txBody>
      </p:sp>
      <p:pic>
        <p:nvPicPr>
          <p:cNvPr id="2050" name="Picture 2" descr="https://lh6.googleusercontent.com/Tat_Nwl9RGtkTxxh0AhQrzXQO6Gwnglhtn-hGgu10baoH_buFvRXvxpFOCpGGhTQZUtqizUXgyswLaYLvtMWDhNCdR-7pnv9ZAaYfyyhzM6CdL_BHe0b14t7pwHoMt-62x7c7yiXi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89" y="0"/>
            <a:ext cx="5881511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aCKn9Rix1zKp8yPayfF-zQYPwnpax0k2Hdr_ea3ooLS2fnWY1fg7XtfFgPHQ3f4mHgSTst8xokp4VZ1WoUpAYmP69GZOD8Dl4xJd-wWg-R__jtfRVYSUq23FJn2J28u8Gg2QIQp6j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10" y="5638062"/>
            <a:ext cx="1489261" cy="11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sku_Lf9kUW_nb0gSymWdttiwPT6IUvwxFuJUYaYcNMJBJC8aSLQeUOM7Uq49hrBZQR2dTosgQtkjN_wbX3Xi-bhgqnhJluyKaBjHJcbOg45_fZ4w7cyGDFzmfnSP06b9cmAVOimidL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35" y="5533635"/>
            <a:ext cx="1990165" cy="13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7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242305"/>
            <a:ext cx="8596668" cy="4628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939518"/>
            <a:ext cx="9118427" cy="51018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Everyone annotates differently. 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What to look for: literary elements, interesting information, themes/motifs (dark vs. light, happy vs. sad, etc.)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Question the text!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s://encrypted-tbn3.gstatic.com/images?q=tbn:ANd9GcQy8woUMMhxQBKQ52FwdJ86CLHbYcKuQBo_B4TWur1_c9ucTA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5" y="3913664"/>
            <a:ext cx="3460376" cy="26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TEhMVFRUXFx4YGRgVFhcZGBgYGBkYGhcYGRcYHiggGholIBcdITEiJSkrLi4uGh8zODMsNygtLisBCgoKDg0OGxAQGisfICUtLS0tLS0tLS0tLSstLS0tLS0tLS0vLS8tKy0tLS0tLS8tLS0tLS8tLS0tLy0tLS0tLf/AABEIAM8A8wMBIgACEQEDEQH/xAAbAAABBQEBAAAAAAAAAAAAAAAFAAECAwQGB//EAEkQAAECBAMFAwcIBwcFAQEAAAECEQADEiEEMUEFEyJRYTJxgQYUI0KRobEVUlRygpLB0zNik9HS1PAHJENTVZSyRKLC4fE1NP/EABkBAQEBAQEBAAAAAAAAAAAAAAABAgMEBf/EADERAQACAQIBCwMCBwAAAAAAAAABAhEDIRIEExQxQVFhgZGh8CIjUrHRJDJCU3HB4f/aAAwDAQACEQMRAD8A2eSGy8SsgYnaGNmk6DEzkJFibUqd/Hwjt5fkwn/Pxv8AvsX+bAfyXT6RHef+BjvJcZmVgBR5Mo/zsZ/vsX+bGyV5Oyx/iYo9+Mxf5sbFz60ndKAPM5WUyreBEapSuEVEEtc8zrGOcrG0yuA47Al/PxP+7xX5sSTsOWPXxH+6xP5kEqxDvGovWeqUYE7Hlj1p/wDucR+ZExsxHzp37ef/ABxtjGpM0LetFBOShxAMHAI8Td9I0hHZiPnTf287+OG+TEfOnft5/wDHFaZWJA/SSlFsyg53bIszNE5gnvwqlM+oJOQsGZtTrFEhsxHzpv7ef/HCGzUfOm/t538caJc0H1gSLFjqM7RBOMlmllpdXZDhy2bDOAr+T0c5v7ad/HCGzkc5v7ad/HGuFAYZuy0EMVTvDETx7wuPPPKLydnJxMsSdoY+XLIUVIGKmqcgpZlLUSMy+emUeoxzHlAn00v6qviiM2nDURlb5P7GSlDqm4lZ5zMViFe4rb2CDHyejnN/bTf44bZo4BGuLDLL5gnnM/bTf4ofzFPOZ+1m/wAUaYUUZ/M081/tZn8UP5onmv8AaTP4ovhQFPmyea/2i/3w/m45q++v98WwoCvcDmr76v3wtyP1vvK/fFkMpQFyQO+Ajuh1+8r98Pux19p/fEoUBGnv9ph6f6cxXICg9ZBvZuTD8Xi2AzzU3/8AZhQ8zOHijgPJ1woEByHYBr8HW0FRiCsS0KUpcwDiEhVg7DiW9tbwK2GsJ4iCQAokDNqBl1gwjCmilVMpJJ3aEGmYSKmBI1bkTrGFJalJYJsSKQmSaikJuU1kZ8WRAF+rxql1gKUDiVENwGkdoM4a7DO//qK52EO64whCTSDLOVVYdRW4JJtbpDolCsJ3LOlJUozj6pyBF1EOH74425Pp2nMxuZaJaVqpBGJQbuSU+sQLc2dxYMATnaIiri//AKzU2iLXfhY2ipKWIAkB3Cw+Jvw8L3uwqPTxhkSKaCZTqJDNiCA4UWABJewHQu2kZ6Lpd36rmVqlqUBT5yAQzgBwQpYIUDlkL8m1iWIbdJC5c9bouGuSoMUrOYPdoeUQmymUFCUXYKviLBZUqlJGofLS7aQwkOlIoUUqAEx55sxNRBfQgdc451jQpfETv5m69MqUkFsPN4wQQE3AJIIAq4Qc2HOK8KES1OiRPuStRUVE1AEgAVFyXIa3uhpMhXECggEEp9OS9JdPrOARnztpC8xYFCZJ4SpSDv8ANRsNXDgR7Mo1yKJa1qThlhTl1JSCVOs5Ely71f8AyI4TDySsUyFy2NQKk0ipIAtfO+erHN7xwuDqICpakgJCXE8lmyBAPK7xsGy0WuuxcGtT5AM7uRb4wRuhRilbNSFFVUwkqKrrU1yS1OTB4twuDSi4KjZuJSlfE5xoaI5ryh/So+qr4pjpHjnPKH9Kj6p+KY53aqM7NPAI1wLkTyiVUlNZtZ2ztyMXnaFgd1NLvakOG6PrG4ZbYUYlY8hvRTe4APk7m8JWPLPuphsCzB+1SRn2hm3KKII2m81UughvWexcPyiErazqpVLUCSwIciylJLlg3ZfuIicraDltxNF2ekZWub8355Q5x54vQzOE2sOIAgOnmWctyEeaKa3baPRdkJW1nICpawVZajMhydMniPyyA4MuY4LWD2uxfw0dnvewlN2pSKjJmBLEmwcNzD6i8SG0CUlQkTNGBCQ7u2pt++Lw6v5R6GxStqBSgkImX5pYdb+0/wD0QtqIC5agokAMo0pKjYvZIz/rOLJWLKl07pQ4lAqLUsMiDq9rf0dK5YIIIBBzhWmrxRM22NgCYJYMsrmzgpRYG1RNSgAacyKmDWYRqCUSkmbVMIWQHUrJJ4uGm+ZZmd+heN+Iw3CrdhKV0kBQAcP3iM0qXiAFBRlksKFMwBdi41LXdhc2juiUjaSGLbwgesUqOjnuA8Byhl7V4QoSpjFQSxSQSCO0kXcDwh5acTkTKIydlAs1zyJe7WzjRhpK03VMUu2RCAO+wd/GKHWbwoU3OFFHB+T6SSGIBNVzl2BBnZOEqTwhVBQQVzGrW4TTQ7sln9usB/J2YElJVkKiWBNggaCOhO1ZcsBKOIAMEy+IhmYey8YVo2uGks6EHh7d0g1JzYfhAtSEFACfNKXNyS28s9NmNqX65xfj8Wpct1HdBR4WCZimftFiQzAlh1vpDInOBSsjiN9zbhQFK4Tlo2rjWPJqcq4LzXHz0XGUp6ZT0p81JCiAlZuns8IbWqs+yJSwh0pIw1aVEAJJPCqoAMzh1kP3mHGIAAUZhLLAV6AgkKazadkl/wCjWidSkPNupQpUZFy9RNs3scxZha8Ynlnh89DBIQAlR/u8sEBQYrAINRlqU7XqSD96IlKSh1DC0gsh1rp5rDqy6N7onMmGkcetT7m1NRQQU29ZT+DxFc4UAhacwD6DVT3p0DNe7tHC/K89Vd/nguFaRL3h/QUrLqKlKCjLU7AOGyAt++9gmpcTGw1ZG8KqlAAE2L6WULkDMxOXMSaTWkhINXoSAR2gz5FknJ9ekVSZwWQBMS1QDGQQ7Gw6Cw9kZ6VrmIFMNicNKSSgoSmz0Fw5drDWzdWjTI2jLWWQpKizsDduo0zgLvyokJUmkJKrysyCbUqIySR7DEpauMIRNTV2T6LJQd727vZGZ5Xr/I/4uIFZu1EJUUlK3D5JLW1fllfqItkY9CiAHBIcOLZtY5Em9uQi+UCwfOJx9qszMZc1cuSlJJSkAquW1PMwB8oB6RP1T8Ux0Uc/t4ekH1T8Uxi7VVrPKQGfi5geqoakAu7N1fSKZCKCCZSkgEGozwQkdknPQH+rRZPSDhwCUi4asOnxtFEigICkebpKgXdSkgpdrEjmC47o42nWzPDEYNkpEpRQTu1EkD/qCak3PCp7aHq8T83JSU7pQ7RHpyXJAIBYgsSGztGUy5ZLo82OhdSgagb02uGIv++2iUEKUgDzdRCCRxKcFIcaWAcdQHjPFynuj55mx5LbwEyildGW+BKikMkFi2T3veKQkXTur2/6k1BuAcRLu6lZc4hwCYAfNg6ndJU+pP1TrfM9YlWyqgvDNmpQKi/Em6iLDiIP/wAhxco7o+eZsvEulLBCTUa1IVMJLoUillFXJvZ1iUyUAAkSSQLj06hmEuOrEMH5WaK0SUm0sYVqOPiJ7JD5Dsi2eVopSmXwhasKQkMpnel1VMNM374fxHgbN2CxKkSlESWANV5r5sSVKLkMLxbP2otJHBLLgW3yQanZQHMD8DGGXiVJl0lWHSgo+cskpYhgxd7N8IL4bCSykGhHEm7XBBfInNNz7Y9OnxcP1daSjhsTOUQ8pKUvchYUQwIIZheoRuiMtASGAAA0GUSjaISlKPaAHcX/AAicKFAUTc4UKbnCijhvJ4PSCHsrJ37HS8FZhUFUzCiQim6UB3KibPlXw6P73gR5PaXIsu4ZxwZh7P3x0EiYFUhCCpVkqKweFIICwSLAtkIwrKjC0yuGUpCQGJUr0jBQHIsgC/wyi2UCqXQ2IHAEcRSH4w5qAJJAJ0yBjJtHESwskneqctLQoBIC1pHpF62Atlw6xsw+HUFlZklNNSwTiHDso9jIAu3j0ESaxPWLZKpgHEnEkqTpSpieTgAKEPMlKCUADFNm7SyoAhgkuMxT/wB2ZjZMx8wAPKQ5zG+TbiYZi+n3gLw8vHzCCdynSj0qePU5ZWv4xnm6d0GWWfLIApGIdLIdNLqSXNWRdm6ZiKkylF1PiwQgEOEgquXSwDAi3WCMzGTgA0hKrB/SpDG7i4v3xtRMsCWBIFnBYnR9b2jUUr3AMVK3YC/OSVApdKACGLkljYl26scokla0gP5wtRFfZHCSlSaCWGXdmxgwVjNx7REd+lnqSzVO4ann3dYuEDMBMIUonzhbVJdSUtwu5DNmzDm4janGuH3c0Z2Kb2D89ch1jSVhwHDmwvnmfwPsiUMAadrZDcznOhR7bu1heCKFOAWIcOxzHQw8KNCqVLpclSi51a3QMIC7d7Y+qfimD8c/twcf2T8Uxzu1VatQEgEqpD501ZggFuhIPh1jPMnpqQRMSEXSB5u4cBJUXFxdVranOLZqyJKWrzvu+0AQQT4O/eBEUKm1EKXP4bg0JpVZ2cC5Ys3OOM8ppW01nsMITJwBDTEpBAI/u780nL9ZJPiNInJxIDrrSpKCHAkMq7MRqbkD+hDy5yyQAcQGYE0BjclzU/PMQ5mqdKjv2BFm7RTSHIAyNR1bhidL0u/9U4ZVrmhIT6RNwS/m7u6iLD1WAY884lLxIBbeg2UyRhyklklVibaP4dRDmYtQKasQDm5SkG7BnbTPwisqWBZWJNBA7Kbu7kOHYAZ9YnTNJeGTyJjqJ3yWGnm6rpbiBcd4tpFsigTAUqIEw1UmUSzgEOr1e0D7o1y9pGm8ua4bNNznexbSGO1DTUZUzU9m4ALXvYteL0zSOGQ44kqT+mbMH+7l2vcMM9Wglg1qW1M4EJ7Q3VL3JGeQa1uUX4fFKUHKSnoRdurZRFCsQwcSna5dQALizXOT+yOulrV1c8PYkxhAYWe/6cNf/DD3JsL6ePdF+EkrS9cytwB2QlmdzY6v7ooC5xUWVJCQGs5Ndhnpd7RqRMZJKyLOSU5MH8co7IeRPC3Z7Frgj45xbFEjGIWWSS7PdKhy5jqPbF8BRNzhQpucKKOH8lrqQ/63/GOhpm7s11JSWSEyk8bqUQ5KckgKTkzUkkiOe8ke0j7X/EQfGHWoPPmCWlS1FKU2XmFJG8JswQ7AeMYVRjZ8oJWlNIEspQSscDg2Zs2UsOWZ3GcVYYJDlYwpdKipSargK4j3AsIjLxEspWmWjdpASpJCSupmKg5so3KWBd31aLRixTwTEcNn3Bp4gSkNmzoNwDmI5W16RPDMmE5ExBSQlOFBUWYEjhDlRUCHHYGkPKKWCE+aPxWrIACwEgJYZkAg9AOcPJniXTVMSbgkCT6hzDsOZvy0iK54AKStIUFMVbi7MBpq78XuidI0+/2kxKQQniSBhilITX2gAohncBsyoNEghCVBZ82C0hSWSslghykAHIhRJVyAiG+JKk72VUXdpBBtfMnO3tAgnMwkxTlJlpJPrS6mdKQwuNaj9qLTXpaeGJ3MSHlEsIUkpwvCtmKiwUakmpw6SSln1Dxpwm5HCsygWCAEKPZmNb9ZJKwXyv0i1WAmfORdLHgBdd2X73bv5xD5PmuSTKJZIB3QtST1vZm5N4RJ1piZjhn0MJFWFSozHQFAniBu9ipmzPEHA5wQk4lC+ytKtbEEjvGkDZ+AmkmkymuQkyxqNT+MWyMApNR4AohgpKabNZ/E5xI17TMfRJgShQIWhaLTJpIUhSXCLC9lniZw7WDnwhkSELKRvpwVnmpJIBchj3jrbvj0oLImAuxBbNi7QD24OIfVPxTBqRKpDO55tnAjbfaH1T8Uxi/Y1VGYl5KbPxhmVQfsq5+MRRhyahQu6CBvJgW5cWAfPq9mi04MzJIACSQQRVlEJmzV0imVKdikupRASTVbm5d4+frcU3n6M+O6wplYdQZO7mhgLCcAA3IP2Y0FDmWQmYQyb70BvrD1u/WIq2YspQDLl8NWqs7szNYkJeENnLpAMuW4BQeJTFJHda5No5Zt+H6/uKFSGmpUZawHzVOc9prB8uIW6tFkiQkVGlhVZe8F03S75hpair2RaMAskrMqXWLpIUpnqcva3OII2SoXEqUFXHaV2WAZ+rq/9xfr/t+0/ueaqUnXdTACoBSjOHCElQJd8g5LRbMwi1AtLmAgAD01zoegLXc5xNOzFmZUqXKzc3US92OV7/E8ouAxTWTKBP6yrdcrxusanFGabf4Fshc0M8o5gXWl21USPgBE0YqbUkKk2KmKgoEAX4iM2t74iPOKv8Mpq5kGl7aM7Q394vaXo11Zava3T8I9NdWKRitJjyTHiS9iySVFSSqo1Fyc3J05VFuUaZeDlpdkJDu5a5fNzmXiqXvqjUE0aMTVnZ3DZQL2mhKVBKpmI4hcIVYvVb/tVrz7x109WbTjhmEmByXLDkju6C5J8S9/CLID4XBSw9AmjM1MGUygrXN/hBWUpxkR9Zn77R2RXMzh4aZnDxRwfknMYpPJKjfLsCOg2HhJKpSVqdZTrNdgRnSlVkgVEeDRzvkkFcNLVFKmfJ6Es8dEhlWUN/MD8IFMpJcsCSGsxDlzGFZttT1TgDht4w4StHClipPZJSSWpN02DxOSpaRStWIXw5hIHaSQRzs4zJLgeJHHyVLlkMCXakHIFtbXAL/CMSMKoSwBJmcineiwtkXbu7tHj5PKNW/OTH7dzUQiqaoEiqeqpgeAOkllPYZswa2sXYieoKUfTlweFKAU2rSGs4yq+0M4aVgVlQBlTAKnrM4FrM9jV4dYS8JMJfdTgyWHpk3ZmFjq2Zife7vaF2OVLFTLmqJCblAyqD0sGdibEfCKROWCqmZPCmqYy0sWIFhzvp3xerCzEhSEy5xDuDvU3ObuS7E55QycJMZqJw4VFxNDuX4Te6smPviROtE5/wBQbJTp8ypYCpopSb0BlGpTABrsC3UAZxEYlYCVFc51MCBKe6QlyRmAb9LnviEzDzAhIMuaSVPaZkpyzlzbUnme+LThlgBpc0lif0gspVQL82BsRGuPlHimwvhZ9SQSGcAscxzEXVCAfmkx/wDGsXHpHCglVkkE6i8RVhFlJCUTkcNvSJFwLdk55Bz7476evrRXeuSYgdcHlEoDYdU1KS0qYSEhq1JLl8nBPM+yCWFmqUHUgp6Fn90d9HlE22tGGZhfAPbZ4x9U/FMGJMml+JRcvxF27uQgNtrtj6p+IjvfsWq5GIolJNTcQez2HEoN1CTFI2xmBiJLk24FMAHqcPm5EOpJ3IYrBf8Aw87AnxdmbmRFcuTS66pijSB+iNVyQniZ3FJe+oJ0jhzupmY4c+aYWfKCyD6aUC1YIQpt3cAgvc6/08RlY9RQCJ6SUuo8BultQOROnTxaWVGoBU1KaSw3QSz3FLC7ZN08Ygpa03rnFi5eTo7qGT/13Q53U/D3MQul7SWV/pZe7QxUQhQcFha5txDxbSJycarsb5JUQCkmWq4NVs2fLuaKVqJCSFzvnAplAghSQQLWLPrrEVrVUFenIKgoJEs6EpY6iyXY84c7q/h7mIPhdoTJikAT5dSvVEtWgKmcnln3Qbw6VAcagovmAwbueAe8mO7z1AFJI3TPcZatqY3z9pJajdzVEoekSybFwH5Zax0073tP1Vx5kiKFAhwQQciLiETAWTIlFSRTiQLAA7xKRTkSbewnwggjZ6AlaRUy00l1ElmpFzewjsjU8JhnrGQbMl8jp6yvVLiwLWjWA1oDAsLQSVTTSVWdILcJtwgMLZl/xilWPSQQZ7XSQUp04XS5BFye8PG9CgvNBsfXTrzDxZuUsRSljmGDHwgKip78wDfPKFDzM4eKOB8jiXQ1zQW76EwelqPEggqWXO6lfo0kg/pFlnJIJLnPnqC8i+0n6p/4pjoMPMAQo4eUUVUqK1MJfqqVfWzgnnGFNi5kySJfGhF7oPZI9YqLOC5DEMHtd4iiXLLrEuS4U61bxdioilrXJvbo0LHpFUxe8SAWTUUVAKd6G1DAE9QOohsJiE8SRMlKID3lH1VPUuwBIpOWoeOM2pxTmPYb17WVUUp3PC71TGyUpIDtnw35GH+UZtIPoApxw713BBLOA73TkDmc7E4lzw6SThw9yrdEE8VIZxZ2IvyhDEhTqSvDmli4lEkPZHuT7o1z0d0+hgQTtFTXMqoAuN4AC5SUMeVBN2zEX4HFKLiYZYL8ISsKs3hfwgNOnoFKlrkXveVYpIQEtbkDrr0aCHmkw8SRKJJJBUh7eqBrlE5+O6fQwIIxcs5LSdMxzaGTjJZsFpzbtDMZjvgd8nLBNKZKRo0sOmzWMSmYKZUSEyM3cy+LNwXfN3vE6RH4z6GBEYhFzULOc/m2PsjNjSFKRTNCSD3kvZm/rTlGSdg5zundC5bgyChceOZ6kxdIwJqrmJlPzShi9mJJvZuesTpNZ7J9DC2Tg5gd5ylAhmI1tdwQcn9sJWzic5013eymHPIaf1laN0KPSiqRJpBDk3e5dujwG22eMfVPxTBqTOSp6VAsWLaHlAXbnbH1T8Uxzv2NVSWkHDgEKLkWQQlV82J6PbXKIIlqLEHEh1i9aCAkUl1ZcJcixMSmpG4AKUqdSQylUgl9FaHQdTGeXLTemVLLuhSRPNgaaQ9w5UVWYN8dRDK+WmZxKIxDhQNO8SzO1uY1Lt4w1ICVinE2U5BWnhvXUHLMS48DEZaEClYlJqJdP94Jqpu7nl+PWHODQ5CpSail236u0LFLPYMc4oeciYkqS2IKanChNAYUgAC4fi0t4w+Jw5V6k/iIqSmaAAKQxZ9TY9Uq8YmWFLLolKlrU6jvSDTU4UxNmcW+EJMl0VbqU6AAk75TVJUSXfLU5l4CyRLXSTRPclST6YFQDpILvZmNtHVm8Tw0tYZe7nFSQLKmBQNTBQFzln4CMk/DJUoASUEkFRO/ID1EqA8GJt60bcJgJayorSKyoqtMJz7iLPbKA34WepWaChrEEgnRsu/4c40RVh8OlAZAYO+ZN/Hui2KFChQoBQoihYORB7jEoCiZnDw0zOHijgvJBTcTOyFFu5KY6XD7KXNSgz5hLBwABaoczr1Z84B+QqeMfUPwRHdRkBcRghLTMpM4OpJCkKK1dbEm1ySPiYpVOUAePEcSu1uy6aAk5aAu2V2JME9rdj18x2FBB9p0jBIlqClkjEAUm6pop9bsjQ9/TlARm4hQo9LOJLlxJdLKDhwzBqW58UTkTVlTKmzSJgIHompLlIVUBwmz6ac4UxwEvv02/wA1JPbVm59/Jh0hSEqZYbEvw2UtNXrZNl152gFhVLFLzZpBJLGTyYkEsSAXt3RCXi1FN5s17N6C4bN6Qxf2RLFJUybYrsjsTA+XrPrzgzLPCM8hnnlrACl4lSKq5yyAGfdBnW1KklOZBIt3xGVOXZBmTHIFKjKsGUzFudN3OsGXhVDmIoCJxhpvNmOc/QqcF0EdGABtkajE1zZtQSJqrEAq3OqzwgaMAC50gwTzhyYANhp0xRAE5T5sZFvqkj8ILy0sAHJbU5mJQoBAQD232x9U/FMHIDbaTxJ+qfimMXaqrxifQJ7PaS9SSoZszAG92iiVQmlQ81FixFuIHhA6Bw+rmDeElgoAIfvi3cJ+aPZHnvo6s2ma2xBmHOqWmgMMOQk3DOl1kU0s/EaTbuhzOANVeHqbiqF6gVObMdcu+OhEhPzR7IW7S7Uj2CMdG1Z/r9zMOeXSCUDzbJlJpyKUupwPVDa9IZU+WykheHaoKYgszEXGTvHR7pPIewQt0nkPYIdEv+cnE55akpZJVISpILBKWAqKPEOHyZ36PFuDxUtHEoyU1JdJQmkkCxd+unfBzdJ5D2CEZSeQ9kZ6JfH8xxMadrSrOprA3tYgF/fFxxyGSXsoOGu4tcN3j2iLt0nkIUuUlIASAAMgNI9EV1u+E2Y/liU9iTbNKSXZgWGdn/ponL2gFBRCF8Idim+QLe/3HlGwQo9CMMnEMqkIYHUJa7qAcdyfeI3QwHvh4CiZnDw0zOHijkfIYcQ+qfgmO0jjPIY3+yfgmOziDHtNqRk7hrkdFMQQQaSffApWElqdNATZJDTlHVNaSH0cjkbZQbxEgKsQCOsCjs2ZUQESAk9DcO7H498eO99eLzFY2ajDPMSlidwhRQki04uz1G3ep9cxGgy6w5Qmt+JImqbshyGUGL9/jFy8CmUjhlVvYgZkKd9cukLDyUhlDClBt8wEexWjn3843SdaYziITZg3NKqhKcmyXnlQBIbLNvb4QQw0uUzKspQIKd4VWPK/dCw+ASDbDpS2Siq7OehLtduucR83QhSj5ubLYENkEVFYvYO6bZxr73gbLJmBkl3UoPrvV6/aiKcDh2Cc/WusuSLE2NszlziqQJZL+bKSWCrpHaP1Xu2vfF0jBylqU8ikhi6h2ioF2+EPu+BstVhpQSxJZIOay4BYly76D2RTMwEmzqUGL3mKvydz0fnaNCtlyiSSgElnJvkABn3Qpmy5SjUUAm/i/PnD7vgbLpakpSEiwAYX0GUWoUCARkYyK2ZKJKigElnJc5Bhn0jWhIAAGQjVI1M/VjBshKkhLs9+ZJgdtgcSfqn4pgrAra/bT9VXxTG7LVvwnYEXRTg+wIujTJQoUMBAPChQoBQoUKAUKFCgFChQoBQoUKAomZw8NMzh4o4/yENx3H8I7aOH8g/V7lfhHcRkZ8fid2gqZzYAZXUQA5OQcxnwu0nAqRMBJbsFrszkdCH8eUX4pcwFNCUkXck5H1QB/X7q5OJmKU27AYso15GxsGuWI15xRHC45RJC0EHeFAYKOTkFTpAApAL3F+rRJO0QSQJc0sql6C2ZDudLP/7tEZCJwWtRCSlRcByDYEdRoDkM+kakFZTcBKmD6gHVr3gKJuMUAkiWogglTsmkAfrMM+sMnGmhS1IKQkVCrUMCQbWOYs+ndFWHkz0ppJQtySSs83cAJTk7WOQcPGlYmlrSzcO5Vk4ci2fId14CgY6YACuSUvYCtJLlmT337rG8SVjViUpe7NSfVLpqc2AN73Afnyhpi1mYoCklIdII1IAclrG5y0I6xdL3z8W7ZhlU7+t4coCMubOs8tL/AF7Do7E89OXfFOKTiFABNMs1C4NQIAJu4BzazadYIwogwKRNJSFKQeIGkJLEAcTl+d8s2jfEaA76s0SihQI2yeNP1T8UwXgPtntp+qr4pjF+pqrZIUN2ly1xlzcNAtcwusElKQo1ATZlQ7TUigMCba6tlcrgwaBSz2z5PfxaBmImEAqATaYVZzgLNmAnl4fhtlX5wbEqfIEiasAKANjwF7Xfm8WedMbrvYj0sykg8Tfo8rgdb5M0aU7RmAioIuHDCbys/B/8vCOPmA3oZ2PBNdwLgCkvfWAwqxZBCn6Bp0xiQEkgejF7p9/WLZU1VKylTsLMuaXAUHtQ4LcnvGhW0zdiCbM8ua2r5Jvf3Q3yhNNglLnQiZkQkjiZnuc20gMxxDENNU2SgVTXFrlJKeJu4XhJSsjtEtmRNmjNxqnn3u2kbvPZjoDAEqKVcEwixAcKawvmbHnyqG1Fs3DUBf0c1r5G6bDPOAzBVQUTUml7Bc1+NrXSOFwLh2vCUCAkVrSKArtTTxK0cC6eljGqbj5oNqQAqljLml+TEC/ZV0y8WTtKYUuADe3o5twznMD2+EBFMyUlq1zag4N5rPkW6WtE5W5JYTJpcMElUxvAnUs2fxiSdorILAWGsuaLlTBgQ5DEZdYgnaiwohQsCX9FNdhYkEAg5OOhEBtwFDGhSlAFjUVFjn63fGqMuz8QpYNQuC1krT/zHwjVAUTM4eGmZw8UcR/Z+qyO5XwTHex53/Z0vgQeh+CI9EEZChRXOmUtZ3UB3PrA75ZF+B2PqzJZyzsVAv4RQVhRilY8qqaWos90qlkEjQcVierRNWKU59DMPUGXf/vgNUKMoxSv8lYy1Rq7+to3vicqeSpt2tIvxKpazaAk8/ZAXAQ8KFAKFChQChQoUAoDbaPGn6qvimDMBtudpP1VfFMYv1NV62/Z3YECkpJmKCXdTpJO/ZrntPSL5MXv3wSwMsKlgEAhwfEEEHvBEDZmGKioJTSqokvKUyhUGYlTPq4zHdGmWhWy1VZim1jMnOOd6v69sOdnLuBRftOqbewCbBWdi/cIyplgqPAQkNwmWuoBKWpCq7nNraiKjLqKuDiPrbmYADc6zLnl3iKCEzZyzd0OwDkzeQBuFcxCRs1QVYope7qmkkEMRdbPGMILHgzSxBlLFySHut2em18i2cRRJa1DFRZzJUzNcEbx7jUmA2DZWQJTSWqAK7niy4smUbdekSTswp4hQCC7kzWzGYK72EY5ODNIUlLFN/0Ru7AMkrewfI5d0RlyVpKVIRmGvJJPIud5mW8AR4htRs64JKMn4VTBpYgVtT0hfJxJUVGUSpvVW1iGsF8kpy5RjVLs9ORZJ3LulZ7Nply6m0yMKZIBKSUGz1BUoGolqil11AkJOpz6QGobNWHBMq4Z/Sgu4b18s9RducSVss34kAEMlwosSwULquCAzG4zeMsuSWKQjhULtKtUFFrbzIMP3xUMMCOwCekoEJDJAIG8y7bF9TyuBnZuGKKnKS9+GrV7mpRz/fGyBuxpTVcITl6lLi/6yuf9PBKAomZw8NMzh4o84/s0mPLR3f8AiiPTEZR5P/ZdO9DL7v8AxRHqshTiMiOJQTS2igTdrPfv7oCS1gEqNK0hwoKXJLF2Dml27zHQxHdjkPZFA3DbRSwIEtLm7TEfqtlzD58utrU7Rc0gJKuLhC0uVJe3cWjbuxyHshCWHdg/cIDP5xMt6I3Z+JFr3e97XtziAxU3/IPgtHuc/wBXjbCgMisTMdhJUetSAMtHN4QxMyzSVXbNSAzs9nzDn2RrhQGM4mY/6FWT2UmxchrltH8YkrETP8kn7SPHWNUKAyedTGfcKdyGql5WYni6+4w3nUxyNyp7sak0li2YLhxfKNkKAqw8wqDqQUHkSk/8SYEeUB4kdx+KYOQA8oVcaO4/hGL9TVesSwCmlggPcfg58M4D4iRxKJQ7rIq3SdCaeLeh8m0zHWDOyzwCLDgJRJJloc3PCm5zc2jUMg02TdQEvu9EgsCainth8z7YaZh0lAISA2RKZYS7gFN1G/aPib2gyrASjnKQfsJ/dExhJbEUJYhiKRcDIHmIoGeia2GcEA8IQb3sRVzPXOLJUqTZpKUuWIISCDkHAfRRjYMBKz3aPujQuPfElYOWS5lofnSHzfPvvACVGSWHm10+r6MFL3uKsrn90Wq3XCrzbkR+jsRkDxaWOsEpmFlq7SEnvSNIr+TpP+UixfsjMgD8B7IAdXIALYYfNIIli72Cr9x1ia9wLHDhjd2llORN2U/MO2bwSOFl/MRf9UaZQycFLGUtGvqjJTkjuLm3WAHEyVJJEhBcuQTKclyCSxIs511MIiUTSMMFZAU7vsm51cXqtqxgknCyxkhA+yO6JSpCU9lKUvyAHw74CjAIAqpk7oW0QKs/mk5fjGuFCgKJmcPDTM4eKPGf7K8R6OWP1AfcB+EevYCbaPFPJHyW25g1B8EiYgBm38lKgHcMa290ejYLH45Pb2ZP+zPwh+M4RmYV2cKAkra+I12fiR9vB/hiIvTtSb9CxI+1hfz4qCkKB42hM+iT/vYf86EdoTPok/72H/OgCEKBnynN+h4j72F/PhjtSb9CxH3sL+fAFIUCTtad9BxJ+3hP5iENrTvoOJH2sJ/MQBaFA5G0Zh/6SeO9WG/CdEvP5n0Wf97D/nQG+FA/5QmfRJ/3sP8AnQvlCZ9En/ew/wCdAEI5jylmNNl/a/CC52hM+iT/AL2H/Ojg/KxO1p06WrDbPNCSat9Pw6SoFsqJimyzPsjNoysTh3exlcEEY5HYeOxiEgTdmzwdaJ2EUPaZwPugz8qzvoOJ+9hP5iKgrCgX8qTfoWJ+9hPz4XypN+hYn72E/PigpCgV8qzfoOJ+9hPz4XyrO+g4n72E/mIArCgT8rTvoGK+9hP5iG+V530DFffwf8xAF4UB/lid/p+K+/g/5mF8szv9Pxf38F/MwBiFAb5Zn/6di/v4L+Zhvlqf/p2L+/gv5mANQoC/LU//AE7F/fwX8zDfLc//AE3F/fwX8zAFJmcPAVe2MQT/APnYr9pgv5iF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TEhUTEhMVFRUXFx4YGRgVFhcZGBgYGBkYGhcYGRcYHiggGholIBcdITEiJSkrLi4uGh8zODMsNygtLisBCgoKDg0OGxAQGisfICUtLS0tLS0tLS0tLSstLS0tLS0tLS0vLS8tKy0tLS0tLS8tLS0tLS8tLS0tLy0tLS0tLf/AABEIAM8A8wMBIgACEQEDEQH/xAAbAAABBQEBAAAAAAAAAAAAAAAFAAECAwQGB//EAEkQAAECBAMFAwcIBwcFAQEAAAECEQADEiEEMUEFEyJRYTJxgQYUI0KRobEVUlRygpLB0zNik9HS1PAHJENTVZSyRKLC4fE1NP/EABkBAQEBAQEBAAAAAAAAAAAAAAABAgMEBf/EADERAQACAQIBCwMCBwAAAAAAAAABAhEDIRIEExQxQVFhgZGh8CIjUrHRJDJCU3HB4f/aAAwDAQACEQMRAD8A2eSGy8SsgYnaGNmk6DEzkJFibUqd/Hwjt5fkwn/Pxv8AvsX+bAfyXT6RHef+BjvJcZmVgBR5Mo/zsZ/vsX+bGyV5Oyx/iYo9+Mxf5sbFz60ndKAPM5WUyreBEapSuEVEEtc8zrGOcrG0yuA47Al/PxP+7xX5sSTsOWPXxH+6xP5kEqxDvGovWeqUYE7Hlj1p/wDucR+ZExsxHzp37ef/ABxtjGpM0LetFBOShxAMHAI8Td9I0hHZiPnTf287+OG+TEfOnft5/wDHFaZWJA/SSlFsyg53bIszNE5gnvwqlM+oJOQsGZtTrFEhsxHzpv7ef/HCGzUfOm/t538caJc0H1gSLFjqM7RBOMlmllpdXZDhy2bDOAr+T0c5v7ad/HCGzkc5v7ad/HGuFAYZuy0EMVTvDETx7wuPPPKLydnJxMsSdoY+XLIUVIGKmqcgpZlLUSMy+emUeoxzHlAn00v6qviiM2nDURlb5P7GSlDqm4lZ5zMViFe4rb2CDHyejnN/bTf44bZo4BGuLDLL5gnnM/bTf4ofzFPOZ+1m/wAUaYUUZ/M081/tZn8UP5onmv8AaTP4ovhQFPmyea/2i/3w/m45q++v98WwoCvcDmr76v3wtyP1vvK/fFkMpQFyQO+Ajuh1+8r98Pux19p/fEoUBGnv9ph6f6cxXICg9ZBvZuTD8Xi2AzzU3/8AZhQ8zOHijgPJ1woEByHYBr8HW0FRiCsS0KUpcwDiEhVg7DiW9tbwK2GsJ4iCQAokDNqBl1gwjCmilVMpJJ3aEGmYSKmBI1bkTrGFJalJYJsSKQmSaikJuU1kZ8WRAF+rxql1gKUDiVENwGkdoM4a7DO//qK52EO64whCTSDLOVVYdRW4JJtbpDolCsJ3LOlJUozj6pyBF1EOH74425Pp2nMxuZaJaVqpBGJQbuSU+sQLc2dxYMATnaIiri//AKzU2iLXfhY2ipKWIAkB3Cw+Jvw8L3uwqPTxhkSKaCZTqJDNiCA4UWABJewHQu2kZ6Lpd36rmVqlqUBT5yAQzgBwQpYIUDlkL8m1iWIbdJC5c9bouGuSoMUrOYPdoeUQmymUFCUXYKviLBZUqlJGofLS7aQwkOlIoUUqAEx55sxNRBfQgdc451jQpfETv5m69MqUkFsPN4wQQE3AJIIAq4Qc2HOK8KES1OiRPuStRUVE1AEgAVFyXIa3uhpMhXECggEEp9OS9JdPrOARnztpC8xYFCZJ4SpSDv8ANRsNXDgR7Mo1yKJa1qThlhTl1JSCVOs5Ely71f8AyI4TDySsUyFy2NQKk0ipIAtfO+erHN7xwuDqICpakgJCXE8lmyBAPK7xsGy0WuuxcGtT5AM7uRb4wRuhRilbNSFFVUwkqKrrU1yS1OTB4twuDSi4KjZuJSlfE5xoaI5ryh/So+qr4pjpHjnPKH9Kj6p+KY53aqM7NPAI1wLkTyiVUlNZtZ2ztyMXnaFgd1NLvakOG6PrG4ZbYUYlY8hvRTe4APk7m8JWPLPuphsCzB+1SRn2hm3KKII2m81UughvWexcPyiErazqpVLUCSwIciylJLlg3ZfuIicraDltxNF2ekZWub8355Q5x54vQzOE2sOIAgOnmWctyEeaKa3baPRdkJW1nICpawVZajMhydMniPyyA4MuY4LWD2uxfw0dnvewlN2pSKjJmBLEmwcNzD6i8SG0CUlQkTNGBCQ7u2pt++Lw6v5R6GxStqBSgkImX5pYdb+0/wD0QtqIC5agokAMo0pKjYvZIz/rOLJWLKl07pQ4lAqLUsMiDq9rf0dK5YIIIBBzhWmrxRM22NgCYJYMsrmzgpRYG1RNSgAacyKmDWYRqCUSkmbVMIWQHUrJJ4uGm+ZZmd+heN+Iw3CrdhKV0kBQAcP3iM0qXiAFBRlksKFMwBdi41LXdhc2juiUjaSGLbwgesUqOjnuA8Byhl7V4QoSpjFQSxSQSCO0kXcDwh5acTkTKIydlAs1zyJe7WzjRhpK03VMUu2RCAO+wd/GKHWbwoU3OFFHB+T6SSGIBNVzl2BBnZOEqTwhVBQQVzGrW4TTQ7sln9usB/J2YElJVkKiWBNggaCOhO1ZcsBKOIAMEy+IhmYey8YVo2uGks6EHh7d0g1JzYfhAtSEFACfNKXNyS28s9NmNqX65xfj8Wpct1HdBR4WCZimftFiQzAlh1vpDInOBSsjiN9zbhQFK4Tlo2rjWPJqcq4LzXHz0XGUp6ZT0p81JCiAlZuns8IbWqs+yJSwh0pIw1aVEAJJPCqoAMzh1kP3mHGIAAUZhLLAV6AgkKazadkl/wCjWidSkPNupQpUZFy9RNs3scxZha8Ynlnh89DBIQAlR/u8sEBQYrAINRlqU7XqSD96IlKSh1DC0gsh1rp5rDqy6N7onMmGkcetT7m1NRQQU29ZT+DxFc4UAhacwD6DVT3p0DNe7tHC/K89Vd/nguFaRL3h/QUrLqKlKCjLU7AOGyAt++9gmpcTGw1ZG8KqlAAE2L6WULkDMxOXMSaTWkhINXoSAR2gz5FknJ9ekVSZwWQBMS1QDGQQ7Gw6Cw9kZ6VrmIFMNicNKSSgoSmz0Fw5drDWzdWjTI2jLWWQpKizsDduo0zgLvyokJUmkJKrysyCbUqIySR7DEpauMIRNTV2T6LJQd727vZGZ5Xr/I/4uIFZu1EJUUlK3D5JLW1fllfqItkY9CiAHBIcOLZtY5Em9uQi+UCwfOJx9qszMZc1cuSlJJSkAquW1PMwB8oB6RP1T8Ux0Uc/t4ekH1T8Uxi7VVrPKQGfi5geqoakAu7N1fSKZCKCCZSkgEGozwQkdknPQH+rRZPSDhwCUi4asOnxtFEigICkebpKgXdSkgpdrEjmC47o42nWzPDEYNkpEpRQTu1EkD/qCak3PCp7aHq8T83JSU7pQ7RHpyXJAIBYgsSGztGUy5ZLo82OhdSgagb02uGIv++2iUEKUgDzdRCCRxKcFIcaWAcdQHjPFynuj55mx5LbwEyildGW+BKikMkFi2T3veKQkXTur2/6k1BuAcRLu6lZc4hwCYAfNg6ndJU+pP1TrfM9YlWyqgvDNmpQKi/Em6iLDiIP/wAhxco7o+eZsvEulLBCTUa1IVMJLoUillFXJvZ1iUyUAAkSSQLj06hmEuOrEMH5WaK0SUm0sYVqOPiJ7JD5Dsi2eVopSmXwhasKQkMpnel1VMNM374fxHgbN2CxKkSlESWANV5r5sSVKLkMLxbP2otJHBLLgW3yQanZQHMD8DGGXiVJl0lWHSgo+cskpYhgxd7N8IL4bCSykGhHEm7XBBfInNNz7Y9OnxcP1daSjhsTOUQ8pKUvchYUQwIIZheoRuiMtASGAAA0GUSjaISlKPaAHcX/AAicKFAUTc4UKbnCijhvJ4PSCHsrJ37HS8FZhUFUzCiQim6UB3KibPlXw6P73gR5PaXIsu4ZxwZh7P3x0EiYFUhCCpVkqKweFIICwSLAtkIwrKjC0yuGUpCQGJUr0jBQHIsgC/wyi2UCqXQ2IHAEcRSH4w5qAJJAJ0yBjJtHESwskneqctLQoBIC1pHpF62Atlw6xsw+HUFlZklNNSwTiHDso9jIAu3j0ESaxPWLZKpgHEnEkqTpSpieTgAKEPMlKCUADFNm7SyoAhgkuMxT/wB2ZjZMx8wAPKQ5zG+TbiYZi+n3gLw8vHzCCdynSj0qePU5ZWv4xnm6d0GWWfLIApGIdLIdNLqSXNWRdm6ZiKkylF1PiwQgEOEgquXSwDAi3WCMzGTgA0hKrB/SpDG7i4v3xtRMsCWBIFnBYnR9b2jUUr3AMVK3YC/OSVApdKACGLkljYl26scokla0gP5wtRFfZHCSlSaCWGXdmxgwVjNx7REd+lnqSzVO4ann3dYuEDMBMIUonzhbVJdSUtwu5DNmzDm4janGuH3c0Z2Kb2D89ch1jSVhwHDmwvnmfwPsiUMAadrZDcznOhR7bu1heCKFOAWIcOxzHQw8KNCqVLpclSi51a3QMIC7d7Y+qfimD8c/twcf2T8Uxzu1VatQEgEqpD501ZggFuhIPh1jPMnpqQRMSEXSB5u4cBJUXFxdVranOLZqyJKWrzvu+0AQQT4O/eBEUKm1EKXP4bg0JpVZ2cC5Ys3OOM8ppW01nsMITJwBDTEpBAI/u780nL9ZJPiNInJxIDrrSpKCHAkMq7MRqbkD+hDy5yyQAcQGYE0BjclzU/PMQ5mqdKjv2BFm7RTSHIAyNR1bhidL0u/9U4ZVrmhIT6RNwS/m7u6iLD1WAY884lLxIBbeg2UyRhyklklVibaP4dRDmYtQKasQDm5SkG7BnbTPwisqWBZWJNBA7Kbu7kOHYAZ9YnTNJeGTyJjqJ3yWGnm6rpbiBcd4tpFsigTAUqIEw1UmUSzgEOr1e0D7o1y9pGm8ua4bNNznexbSGO1DTUZUzU9m4ALXvYteL0zSOGQ44kqT+mbMH+7l2vcMM9Wglg1qW1M4EJ7Q3VL3JGeQa1uUX4fFKUHKSnoRdurZRFCsQwcSna5dQALizXOT+yOulrV1c8PYkxhAYWe/6cNf/DD3JsL6ePdF+EkrS9cytwB2QlmdzY6v7ooC5xUWVJCQGs5Ndhnpd7RqRMZJKyLOSU5MH8co7IeRPC3Z7Frgj45xbFEjGIWWSS7PdKhy5jqPbF8BRNzhQpucKKOH8lrqQ/63/GOhpm7s11JSWSEyk8bqUQ5KckgKTkzUkkiOe8ke0j7X/EQfGHWoPPmCWlS1FKU2XmFJG8JswQ7AeMYVRjZ8oJWlNIEspQSscDg2Zs2UsOWZ3GcVYYJDlYwpdKipSargK4j3AsIjLxEspWmWjdpASpJCSupmKg5so3KWBd31aLRixTwTEcNn3Bp4gSkNmzoNwDmI5W16RPDMmE5ExBSQlOFBUWYEjhDlRUCHHYGkPKKWCE+aPxWrIACwEgJYZkAg9AOcPJniXTVMSbgkCT6hzDsOZvy0iK54AKStIUFMVbi7MBpq78XuidI0+/2kxKQQniSBhilITX2gAohncBsyoNEghCVBZ82C0hSWSslghykAHIhRJVyAiG+JKk72VUXdpBBtfMnO3tAgnMwkxTlJlpJPrS6mdKQwuNaj9qLTXpaeGJ3MSHlEsIUkpwvCtmKiwUakmpw6SSln1Dxpwm5HCsygWCAEKPZmNb9ZJKwXyv0i1WAmfORdLHgBdd2X73bv5xD5PmuSTKJZIB3QtST1vZm5N4RJ1piZjhn0MJFWFSozHQFAniBu9ipmzPEHA5wQk4lC+ytKtbEEjvGkDZ+AmkmkymuQkyxqNT+MWyMApNR4AohgpKabNZ/E5xI17TMfRJgShQIWhaLTJpIUhSXCLC9lniZw7WDnwhkSELKRvpwVnmpJIBchj3jrbvj0oLImAuxBbNi7QD24OIfVPxTBqRKpDO55tnAjbfaH1T8Uxi/Y1VGYl5KbPxhmVQfsq5+MRRhyahQu6CBvJgW5cWAfPq9mi04MzJIACSQQRVlEJmzV0imVKdikupRASTVbm5d4+frcU3n6M+O6wplYdQZO7mhgLCcAA3IP2Y0FDmWQmYQyb70BvrD1u/WIq2YspQDLl8NWqs7szNYkJeENnLpAMuW4BQeJTFJHda5No5Zt+H6/uKFSGmpUZawHzVOc9prB8uIW6tFkiQkVGlhVZe8F03S75hpair2RaMAskrMqXWLpIUpnqcva3OII2SoXEqUFXHaV2WAZ+rq/9xfr/t+0/ueaqUnXdTACoBSjOHCElQJd8g5LRbMwi1AtLmAgAD01zoegLXc5xNOzFmZUqXKzc3US92OV7/E8ouAxTWTKBP6yrdcrxusanFGabf4Fshc0M8o5gXWl21USPgBE0YqbUkKk2KmKgoEAX4iM2t74iPOKv8Mpq5kGl7aM7Q394vaXo11Zava3T8I9NdWKRitJjyTHiS9iySVFSSqo1Fyc3J05VFuUaZeDlpdkJDu5a5fNzmXiqXvqjUE0aMTVnZ3DZQL2mhKVBKpmI4hcIVYvVb/tVrz7x109WbTjhmEmByXLDkju6C5J8S9/CLID4XBSw9AmjM1MGUygrXN/hBWUpxkR9Zn77R2RXMzh4aZnDxRwfknMYpPJKjfLsCOg2HhJKpSVqdZTrNdgRnSlVkgVEeDRzvkkFcNLVFKmfJ6Es8dEhlWUN/MD8IFMpJcsCSGsxDlzGFZttT1TgDht4w4StHClipPZJSSWpN02DxOSpaRStWIXw5hIHaSQRzs4zJLgeJHHyVLlkMCXakHIFtbXAL/CMSMKoSwBJmcineiwtkXbu7tHj5PKNW/OTH7dzUQiqaoEiqeqpgeAOkllPYZswa2sXYieoKUfTlweFKAU2rSGs4yq+0M4aVgVlQBlTAKnrM4FrM9jV4dYS8JMJfdTgyWHpk3ZmFjq2Zife7vaF2OVLFTLmqJCblAyqD0sGdibEfCKROWCqmZPCmqYy0sWIFhzvp3xerCzEhSEy5xDuDvU3ObuS7E55QycJMZqJw4VFxNDuX4Te6smPviROtE5/wBQbJTp8ypYCpopSb0BlGpTABrsC3UAZxEYlYCVFc51MCBKe6QlyRmAb9LnviEzDzAhIMuaSVPaZkpyzlzbUnme+LThlgBpc0lif0gspVQL82BsRGuPlHimwvhZ9SQSGcAscxzEXVCAfmkx/wDGsXHpHCglVkkE6i8RVhFlJCUTkcNvSJFwLdk55Bz7476evrRXeuSYgdcHlEoDYdU1KS0qYSEhq1JLl8nBPM+yCWFmqUHUgp6Fn90d9HlE22tGGZhfAPbZ4x9U/FMGJMml+JRcvxF27uQgNtrtj6p+IjvfsWq5GIolJNTcQez2HEoN1CTFI2xmBiJLk24FMAHqcPm5EOpJ3IYrBf8Aw87AnxdmbmRFcuTS66pijSB+iNVyQniZ3FJe+oJ0jhzupmY4c+aYWfKCyD6aUC1YIQpt3cAgvc6/08RlY9RQCJ6SUuo8BultQOROnTxaWVGoBU1KaSw3QSz3FLC7ZN08Ygpa03rnFi5eTo7qGT/13Q53U/D3MQul7SWV/pZe7QxUQhQcFha5txDxbSJycarsb5JUQCkmWq4NVs2fLuaKVqJCSFzvnAplAghSQQLWLPrrEVrVUFenIKgoJEs6EpY6iyXY84c7q/h7mIPhdoTJikAT5dSvVEtWgKmcnln3Qbw6VAcagovmAwbueAe8mO7z1AFJI3TPcZatqY3z9pJajdzVEoekSybFwH5Zax0073tP1Vx5kiKFAhwQQciLiETAWTIlFSRTiQLAA7xKRTkSbewnwggjZ6AlaRUy00l1ElmpFzewjsjU8JhnrGQbMl8jp6yvVLiwLWjWA1oDAsLQSVTTSVWdILcJtwgMLZl/xilWPSQQZ7XSQUp04XS5BFye8PG9CgvNBsfXTrzDxZuUsRSljmGDHwgKip78wDfPKFDzM4eKOB8jiXQ1zQW76EwelqPEggqWXO6lfo0kg/pFlnJIJLnPnqC8i+0n6p/4pjoMPMAQo4eUUVUqK1MJfqqVfWzgnnGFNi5kySJfGhF7oPZI9YqLOC5DEMHtd4iiXLLrEuS4U61bxdioilrXJvbo0LHpFUxe8SAWTUUVAKd6G1DAE9QOohsJiE8SRMlKID3lH1VPUuwBIpOWoeOM2pxTmPYb17WVUUp3PC71TGyUpIDtnw35GH+UZtIPoApxw713BBLOA73TkDmc7E4lzw6SThw9yrdEE8VIZxZ2IvyhDEhTqSvDmli4lEkPZHuT7o1z0d0+hgQTtFTXMqoAuN4AC5SUMeVBN2zEX4HFKLiYZYL8ISsKs3hfwgNOnoFKlrkXveVYpIQEtbkDrr0aCHmkw8SRKJJJBUh7eqBrlE5+O6fQwIIxcs5LSdMxzaGTjJZsFpzbtDMZjvgd8nLBNKZKRo0sOmzWMSmYKZUSEyM3cy+LNwXfN3vE6RH4z6GBEYhFzULOc/m2PsjNjSFKRTNCSD3kvZm/rTlGSdg5zundC5bgyChceOZ6kxdIwJqrmJlPzShi9mJJvZuesTpNZ7J9DC2Tg5gd5ylAhmI1tdwQcn9sJWzic5013eymHPIaf1laN0KPSiqRJpBDk3e5dujwG22eMfVPxTBqTOSp6VAsWLaHlAXbnbH1T8Uxzv2NVSWkHDgEKLkWQQlV82J6PbXKIIlqLEHEh1i9aCAkUl1ZcJcixMSmpG4AKUqdSQylUgl9FaHQdTGeXLTemVLLuhSRPNgaaQ9w5UVWYN8dRDK+WmZxKIxDhQNO8SzO1uY1Lt4w1ICVinE2U5BWnhvXUHLMS48DEZaEClYlJqJdP94Jqpu7nl+PWHODQ5CpSail236u0LFLPYMc4oeciYkqS2IKanChNAYUgAC4fi0t4w+Jw5V6k/iIqSmaAAKQxZ9TY9Uq8YmWFLLolKlrU6jvSDTU4UxNmcW+EJMl0VbqU6AAk75TVJUSXfLU5l4CyRLXSTRPclST6YFQDpILvZmNtHVm8Tw0tYZe7nFSQLKmBQNTBQFzln4CMk/DJUoASUEkFRO/ID1EqA8GJt60bcJgJayorSKyoqtMJz7iLPbKA34WepWaChrEEgnRsu/4c40RVh8OlAZAYO+ZN/Hui2KFChQoBQoihYORB7jEoCiZnDw0zOHijgvJBTcTOyFFu5KY6XD7KXNSgz5hLBwABaoczr1Z84B+QqeMfUPwRHdRkBcRghLTMpM4OpJCkKK1dbEm1ySPiYpVOUAePEcSu1uy6aAk5aAu2V2JME9rdj18x2FBB9p0jBIlqClkjEAUm6pop9bsjQ9/TlARm4hQo9LOJLlxJdLKDhwzBqW58UTkTVlTKmzSJgIHompLlIVUBwmz6ac4UxwEvv02/wA1JPbVm59/Jh0hSEqZYbEvw2UtNXrZNl152gFhVLFLzZpBJLGTyYkEsSAXt3RCXi1FN5s17N6C4bN6Qxf2RLFJUybYrsjsTA+XrPrzgzLPCM8hnnlrACl4lSKq5yyAGfdBnW1KklOZBIt3xGVOXZBmTHIFKjKsGUzFudN3OsGXhVDmIoCJxhpvNmOc/QqcF0EdGABtkajE1zZtQSJqrEAq3OqzwgaMAC50gwTzhyYANhp0xRAE5T5sZFvqkj8ILy0sAHJbU5mJQoBAQD232x9U/FMHIDbaTxJ+qfimMXaqrxifQJ7PaS9SSoZszAG92iiVQmlQ81FixFuIHhA6Bw+rmDeElgoAIfvi3cJ+aPZHnvo6s2ma2xBmHOqWmgMMOQk3DOl1kU0s/EaTbuhzOANVeHqbiqF6gVObMdcu+OhEhPzR7IW7S7Uj2CMdG1Z/r9zMOeXSCUDzbJlJpyKUupwPVDa9IZU+WykheHaoKYgszEXGTvHR7pPIewQt0nkPYIdEv+cnE55akpZJVISpILBKWAqKPEOHyZ36PFuDxUtHEoyU1JdJQmkkCxd+unfBzdJ5D2CEZSeQ9kZ6JfH8xxMadrSrOprA3tYgF/fFxxyGSXsoOGu4tcN3j2iLt0nkIUuUlIASAAMgNI9EV1u+E2Y/liU9iTbNKSXZgWGdn/ponL2gFBRCF8Idim+QLe/3HlGwQo9CMMnEMqkIYHUJa7qAcdyfeI3QwHvh4CiZnDw0zOHijkfIYcQ+qfgmO0jjPIY3+yfgmOziDHtNqRk7hrkdFMQQQaSffApWElqdNATZJDTlHVNaSH0cjkbZQbxEgKsQCOsCjs2ZUQESAk9DcO7H498eO99eLzFY2ajDPMSlidwhRQki04uz1G3ep9cxGgy6w5Qmt+JImqbshyGUGL9/jFy8CmUjhlVvYgZkKd9cukLDyUhlDClBt8wEexWjn3843SdaYziITZg3NKqhKcmyXnlQBIbLNvb4QQw0uUzKspQIKd4VWPK/dCw+ASDbDpS2Siq7OehLtduucR83QhSj5ubLYENkEVFYvYO6bZxr73gbLJmBkl3UoPrvV6/aiKcDh2Cc/WusuSLE2NszlziqQJZL+bKSWCrpHaP1Xu2vfF0jBylqU8ikhi6h2ioF2+EPu+BstVhpQSxJZIOay4BYly76D2RTMwEmzqUGL3mKvydz0fnaNCtlyiSSgElnJvkABn3Qpmy5SjUUAm/i/PnD7vgbLpakpSEiwAYX0GUWoUCARkYyK2ZKJKigElnJc5Bhn0jWhIAAGQjVI1M/VjBshKkhLs9+ZJgdtgcSfqn4pgrAra/bT9VXxTG7LVvwnYEXRTg+wIujTJQoUMBAPChQoBQoUKAUKFCgFChQoBQoUKAomZw8NMzh4o4/yENx3H8I7aOH8g/V7lfhHcRkZ8fid2gqZzYAZXUQA5OQcxnwu0nAqRMBJbsFrszkdCH8eUX4pcwFNCUkXck5H1QB/X7q5OJmKU27AYso15GxsGuWI15xRHC45RJC0EHeFAYKOTkFTpAApAL3F+rRJO0QSQJc0sql6C2ZDudLP/7tEZCJwWtRCSlRcByDYEdRoDkM+kakFZTcBKmD6gHVr3gKJuMUAkiWogglTsmkAfrMM+sMnGmhS1IKQkVCrUMCQbWOYs+ndFWHkz0ppJQtySSs83cAJTk7WOQcPGlYmlrSzcO5Vk4ci2fId14CgY6YACuSUvYCtJLlmT337rG8SVjViUpe7NSfVLpqc2AN73Afnyhpi1mYoCklIdII1IAclrG5y0I6xdL3z8W7ZhlU7+t4coCMubOs8tL/AF7Do7E89OXfFOKTiFABNMs1C4NQIAJu4BzazadYIwogwKRNJSFKQeIGkJLEAcTl+d8s2jfEaA76s0SihQI2yeNP1T8UwXgPtntp+qr4pjF+pqrZIUN2ly1xlzcNAtcwusElKQo1ATZlQ7TUigMCba6tlcrgwaBSz2z5PfxaBmImEAqATaYVZzgLNmAnl4fhtlX5wbEqfIEiasAKANjwF7Xfm8WedMbrvYj0sykg8Tfo8rgdb5M0aU7RmAioIuHDCbys/B/8vCOPmA3oZ2PBNdwLgCkvfWAwqxZBCn6Bp0xiQEkgejF7p9/WLZU1VKylTsLMuaXAUHtQ4LcnvGhW0zdiCbM8ua2r5Jvf3Q3yhNNglLnQiZkQkjiZnuc20gMxxDENNU2SgVTXFrlJKeJu4XhJSsjtEtmRNmjNxqnn3u2kbvPZjoDAEqKVcEwixAcKawvmbHnyqG1Fs3DUBf0c1r5G6bDPOAzBVQUTUml7Bc1+NrXSOFwLh2vCUCAkVrSKArtTTxK0cC6eljGqbj5oNqQAqljLml+TEC/ZV0y8WTtKYUuADe3o5twznMD2+EBFMyUlq1zag4N5rPkW6WtE5W5JYTJpcMElUxvAnUs2fxiSdorILAWGsuaLlTBgQ5DEZdYgnaiwohQsCX9FNdhYkEAg5OOhEBtwFDGhSlAFjUVFjn63fGqMuz8QpYNQuC1krT/zHwjVAUTM4eGmZw8UcR/Z+qyO5XwTHex53/Z0vgQeh+CI9EEZChRXOmUtZ3UB3PrA75ZF+B2PqzJZyzsVAv4RQVhRilY8qqaWos90qlkEjQcVierRNWKU59DMPUGXf/vgNUKMoxSv8lYy1Rq7+to3vicqeSpt2tIvxKpazaAk8/ZAXAQ8KFAKFChQChQoUAoDbaPGn6qvimDMBtudpP1VfFMYv1NV62/Z3YECkpJmKCXdTpJO/ZrntPSL5MXv3wSwMsKlgEAhwfEEEHvBEDZmGKioJTSqokvKUyhUGYlTPq4zHdGmWhWy1VZim1jMnOOd6v69sOdnLuBRftOqbewCbBWdi/cIyplgqPAQkNwmWuoBKWpCq7nNraiKjLqKuDiPrbmYADc6zLnl3iKCEzZyzd0OwDkzeQBuFcxCRs1QVYope7qmkkEMRdbPGMILHgzSxBlLFySHut2em18i2cRRJa1DFRZzJUzNcEbx7jUmA2DZWQJTSWqAK7niy4smUbdekSTswp4hQCC7kzWzGYK72EY5ODNIUlLFN/0Ru7AMkrewfI5d0RlyVpKVIRmGvJJPIud5mW8AR4htRs64JKMn4VTBpYgVtT0hfJxJUVGUSpvVW1iGsF8kpy5RjVLs9ORZJ3LulZ7Nply6m0yMKZIBKSUGz1BUoGolqil11AkJOpz6QGobNWHBMq4Z/Sgu4b18s9RducSVss34kAEMlwosSwULquCAzG4zeMsuSWKQjhULtKtUFFrbzIMP3xUMMCOwCekoEJDJAIG8y7bF9TyuBnZuGKKnKS9+GrV7mpRz/fGyBuxpTVcITl6lLi/6yuf9PBKAomZw8NMzh4o84/s0mPLR3f8AiiPTEZR5P/ZdO9DL7v8AxRHqshTiMiOJQTS2igTdrPfv7oCS1gEqNK0hwoKXJLF2Dml27zHQxHdjkPZFA3DbRSwIEtLm7TEfqtlzD58utrU7Rc0gJKuLhC0uVJe3cWjbuxyHshCWHdg/cIDP5xMt6I3Z+JFr3e97XtziAxU3/IPgtHuc/wBXjbCgMisTMdhJUetSAMtHN4QxMyzSVXbNSAzs9nzDn2RrhQGM4mY/6FWT2UmxchrltH8YkrETP8kn7SPHWNUKAyedTGfcKdyGql5WYni6+4w3nUxyNyp7sak0li2YLhxfKNkKAqw8wqDqQUHkSk/8SYEeUB4kdx+KYOQA8oVcaO4/hGL9TVesSwCmlggPcfg58M4D4iRxKJQ7rIq3SdCaeLeh8m0zHWDOyzwCLDgJRJJloc3PCm5zc2jUMg02TdQEvu9EgsCainth8z7YaZh0lAISA2RKZYS7gFN1G/aPib2gyrASjnKQfsJ/dExhJbEUJYhiKRcDIHmIoGeia2GcEA8IQb3sRVzPXOLJUqTZpKUuWIISCDkHAfRRjYMBKz3aPujQuPfElYOWS5lofnSHzfPvvACVGSWHm10+r6MFL3uKsrn90Wq3XCrzbkR+jsRkDxaWOsEpmFlq7SEnvSNIr+TpP+UixfsjMgD8B7IAdXIALYYfNIIli72Cr9x1ia9wLHDhjd2llORN2U/MO2bwSOFl/MRf9UaZQycFLGUtGvqjJTkjuLm3WAHEyVJJEhBcuQTKclyCSxIs511MIiUTSMMFZAU7vsm51cXqtqxgknCyxkhA+yO6JSpCU9lKUvyAHw74CjAIAqpk7oW0QKs/mk5fjGuFCgKJmcPDTM4eKPGf7K8R6OWP1AfcB+EevYCbaPFPJHyW25g1B8EiYgBm38lKgHcMa290ejYLH45Pb2ZP+zPwh+M4RmYV2cKAkra+I12fiR9vB/hiIvTtSb9CxI+1hfz4qCkKB42hM+iT/vYf86EdoTPok/72H/OgCEKBnynN+h4j72F/PhjtSb9CxH3sL+fAFIUCTtad9BxJ+3hP5iENrTvoOJH2sJ/MQBaFA5G0Zh/6SeO9WG/CdEvP5n0Wf97D/nQG+FA/5QmfRJ/3sP8AnQvlCZ9En/ew/wCdAEI5jylmNNl/a/CC52hM+iT/AL2H/Ojg/KxO1p06WrDbPNCSat9Pw6SoFsqJimyzPsjNoysTh3exlcEEY5HYeOxiEgTdmzwdaJ2EUPaZwPugz8qzvoOJ+9hP5iKgrCgX8qTfoWJ+9hPz4XypN+hYn72E/PigpCgV8qzfoOJ+9hPz4XyrO+g4n72E/mIArCgT8rTvoGK+9hP5iG+V530DFffwf8xAF4UB/lid/p+K+/g/5mF8szv9Pxf38F/MwBiFAb5Zn/6di/v4L+Zhvlqf/p2L+/gv5mANQoC/LU//AE7F/fwX8zDfLc//AE3F/fwX8zAFJmcPAVe2MQT/APnYr9pgv5iFF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teacherweb.com/FL/RKBBHK8/Calabresi/Annotat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20" y="3613569"/>
            <a:ext cx="3952563" cy="29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54" y="252248"/>
            <a:ext cx="9719733" cy="103793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Summer Assignment: </a:t>
            </a:r>
            <a:br>
              <a:rPr lang="en-US" sz="2800" dirty="0" smtClean="0"/>
            </a:br>
            <a:r>
              <a:rPr lang="en-US" sz="2800" i="1" dirty="0" smtClean="0"/>
              <a:t>The Boy Who Harnessed the Wind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54" y="1290181"/>
            <a:ext cx="10132628" cy="532874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Annotations: How and why do we annotate?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With the people at your table, collectively write your how’s and why’s individually on sticky notes. </a:t>
            </a:r>
          </a:p>
          <a:p>
            <a:pPr marL="0" indent="0">
              <a:buNone/>
            </a:pPr>
            <a:r>
              <a:rPr lang="en-US" dirty="0" smtClean="0"/>
              <a:t>Ex.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miwolfe\AppData\Local\Microsoft\Windows\Temporary Internet Files\Content.IE5\5WVSFA5C\large-Blank-sticky-note-33.3-909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60" y="3026623"/>
            <a:ext cx="2979806" cy="28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wolfe\AppData\Local\Microsoft\Windows\Temporary Internet Files\Content.IE5\9SQP5TNU\large-Blank-sticky-note-166.6-909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36" y="2976113"/>
            <a:ext cx="3032057" cy="29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6366" y="3577437"/>
            <a:ext cx="1881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</a:t>
            </a:r>
          </a:p>
          <a:p>
            <a:endParaRPr lang="en-US" sz="2400" b="1" dirty="0"/>
          </a:p>
          <a:p>
            <a:r>
              <a:rPr lang="en-US" b="1" dirty="0" smtClean="0"/>
              <a:t>Underline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7993" y="3450214"/>
            <a:ext cx="1881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</a:t>
            </a:r>
          </a:p>
          <a:p>
            <a:endParaRPr lang="en-US" sz="2400" b="1" dirty="0"/>
          </a:p>
          <a:p>
            <a:r>
              <a:rPr lang="en-US" sz="2000" b="1" dirty="0" smtClean="0"/>
              <a:t>For fun </a:t>
            </a:r>
            <a:r>
              <a:rPr lang="en-US" sz="2000" b="1" dirty="0" smtClean="0">
                <a:sym typeface="Wingdings" panose="05000000000000000000" pitchFamily="2" charset="2"/>
              </a:rPr>
              <a:t>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805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4353"/>
            <a:ext cx="8596668" cy="46070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With a group, select a passage that you believe is highly significant to the novel. Reread independently and annotate for the elements of this passage and the author techniques that you think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84356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notes: Thesis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 thesis statement in your own words.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9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Thesis Statement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4445" y="1405466"/>
            <a:ext cx="7168444" cy="4703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 short statement, usually one sentence:</a:t>
            </a:r>
          </a:p>
          <a:p>
            <a:pPr>
              <a:buFont typeface="Wingdings" charset="2"/>
              <a:buChar char="q"/>
            </a:pPr>
            <a:r>
              <a:rPr lang="en-US" sz="3200" dirty="0"/>
              <a:t>summarizes the main point or claim of an essay, research paper, etc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charset="2"/>
              <a:buChar char="q"/>
            </a:pPr>
            <a:r>
              <a:rPr lang="en-US" sz="3200" dirty="0" smtClean="0"/>
              <a:t>Last sentence of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paragraph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63" y="1930400"/>
            <a:ext cx="3023616" cy="302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5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74" y="275358"/>
            <a:ext cx="7722206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Different types of thesis statements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898" y="935758"/>
            <a:ext cx="870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Open </a:t>
            </a:r>
            <a:r>
              <a:rPr lang="en-US" sz="2800" dirty="0"/>
              <a:t>vs. </a:t>
            </a:r>
            <a:r>
              <a:rPr lang="en-US" sz="2800" b="1" dirty="0"/>
              <a:t>Closed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08558"/>
            <a:ext cx="10821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/>
              <a:t>An </a:t>
            </a:r>
            <a:r>
              <a:rPr lang="en-US" sz="2800" b="1" dirty="0"/>
              <a:t>Open</a:t>
            </a:r>
            <a:r>
              <a:rPr lang="en-US" sz="2800" dirty="0"/>
              <a:t> </a:t>
            </a:r>
            <a:r>
              <a:rPr lang="en-US" sz="2800" b="1" dirty="0"/>
              <a:t>Thesis</a:t>
            </a:r>
            <a:r>
              <a:rPr lang="en-US" sz="2800" dirty="0"/>
              <a:t> does not preview major points but may include opposing views</a:t>
            </a:r>
          </a:p>
          <a:p>
            <a:r>
              <a:rPr lang="en-US" sz="2800" dirty="0"/>
              <a:t>	i.e. While hybrid cars are beneficial for the environment, they often cost more money due to supply and demand. 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804907"/>
            <a:ext cx="11503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**A </a:t>
            </a:r>
            <a:r>
              <a:rPr lang="en-US" sz="2800" b="1" dirty="0"/>
              <a:t>Closed Thesis</a:t>
            </a:r>
            <a:r>
              <a:rPr lang="en-US" sz="2800" dirty="0"/>
              <a:t> makes the claim and previews the major points	the writer will </a:t>
            </a:r>
            <a:r>
              <a:rPr lang="en-US" sz="2800" dirty="0" smtClean="0"/>
              <a:t>make.**</a:t>
            </a:r>
            <a:endParaRPr lang="en-US" sz="2800" dirty="0"/>
          </a:p>
          <a:p>
            <a:r>
              <a:rPr lang="en-US" sz="2800" dirty="0"/>
              <a:t>	i.e. Everyone should drive a hybrid car because they pollute less, they get better mileage, and they help reduce gasoline costs.</a:t>
            </a:r>
          </a:p>
        </p:txBody>
      </p:sp>
    </p:spTree>
    <p:extLst>
      <p:ext uri="{BB962C8B-B14F-4D97-AF65-F5344CB8AC3E}">
        <p14:creationId xmlns:p14="http://schemas.microsoft.com/office/powerpoint/2010/main" val="798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90" y="237068"/>
            <a:ext cx="7924800" cy="77292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4900" dirty="0">
                <a:solidFill>
                  <a:schemeClr val="accent2"/>
                </a:solidFill>
              </a:rPr>
              <a:t>Formula- for my math peeps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17690" y="1396471"/>
            <a:ext cx="7313613" cy="1087308"/>
          </a:xfrm>
        </p:spPr>
        <p:txBody>
          <a:bodyPr>
            <a:normAutofit/>
          </a:bodyPr>
          <a:lstStyle/>
          <a:p>
            <a:pPr marL="53975" lvl="4" indent="0">
              <a:buNone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Just as </a:t>
            </a:r>
            <a:r>
              <a:rPr lang="en-US" sz="4000" i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4000" i="1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4000" i="1" dirty="0">
                <a:latin typeface="Times New Roman" charset="0"/>
                <a:ea typeface="Times New Roman" charset="0"/>
                <a:cs typeface="Times New Roman" charset="0"/>
              </a:rPr>
              <a:t> + b</a:t>
            </a:r>
            <a:r>
              <a:rPr lang="en-US" sz="4000" i="1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4000" i="1" dirty="0">
                <a:latin typeface="Times New Roman" charset="0"/>
                <a:ea typeface="Times New Roman" charset="0"/>
                <a:cs typeface="Times New Roman" charset="0"/>
              </a:rPr>
              <a:t> = c</a:t>
            </a:r>
            <a:r>
              <a:rPr lang="en-US" sz="4000" i="1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</a:p>
          <a:p>
            <a:pPr algn="ctr" eaLnBrk="1" hangingPunct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889" y="2779946"/>
            <a:ext cx="1071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Subject + opinion &amp; 3 </a:t>
            </a:r>
            <a:r>
              <a:rPr lang="en-US" sz="3600" b="1" dirty="0" smtClean="0"/>
              <a:t>supports </a:t>
            </a:r>
            <a:r>
              <a:rPr lang="en-US" sz="3600" b="1" dirty="0"/>
              <a:t>= </a:t>
            </a:r>
            <a:r>
              <a:rPr lang="en-US" sz="3600" b="1" u="sng" dirty="0"/>
              <a:t>Thesis</a:t>
            </a:r>
          </a:p>
        </p:txBody>
      </p:sp>
    </p:spTree>
    <p:extLst>
      <p:ext uri="{BB962C8B-B14F-4D97-AF65-F5344CB8AC3E}">
        <p14:creationId xmlns:p14="http://schemas.microsoft.com/office/powerpoint/2010/main" val="18520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7067"/>
            <a:ext cx="8596668" cy="5983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Notebook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2133"/>
            <a:ext cx="8969202" cy="505923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Sections: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Warm Ups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Vocabulary </a:t>
            </a:r>
            <a:r>
              <a:rPr lang="en-US" sz="2800" dirty="0" smtClean="0">
                <a:sym typeface="Wingdings" panose="05000000000000000000" pitchFamily="2" charset="2"/>
              </a:rPr>
              <a:t> or bring flash cards</a:t>
            </a:r>
            <a:endParaRPr lang="en-US" sz="2800" dirty="0" smtClean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Class notes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Writing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37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0" y="268110"/>
            <a:ext cx="10323689" cy="176388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1. Read the thesis statement.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2"/>
                </a:solidFill>
              </a:rPr>
              <a:t>2. </a:t>
            </a:r>
            <a:r>
              <a:rPr lang="en-US" sz="3200" dirty="0">
                <a:solidFill>
                  <a:schemeClr val="accent2"/>
                </a:solidFill>
              </a:rPr>
              <a:t>What is the claim?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3. How does the writer intend to prove the claim?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844" y="2031999"/>
            <a:ext cx="5469466" cy="4588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The </a:t>
            </a:r>
            <a:r>
              <a:rPr lang="en-US" sz="3200" i="1" dirty="0"/>
              <a:t>three-dimensional characters, exciting plot, and complex themes of the Harry Potter series make them not only legendary children’s books but enduring literary classics.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310" y="2031999"/>
            <a:ext cx="4038600" cy="39163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800" dirty="0"/>
              <a:t>Claim: the series constitutes a “literary “classic</a:t>
            </a:r>
          </a:p>
          <a:p>
            <a:pPr>
              <a:buFont typeface="Wingdings" charset="2"/>
              <a:buChar char="q"/>
            </a:pPr>
            <a:endParaRPr lang="en-US" sz="2800" dirty="0"/>
          </a:p>
          <a:p>
            <a:pPr>
              <a:buFont typeface="Wingdings" charset="2"/>
              <a:buChar char="q"/>
            </a:pPr>
            <a:r>
              <a:rPr lang="en-US" sz="2800" dirty="0"/>
              <a:t>Reasons: </a:t>
            </a:r>
          </a:p>
          <a:p>
            <a:pPr lvl="1">
              <a:buFont typeface="Wingdings" charset="2"/>
              <a:buChar char="q"/>
            </a:pPr>
            <a:r>
              <a:rPr lang="en-US" sz="2800" dirty="0"/>
              <a:t>Characters</a:t>
            </a:r>
          </a:p>
          <a:p>
            <a:pPr lvl="1">
              <a:buFont typeface="Wingdings" charset="2"/>
              <a:buChar char="q"/>
            </a:pPr>
            <a:r>
              <a:rPr lang="en-US" sz="2800" dirty="0"/>
              <a:t>Plot</a:t>
            </a:r>
          </a:p>
          <a:p>
            <a:pPr lvl="1">
              <a:buFont typeface="Wingdings" charset="2"/>
              <a:buChar char="q"/>
            </a:pPr>
            <a:r>
              <a:rPr lang="en-US" sz="2800" dirty="0"/>
              <a:t>Theme</a:t>
            </a:r>
          </a:p>
        </p:txBody>
      </p:sp>
    </p:spTree>
    <p:extLst>
      <p:ext uri="{BB962C8B-B14F-4D97-AF65-F5344CB8AC3E}">
        <p14:creationId xmlns:p14="http://schemas.microsoft.com/office/powerpoint/2010/main" val="10873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90312"/>
            <a:ext cx="10250310" cy="711199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</a:rPr>
              <a:t>Class notes: Practice</a:t>
            </a:r>
            <a:r>
              <a:rPr lang="en-US" sz="3100" dirty="0" smtClean="0">
                <a:solidFill>
                  <a:schemeClr val="accent2"/>
                </a:solidFill>
              </a:rPr>
              <a:t>: Respond </a:t>
            </a:r>
            <a:r>
              <a:rPr lang="en-US" sz="3100" dirty="0">
                <a:solidFill>
                  <a:schemeClr val="accent2"/>
                </a:solidFill>
              </a:rPr>
              <a:t>with a closed thesis statement</a:t>
            </a:r>
            <a:r>
              <a:rPr lang="en-US" sz="2800" dirty="0">
                <a:solidFill>
                  <a:schemeClr val="accent2"/>
                </a:solidFill>
              </a:rPr>
              <a:t/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3" y="1027289"/>
            <a:ext cx="11650135" cy="56444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With </a:t>
            </a:r>
            <a:r>
              <a:rPr lang="en-US" sz="2800" dirty="0"/>
              <a:t>all the opportunities available for education, why do you think some students are still disinterested in learning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you think that it is difficult to succeed in today’s world as a self-taught individual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does it take to overcome obstacles in today’s society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Why do many believe in magic and divine forces?  In other words, what does the belief in magic do for individuals?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00317"/>
            <a:ext cx="8596668" cy="654424"/>
          </a:xfrm>
        </p:spPr>
        <p:txBody>
          <a:bodyPr/>
          <a:lstStyle/>
          <a:p>
            <a:r>
              <a:rPr lang="en-US" dirty="0" smtClean="0"/>
              <a:t>Warm Up: Class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1535289"/>
            <a:ext cx="10623177" cy="450607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Do you think education is a right or a privilege? Support your answer.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Education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88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Assignment: BWHTW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7" y="1532965"/>
            <a:ext cx="9681881" cy="45083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With 2-3 people around you, share your ideas that you focused on in your essays.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First, allow each person 1-2 minutes to summarize their ideas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Second, discuss your ideas as a group. What are the similarities in your responses? The differences? Do you disagree on any points? What else are you left thinking about after hearing your peers’ responses?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3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7" y="191911"/>
            <a:ext cx="8596668" cy="767255"/>
          </a:xfrm>
        </p:spPr>
        <p:txBody>
          <a:bodyPr/>
          <a:lstStyle/>
          <a:p>
            <a:r>
              <a:rPr lang="en-US" dirty="0" smtClean="0"/>
              <a:t>Summer Assignment: PEA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7" y="959166"/>
            <a:ext cx="11063110" cy="5082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Annotate pgs.134-135   Beginning with “By late January…” Ending with “…they demanded.”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Then, in a </a:t>
            </a:r>
            <a:r>
              <a:rPr lang="en-US" sz="2400" b="1" dirty="0" smtClean="0"/>
              <a:t>PEA style </a:t>
            </a:r>
            <a:r>
              <a:rPr lang="en-US" sz="2400" dirty="0" smtClean="0"/>
              <a:t>paragraph, analyze the </a:t>
            </a:r>
            <a:r>
              <a:rPr lang="en-US" sz="2400" b="1" dirty="0" smtClean="0"/>
              <a:t>purpose of the passage </a:t>
            </a:r>
            <a:r>
              <a:rPr lang="en-US" sz="2400" dirty="0" smtClean="0"/>
              <a:t>and the </a:t>
            </a:r>
            <a:r>
              <a:rPr lang="en-US" sz="2400" b="1" dirty="0" smtClean="0"/>
              <a:t>techniques </a:t>
            </a:r>
            <a:r>
              <a:rPr lang="en-US" sz="2400" dirty="0" smtClean="0"/>
              <a:t>the writer uses in order to </a:t>
            </a:r>
            <a:r>
              <a:rPr lang="en-US" sz="2400" b="1" dirty="0" smtClean="0"/>
              <a:t>achieve this purpose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20 minutes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52049" y="3967804"/>
            <a:ext cx="2038972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P: Point</a:t>
            </a:r>
            <a:endParaRPr lang="en-US" sz="2400" dirty="0"/>
          </a:p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E: Evidence</a:t>
            </a:r>
            <a:endParaRPr lang="en-US" sz="2400" dirty="0"/>
          </a:p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A: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52" y="519953"/>
            <a:ext cx="8596668" cy="627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299883"/>
            <a:ext cx="10246659" cy="4741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Discuss your findings with 2-3 people around you.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400" dirty="0"/>
              <a:t>What do you think is the </a:t>
            </a:r>
            <a:r>
              <a:rPr lang="en-US" sz="2400" b="1" dirty="0"/>
              <a:t>purpose</a:t>
            </a:r>
            <a:r>
              <a:rPr lang="en-US" sz="2400" dirty="0"/>
              <a:t> of the passage?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400" dirty="0"/>
              <a:t>What specific </a:t>
            </a:r>
            <a:r>
              <a:rPr lang="en-US" sz="2400" b="1" dirty="0"/>
              <a:t>literary elements </a:t>
            </a:r>
            <a:r>
              <a:rPr lang="en-US" sz="2400" dirty="0"/>
              <a:t>did you notice in the passage?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400" dirty="0"/>
              <a:t>Be prepared to share your ideas as we review and annotate the passage as a whole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5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54" y="252248"/>
            <a:ext cx="9719733" cy="103793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Summer Assignment: </a:t>
            </a:r>
            <a:br>
              <a:rPr lang="en-US" sz="2800" dirty="0" smtClean="0"/>
            </a:br>
            <a:r>
              <a:rPr lang="en-US" sz="2800" i="1" dirty="0" smtClean="0"/>
              <a:t>The Boy Who Harnessed the Wind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54" y="1290181"/>
            <a:ext cx="10132628" cy="532874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Annotations: How and why do we annotate?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With the people at your table, collectively write your how’s and why’s individually on sticky notes. </a:t>
            </a:r>
          </a:p>
          <a:p>
            <a:pPr marL="0" indent="0">
              <a:buNone/>
            </a:pPr>
            <a:r>
              <a:rPr lang="en-US" dirty="0" smtClean="0"/>
              <a:t>Ex.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miwolfe\AppData\Local\Microsoft\Windows\Temporary Internet Files\Content.IE5\5WVSFA5C\large-Blank-sticky-note-33.3-909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60" y="3026623"/>
            <a:ext cx="2979806" cy="28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wolfe\AppData\Local\Microsoft\Windows\Temporary Internet Files\Content.IE5\9SQP5TNU\large-Blank-sticky-note-166.6-909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36" y="2976113"/>
            <a:ext cx="3032057" cy="29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6366" y="3577437"/>
            <a:ext cx="1881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</a:t>
            </a:r>
          </a:p>
          <a:p>
            <a:endParaRPr lang="en-US" sz="2400" b="1" dirty="0"/>
          </a:p>
          <a:p>
            <a:r>
              <a:rPr lang="en-US" b="1" dirty="0" smtClean="0"/>
              <a:t>Underline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7993" y="3450214"/>
            <a:ext cx="1881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</a:t>
            </a:r>
          </a:p>
          <a:p>
            <a:endParaRPr lang="en-US" sz="2400" b="1" dirty="0"/>
          </a:p>
          <a:p>
            <a:r>
              <a:rPr lang="en-US" sz="2000" b="1" dirty="0" smtClean="0"/>
              <a:t>For fun </a:t>
            </a:r>
            <a:r>
              <a:rPr lang="en-US" sz="2000" b="1" dirty="0" smtClean="0">
                <a:sym typeface="Wingdings" panose="05000000000000000000" pitchFamily="2" charset="2"/>
              </a:rPr>
              <a:t>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258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4353"/>
            <a:ext cx="8596668" cy="46070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With a group, select a passage that you believe is highly significant to the novel. Reread independently and annotate for the elements of this passage and the author techniques that you think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49161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Thursday August 25,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7623"/>
            <a:ext cx="8596668" cy="455552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Warm </a:t>
            </a:r>
            <a:r>
              <a:rPr lang="en-US" sz="2400" dirty="0" smtClean="0"/>
              <a:t>Up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Voc. 1,2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Annotations</a:t>
            </a:r>
            <a:endParaRPr lang="en-US" sz="2400" dirty="0" smtClean="0"/>
          </a:p>
          <a:p>
            <a:pPr>
              <a:buFont typeface="Wingdings" charset="2"/>
              <a:buChar char="q"/>
            </a:pPr>
            <a:r>
              <a:rPr lang="en-US" sz="2400" dirty="0" smtClean="0"/>
              <a:t>Thesis statements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Project proposal</a:t>
            </a:r>
          </a:p>
        </p:txBody>
      </p:sp>
    </p:spTree>
    <p:extLst>
      <p:ext uri="{BB962C8B-B14F-4D97-AF65-F5344CB8AC3E}">
        <p14:creationId xmlns:p14="http://schemas.microsoft.com/office/powerpoint/2010/main" val="11462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812</Words>
  <Application>Microsoft Macintosh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Trebuchet MS</vt:lpstr>
      <vt:lpstr>Wingdings</vt:lpstr>
      <vt:lpstr>Wingdings 3</vt:lpstr>
      <vt:lpstr>Arial</vt:lpstr>
      <vt:lpstr>Facet</vt:lpstr>
      <vt:lpstr>Agenda: Tuesday August 23, 2016</vt:lpstr>
      <vt:lpstr>Notebook set up</vt:lpstr>
      <vt:lpstr>Warm Up: Class notebook</vt:lpstr>
      <vt:lpstr>Summer Assignment: BWHTW</vt:lpstr>
      <vt:lpstr>Summer Assignment: PEA Paragraph</vt:lpstr>
      <vt:lpstr>Group Share</vt:lpstr>
      <vt:lpstr>Summer Assignment:  The Boy Who Harnessed the Wind</vt:lpstr>
      <vt:lpstr>Choose a passage</vt:lpstr>
      <vt:lpstr>Agenda: Thursday August 25, 2016</vt:lpstr>
      <vt:lpstr>Warm Up</vt:lpstr>
      <vt:lpstr>Vocabulary 1: Humans</vt:lpstr>
      <vt:lpstr>Vocabulary 1: Humans</vt:lpstr>
      <vt:lpstr>Class Annotation</vt:lpstr>
      <vt:lpstr>Summer Assignment:  The Boy Who Harnessed the Wind</vt:lpstr>
      <vt:lpstr>Choose a passage</vt:lpstr>
      <vt:lpstr>Class notes: Thesis Statement</vt:lpstr>
      <vt:lpstr>Thesis Statement</vt:lpstr>
      <vt:lpstr>Different types of thesis statements</vt:lpstr>
      <vt:lpstr>Formula- for my math peeps </vt:lpstr>
      <vt:lpstr>1. Read the thesis statement.  2. What is the claim?  3. How does the writer intend to prove the claim?</vt:lpstr>
      <vt:lpstr>Class notes: Practice: Respond with a closed thesis statement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Tuesday August 23, 2016</dc:title>
  <dc:creator>Microsoft Office User</dc:creator>
  <cp:lastModifiedBy>Microsoft Office User</cp:lastModifiedBy>
  <cp:revision>18</cp:revision>
  <dcterms:created xsi:type="dcterms:W3CDTF">2016-08-19T17:57:11Z</dcterms:created>
  <dcterms:modified xsi:type="dcterms:W3CDTF">2016-08-25T15:18:29Z</dcterms:modified>
</cp:coreProperties>
</file>