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5" r:id="rId7"/>
    <p:sldId id="266" r:id="rId8"/>
    <p:sldId id="262" r:id="rId9"/>
    <p:sldId id="273" r:id="rId10"/>
    <p:sldId id="274" r:id="rId11"/>
    <p:sldId id="26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btkLA3G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en-US" dirty="0" smtClean="0"/>
              <a:t>Monday March 13,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Recap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Romeo and Juliet movie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Romeo and Juliet notes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Character Poster- last day to work on this- take it home to finish.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Missing Literary Analysis- TURN IT IN.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Random fact of the day: </a:t>
            </a:r>
          </a:p>
          <a:p>
            <a:pPr marL="0" indent="0">
              <a:buNone/>
            </a:pPr>
            <a:r>
              <a:rPr lang="en-US" sz="2400" dirty="0"/>
              <a:t>Traffic accidents increase on the Monday following the start of DST. Tired drivers are the main reason.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6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3/17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How have parenting styles changed over the centuries? 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Do you think these styles have changed for the better or the worse?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5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 dirty="0"/>
              <a:t>R&amp;J- Act I, Scene </a:t>
            </a:r>
            <a:r>
              <a:rPr lang="en-US" dirty="0" smtClean="0"/>
              <a:t>iii</a:t>
            </a:r>
            <a:endParaRPr dirty="0"/>
          </a:p>
        </p:txBody>
      </p:sp>
      <p:sp>
        <p:nvSpPr>
          <p:cNvPr id="201" name="Shape 201"/>
          <p:cNvSpPr/>
          <p:nvPr/>
        </p:nvSpPr>
        <p:spPr>
          <a:xfrm>
            <a:off x="1752600" y="3276600"/>
            <a:ext cx="6447503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lnSpcReduction="10000"/>
          </a:bodyPr>
          <a:lstStyle>
            <a:lvl1pPr defTabSz="457200">
              <a:defRPr sz="2400">
                <a:solidFill>
                  <a:schemeClr val="accent1"/>
                </a:solidFill>
              </a:defRPr>
            </a:lvl1pPr>
          </a:lstStyle>
          <a:p>
            <a:pPr>
              <a:defRPr sz="3600"/>
            </a:pPr>
            <a:r>
              <a:rPr dirty="0"/>
              <a:t>R&amp;J- Act I, Scene </a:t>
            </a:r>
            <a:r>
              <a:rPr lang="en-US" dirty="0" smtClean="0"/>
              <a:t>iv</a:t>
            </a:r>
            <a:endParaRPr dirty="0"/>
          </a:p>
        </p:txBody>
      </p:sp>
      <p:graphicFrame>
        <p:nvGraphicFramePr>
          <p:cNvPr id="202" name="Table 202"/>
          <p:cNvGraphicFramePr/>
          <p:nvPr>
            <p:extLst>
              <p:ext uri="{D42A27DB-BD31-4B8C-83A1-F6EECF244321}">
                <p14:modId xmlns:p14="http://schemas.microsoft.com/office/powerpoint/2010/main" val="3816697355"/>
              </p:ext>
            </p:extLst>
          </p:nvPr>
        </p:nvGraphicFramePr>
        <p:xfrm>
          <a:off x="1752600" y="737287"/>
          <a:ext cx="6446840" cy="1483360"/>
        </p:xfrm>
        <a:graphic>
          <a:graphicData uri="http://schemas.openxmlformats.org/drawingml/2006/table">
            <a:tbl>
              <a:tblPr/>
              <a:tblGrid>
                <a:gridCol w="1611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1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1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1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Lady Capulet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Maddie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Andrick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Espy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Nurse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Mathew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Rachel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Brad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Juliet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Autumn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Maya R. 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Allie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 err="1"/>
                        <a:t>Servingman</a:t>
                      </a:r>
                      <a:endParaRPr b="1"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Oswaldo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Phelps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Maddy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03" name="Shape 203"/>
          <p:cNvSpPr/>
          <p:nvPr/>
        </p:nvSpPr>
        <p:spPr>
          <a:xfrm>
            <a:off x="1981200" y="6096000"/>
            <a:ext cx="75438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dirty="0"/>
              <a:t>Fill out </a:t>
            </a:r>
            <a:r>
              <a:rPr lang="en-US" dirty="0" smtClean="0"/>
              <a:t>comparison/contrast patterns as we read</a:t>
            </a:r>
            <a:endParaRPr dirty="0"/>
          </a:p>
        </p:txBody>
      </p:sp>
      <p:graphicFrame>
        <p:nvGraphicFramePr>
          <p:cNvPr id="7" name="Table 228"/>
          <p:cNvGraphicFramePr/>
          <p:nvPr>
            <p:extLst>
              <p:ext uri="{D42A27DB-BD31-4B8C-83A1-F6EECF244321}">
                <p14:modId xmlns:p14="http://schemas.microsoft.com/office/powerpoint/2010/main" val="3230105201"/>
              </p:ext>
            </p:extLst>
          </p:nvPr>
        </p:nvGraphicFramePr>
        <p:xfrm>
          <a:off x="370703" y="3848100"/>
          <a:ext cx="10169612" cy="2225040"/>
        </p:xfrm>
        <a:graphic>
          <a:graphicData uri="http://schemas.openxmlformats.org/drawingml/2006/table">
            <a:tbl>
              <a:tblPr/>
              <a:tblGrid>
                <a:gridCol w="1508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8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0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1926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Capulet</a:t>
                      </a:r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Romeo</a:t>
                      </a:r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Servant</a:t>
                      </a:r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Tybalt</a:t>
                      </a:r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Juliet</a:t>
                      </a:r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b="1" dirty="0"/>
                        <a:t>Nurse</a:t>
                      </a:r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endParaRPr dirty="0"/>
                    </a:p>
                  </a:txBody>
                  <a:tcPr marL="60960" marR="60960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8623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2303"/>
            <a:ext cx="8596668" cy="4299059"/>
          </a:xfrm>
        </p:spPr>
        <p:txBody>
          <a:bodyPr/>
          <a:lstStyle/>
          <a:p>
            <a:r>
              <a:rPr lang="en-US" dirty="0" smtClean="0"/>
              <a:t>What is the stronger emotion: love or lust? Explain and use examples from the 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Romeo and Juliet Notes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254000" y="762000"/>
            <a:ext cx="10414003" cy="556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r>
              <a:rPr sz="2400" b="1" dirty="0" smtClean="0">
                <a:solidFill>
                  <a:schemeClr val="accent2"/>
                </a:solidFill>
              </a:rPr>
              <a:t>Time </a:t>
            </a:r>
            <a:r>
              <a:rPr sz="2400" b="1" dirty="0">
                <a:solidFill>
                  <a:schemeClr val="accent2"/>
                </a:solidFill>
              </a:rPr>
              <a:t>Covered in R&amp;J</a:t>
            </a:r>
          </a:p>
          <a:p>
            <a:pPr marL="0" indent="0">
              <a:buSzTx/>
              <a:buNone/>
            </a:pPr>
            <a:r>
              <a:rPr sz="2400" dirty="0"/>
              <a:t>Act I: </a:t>
            </a:r>
            <a:r>
              <a:rPr sz="2400" b="1" dirty="0">
                <a:solidFill>
                  <a:srgbClr val="FF0000"/>
                </a:solidFill>
              </a:rPr>
              <a:t>Saturday</a:t>
            </a:r>
          </a:p>
          <a:p>
            <a:pPr marL="0" indent="0">
              <a:buSzTx/>
              <a:buNone/>
            </a:pPr>
            <a:r>
              <a:rPr sz="2400" dirty="0"/>
              <a:t>Act II: Early </a:t>
            </a:r>
            <a:r>
              <a:rPr sz="2400" b="1" dirty="0">
                <a:solidFill>
                  <a:srgbClr val="FF0000"/>
                </a:solidFill>
              </a:rPr>
              <a:t>Sunday</a:t>
            </a:r>
            <a:r>
              <a:rPr sz="2400" dirty="0"/>
              <a:t> morning through Sunday </a:t>
            </a:r>
            <a:r>
              <a:rPr sz="2400" b="1" dirty="0">
                <a:solidFill>
                  <a:srgbClr val="FF0000"/>
                </a:solidFill>
              </a:rPr>
              <a:t>afternoon</a:t>
            </a:r>
          </a:p>
          <a:p>
            <a:pPr marL="0" indent="0">
              <a:buSzTx/>
              <a:buNone/>
            </a:pPr>
            <a:r>
              <a:rPr sz="2400" dirty="0"/>
              <a:t>Act III: </a:t>
            </a:r>
            <a:r>
              <a:rPr sz="2400" b="1" dirty="0">
                <a:solidFill>
                  <a:srgbClr val="FF0000"/>
                </a:solidFill>
              </a:rPr>
              <a:t>Sunday</a:t>
            </a:r>
            <a:r>
              <a:rPr sz="2400" dirty="0"/>
              <a:t> afternoon through </a:t>
            </a:r>
            <a:r>
              <a:rPr sz="2400" b="1" dirty="0">
                <a:solidFill>
                  <a:srgbClr val="FF0000"/>
                </a:solidFill>
              </a:rPr>
              <a:t>Monday</a:t>
            </a:r>
            <a:r>
              <a:rPr sz="2400" dirty="0"/>
              <a:t> just after dawn</a:t>
            </a:r>
          </a:p>
          <a:p>
            <a:pPr marL="0" indent="0">
              <a:buSzTx/>
              <a:buNone/>
            </a:pPr>
            <a:r>
              <a:rPr sz="2400" dirty="0"/>
              <a:t>Act IV: </a:t>
            </a:r>
            <a:r>
              <a:rPr sz="2400" b="1" dirty="0">
                <a:solidFill>
                  <a:srgbClr val="FF0000"/>
                </a:solidFill>
              </a:rPr>
              <a:t>Monday </a:t>
            </a:r>
            <a:r>
              <a:rPr sz="2400" dirty="0"/>
              <a:t>through </a:t>
            </a:r>
            <a:r>
              <a:rPr sz="2400" b="1" dirty="0">
                <a:solidFill>
                  <a:srgbClr val="FF0000"/>
                </a:solidFill>
              </a:rPr>
              <a:t>Wednesday </a:t>
            </a:r>
            <a:r>
              <a:rPr sz="2400" dirty="0"/>
              <a:t>dawn</a:t>
            </a:r>
          </a:p>
          <a:p>
            <a:pPr marL="0" indent="0">
              <a:buSzTx/>
              <a:buNone/>
            </a:pPr>
            <a:r>
              <a:rPr sz="2400" dirty="0"/>
              <a:t>Act V: </a:t>
            </a:r>
            <a:r>
              <a:rPr sz="2400" b="1" dirty="0">
                <a:solidFill>
                  <a:srgbClr val="FF0000"/>
                </a:solidFill>
              </a:rPr>
              <a:t>Thursday</a:t>
            </a:r>
            <a:r>
              <a:rPr sz="2400" dirty="0"/>
              <a:t> until just before dawn </a:t>
            </a:r>
            <a:r>
              <a:rPr sz="2400" b="1" dirty="0" smtClean="0">
                <a:solidFill>
                  <a:srgbClr val="FF0000"/>
                </a:solidFill>
              </a:rPr>
              <a:t>Friday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SzTx/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Sz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Elements of a Tragedy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Main character </a:t>
            </a:r>
            <a:r>
              <a:rPr lang="en-US" sz="2400" b="1" dirty="0">
                <a:solidFill>
                  <a:srgbClr val="FF0000"/>
                </a:solidFill>
              </a:rPr>
              <a:t>dies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Characters are usually </a:t>
            </a:r>
            <a:r>
              <a:rPr lang="en-US" sz="2400" b="1" dirty="0">
                <a:solidFill>
                  <a:srgbClr val="FF0000"/>
                </a:solidFill>
              </a:rPr>
              <a:t>upper class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Main character has a </a:t>
            </a:r>
            <a:r>
              <a:rPr lang="en-US" sz="2400" b="1" dirty="0">
                <a:solidFill>
                  <a:srgbClr val="FF0000"/>
                </a:solidFill>
              </a:rPr>
              <a:t>flaw 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The story ends with </a:t>
            </a:r>
            <a:r>
              <a:rPr lang="en-US" sz="2400" b="1" dirty="0">
                <a:solidFill>
                  <a:srgbClr val="FF0000"/>
                </a:solidFill>
              </a:rPr>
              <a:t>good</a:t>
            </a:r>
            <a:r>
              <a:rPr lang="en-US" sz="2400" dirty="0"/>
              <a:t> results.</a:t>
            </a:r>
          </a:p>
          <a:p>
            <a:pPr marL="0" indent="0">
              <a:buSzTx/>
              <a:buNone/>
            </a:pPr>
            <a:endParaRPr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42640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 lang="en-US" dirty="0" smtClean="0"/>
              <a:t>Romeo and Juliet Notes</a:t>
            </a:r>
            <a:endParaRPr dirty="0"/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352926" y="609600"/>
            <a:ext cx="10162674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 smtClean="0">
                <a:solidFill>
                  <a:schemeClr val="accent1"/>
                </a:solidFill>
              </a:rPr>
              <a:t> </a:t>
            </a:r>
            <a:r>
              <a:rPr sz="2000" b="1" dirty="0">
                <a:solidFill>
                  <a:schemeClr val="accent1"/>
                </a:solidFill>
              </a:rPr>
              <a:t>Iambic Pentameter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u="sng" dirty="0">
                <a:solidFill>
                  <a:srgbClr val="000000"/>
                </a:solidFill>
              </a:rPr>
              <a:t>Iambic</a:t>
            </a:r>
            <a:r>
              <a:rPr sz="2000" dirty="0">
                <a:solidFill>
                  <a:srgbClr val="000000"/>
                </a:solidFill>
              </a:rPr>
              <a:t> - </a:t>
            </a:r>
            <a:r>
              <a:rPr sz="2000" b="1" dirty="0">
                <a:solidFill>
                  <a:srgbClr val="FF0000"/>
                </a:solidFill>
              </a:rPr>
              <a:t>Soft</a:t>
            </a:r>
            <a:r>
              <a:rPr sz="2000" dirty="0">
                <a:solidFill>
                  <a:srgbClr val="000000"/>
                </a:solidFill>
              </a:rPr>
              <a:t> sound followed by a </a:t>
            </a:r>
            <a:r>
              <a:rPr sz="2000" b="1" dirty="0">
                <a:solidFill>
                  <a:srgbClr val="FF0000"/>
                </a:solidFill>
              </a:rPr>
              <a:t>hard</a:t>
            </a:r>
            <a:r>
              <a:rPr sz="2000" dirty="0">
                <a:solidFill>
                  <a:srgbClr val="000000"/>
                </a:solidFill>
              </a:rPr>
              <a:t> sound.( </a:t>
            </a:r>
            <a:r>
              <a:rPr sz="2000" b="1" dirty="0">
                <a:solidFill>
                  <a:srgbClr val="00B0F0"/>
                </a:solidFill>
              </a:rPr>
              <a:t>unstressed</a:t>
            </a:r>
            <a:r>
              <a:rPr sz="2000" b="1" dirty="0">
                <a:solidFill>
                  <a:srgbClr val="FF0000"/>
                </a:solidFill>
              </a:rPr>
              <a:t>/stressed</a:t>
            </a:r>
            <a:r>
              <a:rPr sz="2000" dirty="0">
                <a:solidFill>
                  <a:srgbClr val="000000"/>
                </a:solidFill>
              </a:rPr>
              <a:t> syllables)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</a:t>
            </a:r>
            <a:r>
              <a:rPr sz="2000" dirty="0" smtClean="0">
                <a:solidFill>
                  <a:srgbClr val="00B0F0"/>
                </a:solidFill>
              </a:rPr>
              <a:t>Ep</a:t>
            </a:r>
            <a:r>
              <a:rPr sz="2000" dirty="0" smtClean="0">
                <a:solidFill>
                  <a:srgbClr val="000000"/>
                </a:solidFill>
              </a:rPr>
              <a:t>-</a:t>
            </a:r>
            <a:r>
              <a:rPr sz="2000" dirty="0" err="1" smtClean="0">
                <a:solidFill>
                  <a:srgbClr val="FF0000"/>
                </a:solidFill>
              </a:rPr>
              <a:t>i</a:t>
            </a:r>
            <a:r>
              <a:rPr sz="2000" dirty="0" smtClean="0">
                <a:solidFill>
                  <a:srgbClr val="000000"/>
                </a:solidFill>
              </a:rPr>
              <a:t>-</a:t>
            </a:r>
            <a:r>
              <a:rPr lang="en-US" sz="2000" dirty="0" smtClean="0">
                <a:solidFill>
                  <a:srgbClr val="00B0F0"/>
                </a:solidFill>
              </a:rPr>
              <a:t>d</a:t>
            </a:r>
            <a:r>
              <a:rPr sz="2000" dirty="0" smtClean="0">
                <a:solidFill>
                  <a:srgbClr val="00B0F0"/>
                </a:solidFill>
              </a:rPr>
              <a:t>er</a:t>
            </a:r>
            <a:r>
              <a:rPr sz="2000" dirty="0" smtClean="0">
                <a:solidFill>
                  <a:srgbClr val="000000"/>
                </a:solidFill>
              </a:rPr>
              <a:t>-</a:t>
            </a:r>
            <a:r>
              <a:rPr sz="2000" dirty="0" err="1" smtClean="0">
                <a:solidFill>
                  <a:srgbClr val="FF0000"/>
                </a:solidFill>
              </a:rPr>
              <a:t>mis</a:t>
            </a:r>
            <a:r>
              <a:rPr sz="2000" dirty="0" smtClean="0">
                <a:solidFill>
                  <a:srgbClr val="000000"/>
                </a:solidFill>
              </a:rPr>
              <a:t>                </a:t>
            </a:r>
            <a:r>
              <a:rPr sz="2000" dirty="0">
                <a:solidFill>
                  <a:srgbClr val="000000"/>
                </a:solidFill>
              </a:rPr>
              <a:t>Ex. </a:t>
            </a:r>
            <a:r>
              <a:rPr sz="2000" dirty="0">
                <a:solidFill>
                  <a:srgbClr val="00B0F0"/>
                </a:solidFill>
              </a:rPr>
              <a:t>You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look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B0F0"/>
                </a:solidFill>
              </a:rPr>
              <a:t>so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good</a:t>
            </a:r>
            <a:r>
              <a:rPr sz="2000" dirty="0">
                <a:solidFill>
                  <a:srgbClr val="000000"/>
                </a:solidFill>
              </a:rPr>
              <a:t>.        Ex. </a:t>
            </a:r>
            <a:r>
              <a:rPr sz="2000" dirty="0">
                <a:solidFill>
                  <a:srgbClr val="00B0F0"/>
                </a:solidFill>
              </a:rPr>
              <a:t>Slide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in</a:t>
            </a:r>
            <a:r>
              <a:rPr sz="2000" dirty="0">
                <a:solidFill>
                  <a:srgbClr val="00B0F0"/>
                </a:solidFill>
              </a:rPr>
              <a:t>to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my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B0F0"/>
                </a:solidFill>
              </a:rPr>
              <a:t>DMs.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I would not eat them in a box.  </a:t>
            </a:r>
            <a:r>
              <a:rPr sz="2000" dirty="0">
                <a:solidFill>
                  <a:srgbClr val="7030A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000" dirty="0">
                <a:solidFill>
                  <a:srgbClr val="7030A0"/>
                </a:solidFill>
              </a:rPr>
              <a:t>Read this like Count Dracula would.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     I would not eat them with a fox.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sz="20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u="sng" dirty="0">
                <a:solidFill>
                  <a:srgbClr val="000000"/>
                </a:solidFill>
              </a:rPr>
              <a:t>Pentameter</a:t>
            </a:r>
            <a:r>
              <a:rPr sz="2000" dirty="0">
                <a:solidFill>
                  <a:srgbClr val="000000"/>
                </a:solidFill>
              </a:rPr>
              <a:t>- </a:t>
            </a:r>
            <a:r>
              <a:rPr sz="2000" b="1" dirty="0">
                <a:solidFill>
                  <a:srgbClr val="FF0000"/>
                </a:solidFill>
              </a:rPr>
              <a:t>5</a:t>
            </a:r>
            <a:r>
              <a:rPr sz="2000" dirty="0">
                <a:solidFill>
                  <a:srgbClr val="000000"/>
                </a:solidFill>
              </a:rPr>
              <a:t> foot line of poetry. (5 meters)     (     ) (     ) (     ) (     ) (     )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But soft! What light through yonder window breaks?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It is the east and Juliet’s the sun.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r>
              <a:rPr sz="2000" dirty="0">
                <a:solidFill>
                  <a:srgbClr val="000000"/>
                </a:solidFill>
              </a:rPr>
              <a:t>Upper class folks speak </a:t>
            </a:r>
            <a:r>
              <a:rPr sz="2000" b="1" dirty="0">
                <a:solidFill>
                  <a:srgbClr val="FF0000"/>
                </a:solidFill>
              </a:rPr>
              <a:t>in blank verse </a:t>
            </a:r>
            <a:r>
              <a:rPr sz="2000" dirty="0">
                <a:solidFill>
                  <a:srgbClr val="000000"/>
                </a:solidFill>
              </a:rPr>
              <a:t>(unrhymed iambic pentameter) and/or poetry. </a:t>
            </a: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r>
              <a:rPr sz="2000" dirty="0">
                <a:solidFill>
                  <a:srgbClr val="000000"/>
                </a:solidFill>
              </a:rPr>
              <a:t>Commoners (servants, uneducated) speak in </a:t>
            </a:r>
            <a:r>
              <a:rPr sz="2000" b="1" dirty="0">
                <a:solidFill>
                  <a:srgbClr val="FF0000"/>
                </a:solidFill>
              </a:rPr>
              <a:t>prose</a:t>
            </a:r>
            <a:r>
              <a:rPr sz="2000" dirty="0">
                <a:solidFill>
                  <a:srgbClr val="000000"/>
                </a:solidFill>
              </a:rPr>
              <a:t> (regular writing) 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sz="2000" dirty="0" smtClean="0">
                <a:solidFill>
                  <a:srgbClr val="00B0F0"/>
                </a:solidFill>
                <a:hlinkClick r:id="rId2"/>
              </a:rPr>
              <a:t>Shakespearean raps</a:t>
            </a:r>
            <a:endParaRPr sz="2000" dirty="0">
              <a:solidFill>
                <a:srgbClr val="00B0F0"/>
              </a:solidFill>
            </a:endParaRPr>
          </a:p>
        </p:txBody>
      </p:sp>
      <p:sp>
        <p:nvSpPr>
          <p:cNvPr id="28" name="SMARTInkShape-21"/>
          <p:cNvSpPr/>
          <p:nvPr/>
        </p:nvSpPr>
        <p:spPr>
          <a:xfrm>
            <a:off x="6560344" y="3537811"/>
            <a:ext cx="273576" cy="629378"/>
          </a:xfrm>
          <a:custGeom>
            <a:avLst/>
            <a:gdLst/>
            <a:ahLst/>
            <a:cxnLst/>
            <a:rect l="0" t="0" r="0" b="0"/>
            <a:pathLst>
              <a:path w="273576" h="629378">
                <a:moveTo>
                  <a:pt x="0" y="10252"/>
                </a:moveTo>
                <a:lnTo>
                  <a:pt x="0" y="3931"/>
                </a:lnTo>
                <a:lnTo>
                  <a:pt x="1323" y="2069"/>
                </a:lnTo>
                <a:lnTo>
                  <a:pt x="3527" y="828"/>
                </a:lnTo>
                <a:lnTo>
                  <a:pt x="6320" y="0"/>
                </a:lnTo>
                <a:lnTo>
                  <a:pt x="22892" y="5156"/>
                </a:lnTo>
                <a:lnTo>
                  <a:pt x="78779" y="44907"/>
                </a:lnTo>
                <a:lnTo>
                  <a:pt x="134095" y="97030"/>
                </a:lnTo>
                <a:lnTo>
                  <a:pt x="181406" y="154902"/>
                </a:lnTo>
                <a:lnTo>
                  <a:pt x="214084" y="210264"/>
                </a:lnTo>
                <a:lnTo>
                  <a:pt x="246017" y="259810"/>
                </a:lnTo>
                <a:lnTo>
                  <a:pt x="266976" y="315997"/>
                </a:lnTo>
                <a:lnTo>
                  <a:pt x="272487" y="366685"/>
                </a:lnTo>
                <a:lnTo>
                  <a:pt x="273575" y="421236"/>
                </a:lnTo>
                <a:lnTo>
                  <a:pt x="270280" y="476322"/>
                </a:lnTo>
                <a:lnTo>
                  <a:pt x="257265" y="516241"/>
                </a:lnTo>
                <a:lnTo>
                  <a:pt x="217523" y="572021"/>
                </a:lnTo>
                <a:lnTo>
                  <a:pt x="198541" y="587569"/>
                </a:lnTo>
                <a:lnTo>
                  <a:pt x="156532" y="613408"/>
                </a:lnTo>
                <a:lnTo>
                  <a:pt x="151980" y="614762"/>
                </a:lnTo>
                <a:lnTo>
                  <a:pt x="148945" y="616988"/>
                </a:lnTo>
                <a:lnTo>
                  <a:pt x="146922" y="619795"/>
                </a:lnTo>
                <a:lnTo>
                  <a:pt x="142875" y="62937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SMARTInkShape-Group10"/>
          <p:cNvGrpSpPr/>
          <p:nvPr/>
        </p:nvGrpSpPr>
        <p:grpSpPr>
          <a:xfrm>
            <a:off x="4405313" y="3500928"/>
            <a:ext cx="1226343" cy="547198"/>
            <a:chOff x="4405313" y="3500928"/>
            <a:chExt cx="1226343" cy="547198"/>
          </a:xfrm>
        </p:grpSpPr>
        <p:sp>
          <p:nvSpPr>
            <p:cNvPr id="29" name="SMARTInkShape-22"/>
            <p:cNvSpPr/>
            <p:nvPr/>
          </p:nvSpPr>
          <p:spPr>
            <a:xfrm>
              <a:off x="5455417" y="3524250"/>
              <a:ext cx="176239" cy="511970"/>
            </a:xfrm>
            <a:custGeom>
              <a:avLst/>
              <a:gdLst/>
              <a:ahLst/>
              <a:cxnLst/>
              <a:rect l="0" t="0" r="0" b="0"/>
              <a:pathLst>
                <a:path w="176239" h="511970">
                  <a:moveTo>
                    <a:pt x="104803" y="0"/>
                  </a:moveTo>
                  <a:lnTo>
                    <a:pt x="98480" y="0"/>
                  </a:lnTo>
                  <a:lnTo>
                    <a:pt x="96620" y="2646"/>
                  </a:lnTo>
                  <a:lnTo>
                    <a:pt x="87065" y="33144"/>
                  </a:lnTo>
                  <a:lnTo>
                    <a:pt x="50234" y="87394"/>
                  </a:lnTo>
                  <a:lnTo>
                    <a:pt x="25514" y="143127"/>
                  </a:lnTo>
                  <a:lnTo>
                    <a:pt x="9569" y="188443"/>
                  </a:lnTo>
                  <a:lnTo>
                    <a:pt x="0" y="240952"/>
                  </a:lnTo>
                  <a:lnTo>
                    <a:pt x="4664" y="287323"/>
                  </a:lnTo>
                  <a:lnTo>
                    <a:pt x="14424" y="336634"/>
                  </a:lnTo>
                  <a:lnTo>
                    <a:pt x="25694" y="372117"/>
                  </a:lnTo>
                  <a:lnTo>
                    <a:pt x="67682" y="425495"/>
                  </a:lnTo>
                  <a:lnTo>
                    <a:pt x="107161" y="463024"/>
                  </a:lnTo>
                  <a:lnTo>
                    <a:pt x="136617" y="482691"/>
                  </a:lnTo>
                  <a:lnTo>
                    <a:pt x="154944" y="487860"/>
                  </a:lnTo>
                  <a:lnTo>
                    <a:pt x="158074" y="490604"/>
                  </a:lnTo>
                  <a:lnTo>
                    <a:pt x="160160" y="493757"/>
                  </a:lnTo>
                  <a:lnTo>
                    <a:pt x="162874" y="495859"/>
                  </a:lnTo>
                  <a:lnTo>
                    <a:pt x="176224" y="500058"/>
                  </a:lnTo>
                  <a:lnTo>
                    <a:pt x="176238" y="511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3"/>
            <p:cNvSpPr/>
            <p:nvPr/>
          </p:nvSpPr>
          <p:spPr>
            <a:xfrm>
              <a:off x="5226845" y="3500928"/>
              <a:ext cx="225901" cy="547198"/>
            </a:xfrm>
            <a:custGeom>
              <a:avLst/>
              <a:gdLst/>
              <a:ahLst/>
              <a:cxnLst/>
              <a:rect l="0" t="0" r="0" b="0"/>
              <a:pathLst>
                <a:path w="225901" h="547198">
                  <a:moveTo>
                    <a:pt x="0" y="11416"/>
                  </a:moveTo>
                  <a:lnTo>
                    <a:pt x="6319" y="5095"/>
                  </a:lnTo>
                  <a:lnTo>
                    <a:pt x="12950" y="1992"/>
                  </a:lnTo>
                  <a:lnTo>
                    <a:pt x="40628" y="0"/>
                  </a:lnTo>
                  <a:lnTo>
                    <a:pt x="72891" y="12296"/>
                  </a:lnTo>
                  <a:lnTo>
                    <a:pt x="109858" y="38926"/>
                  </a:lnTo>
                  <a:lnTo>
                    <a:pt x="151397" y="96130"/>
                  </a:lnTo>
                  <a:lnTo>
                    <a:pt x="187049" y="150943"/>
                  </a:lnTo>
                  <a:lnTo>
                    <a:pt x="205692" y="198021"/>
                  </a:lnTo>
                  <a:lnTo>
                    <a:pt x="218078" y="249122"/>
                  </a:lnTo>
                  <a:lnTo>
                    <a:pt x="224610" y="299778"/>
                  </a:lnTo>
                  <a:lnTo>
                    <a:pt x="225900" y="357997"/>
                  </a:lnTo>
                  <a:lnTo>
                    <a:pt x="219834" y="414133"/>
                  </a:lnTo>
                  <a:lnTo>
                    <a:pt x="208476" y="470910"/>
                  </a:lnTo>
                  <a:lnTo>
                    <a:pt x="190253" y="517258"/>
                  </a:lnTo>
                  <a:lnTo>
                    <a:pt x="183775" y="528599"/>
                  </a:lnTo>
                  <a:lnTo>
                    <a:pt x="178593" y="5471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4"/>
            <p:cNvSpPr/>
            <p:nvPr/>
          </p:nvSpPr>
          <p:spPr>
            <a:xfrm>
              <a:off x="4603463" y="3559969"/>
              <a:ext cx="159038" cy="476251"/>
            </a:xfrm>
            <a:custGeom>
              <a:avLst/>
              <a:gdLst/>
              <a:ahLst/>
              <a:cxnLst/>
              <a:rect l="0" t="0" r="0" b="0"/>
              <a:pathLst>
                <a:path w="159038" h="476251">
                  <a:moveTo>
                    <a:pt x="87600" y="0"/>
                  </a:moveTo>
                  <a:lnTo>
                    <a:pt x="77348" y="0"/>
                  </a:lnTo>
                  <a:lnTo>
                    <a:pt x="50008" y="29431"/>
                  </a:lnTo>
                  <a:lnTo>
                    <a:pt x="37820" y="48799"/>
                  </a:lnTo>
                  <a:lnTo>
                    <a:pt x="16711" y="103554"/>
                  </a:lnTo>
                  <a:lnTo>
                    <a:pt x="1626" y="154449"/>
                  </a:lnTo>
                  <a:lnTo>
                    <a:pt x="0" y="181532"/>
                  </a:lnTo>
                  <a:lnTo>
                    <a:pt x="3415" y="239440"/>
                  </a:lnTo>
                  <a:lnTo>
                    <a:pt x="12272" y="294241"/>
                  </a:lnTo>
                  <a:lnTo>
                    <a:pt x="17655" y="323249"/>
                  </a:lnTo>
                  <a:lnTo>
                    <a:pt x="42833" y="377478"/>
                  </a:lnTo>
                  <a:lnTo>
                    <a:pt x="61841" y="409355"/>
                  </a:lnTo>
                  <a:lnTo>
                    <a:pt x="98827" y="441183"/>
                  </a:lnTo>
                  <a:lnTo>
                    <a:pt x="130500" y="460955"/>
                  </a:lnTo>
                  <a:lnTo>
                    <a:pt x="144679" y="473974"/>
                  </a:lnTo>
                  <a:lnTo>
                    <a:pt x="149569" y="475239"/>
                  </a:lnTo>
                  <a:lnTo>
                    <a:pt x="159037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5"/>
            <p:cNvSpPr/>
            <p:nvPr/>
          </p:nvSpPr>
          <p:spPr>
            <a:xfrm>
              <a:off x="4405313" y="3583781"/>
              <a:ext cx="154782" cy="440533"/>
            </a:xfrm>
            <a:custGeom>
              <a:avLst/>
              <a:gdLst/>
              <a:ahLst/>
              <a:cxnLst/>
              <a:rect l="0" t="0" r="0" b="0"/>
              <a:pathLst>
                <a:path w="154782" h="440533">
                  <a:moveTo>
                    <a:pt x="0" y="0"/>
                  </a:moveTo>
                  <a:lnTo>
                    <a:pt x="39748" y="0"/>
                  </a:lnTo>
                  <a:lnTo>
                    <a:pt x="51179" y="7056"/>
                  </a:lnTo>
                  <a:lnTo>
                    <a:pt x="78275" y="32434"/>
                  </a:lnTo>
                  <a:lnTo>
                    <a:pt x="103564" y="70665"/>
                  </a:lnTo>
                  <a:lnTo>
                    <a:pt x="106882" y="79032"/>
                  </a:lnTo>
                  <a:lnTo>
                    <a:pt x="123518" y="111815"/>
                  </a:lnTo>
                  <a:lnTo>
                    <a:pt x="139411" y="167301"/>
                  </a:lnTo>
                  <a:lnTo>
                    <a:pt x="143741" y="218117"/>
                  </a:lnTo>
                  <a:lnTo>
                    <a:pt x="153066" y="274345"/>
                  </a:lnTo>
                  <a:lnTo>
                    <a:pt x="144379" y="328754"/>
                  </a:lnTo>
                  <a:lnTo>
                    <a:pt x="143006" y="387225"/>
                  </a:lnTo>
                  <a:lnTo>
                    <a:pt x="154781" y="440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11"/>
          <p:cNvGrpSpPr/>
          <p:nvPr/>
        </p:nvGrpSpPr>
        <p:grpSpPr>
          <a:xfrm>
            <a:off x="2976563" y="3512834"/>
            <a:ext cx="535782" cy="499573"/>
            <a:chOff x="2976563" y="3512834"/>
            <a:chExt cx="535782" cy="499573"/>
          </a:xfrm>
        </p:grpSpPr>
        <p:sp>
          <p:nvSpPr>
            <p:cNvPr id="162" name="SMARTInkShape-26"/>
            <p:cNvSpPr/>
            <p:nvPr/>
          </p:nvSpPr>
          <p:spPr>
            <a:xfrm>
              <a:off x="3199007" y="3559969"/>
              <a:ext cx="313338" cy="452363"/>
            </a:xfrm>
            <a:custGeom>
              <a:avLst/>
              <a:gdLst/>
              <a:ahLst/>
              <a:cxnLst/>
              <a:rect l="0" t="0" r="0" b="0"/>
              <a:pathLst>
                <a:path w="313338" h="452363">
                  <a:moveTo>
                    <a:pt x="99024" y="0"/>
                  </a:moveTo>
                  <a:lnTo>
                    <a:pt x="88773" y="10251"/>
                  </a:lnTo>
                  <a:lnTo>
                    <a:pt x="64371" y="67797"/>
                  </a:lnTo>
                  <a:lnTo>
                    <a:pt x="27205" y="124593"/>
                  </a:lnTo>
                  <a:lnTo>
                    <a:pt x="7189" y="171854"/>
                  </a:lnTo>
                  <a:lnTo>
                    <a:pt x="0" y="208671"/>
                  </a:lnTo>
                  <a:lnTo>
                    <a:pt x="3391" y="262618"/>
                  </a:lnTo>
                  <a:lnTo>
                    <a:pt x="9337" y="286934"/>
                  </a:lnTo>
                  <a:lnTo>
                    <a:pt x="26442" y="315499"/>
                  </a:lnTo>
                  <a:lnTo>
                    <a:pt x="79346" y="372945"/>
                  </a:lnTo>
                  <a:lnTo>
                    <a:pt x="118890" y="406414"/>
                  </a:lnTo>
                  <a:lnTo>
                    <a:pt x="177816" y="432371"/>
                  </a:lnTo>
                  <a:lnTo>
                    <a:pt x="224529" y="445904"/>
                  </a:lnTo>
                  <a:lnTo>
                    <a:pt x="281940" y="451864"/>
                  </a:lnTo>
                  <a:lnTo>
                    <a:pt x="304923" y="452362"/>
                  </a:lnTo>
                  <a:lnTo>
                    <a:pt x="307728" y="451064"/>
                  </a:lnTo>
                  <a:lnTo>
                    <a:pt x="313337" y="440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7"/>
            <p:cNvSpPr/>
            <p:nvPr/>
          </p:nvSpPr>
          <p:spPr>
            <a:xfrm>
              <a:off x="2976563" y="3512834"/>
              <a:ext cx="187910" cy="499573"/>
            </a:xfrm>
            <a:custGeom>
              <a:avLst/>
              <a:gdLst/>
              <a:ahLst/>
              <a:cxnLst/>
              <a:rect l="0" t="0" r="0" b="0"/>
              <a:pathLst>
                <a:path w="187910" h="499573">
                  <a:moveTo>
                    <a:pt x="0" y="11416"/>
                  </a:moveTo>
                  <a:lnTo>
                    <a:pt x="0" y="5095"/>
                  </a:lnTo>
                  <a:lnTo>
                    <a:pt x="1322" y="3234"/>
                  </a:lnTo>
                  <a:lnTo>
                    <a:pt x="3528" y="1992"/>
                  </a:lnTo>
                  <a:lnTo>
                    <a:pt x="16479" y="245"/>
                  </a:lnTo>
                  <a:lnTo>
                    <a:pt x="22892" y="0"/>
                  </a:lnTo>
                  <a:lnTo>
                    <a:pt x="50880" y="12296"/>
                  </a:lnTo>
                  <a:lnTo>
                    <a:pt x="104075" y="52306"/>
                  </a:lnTo>
                  <a:lnTo>
                    <a:pt x="139316" y="99967"/>
                  </a:lnTo>
                  <a:lnTo>
                    <a:pt x="164416" y="152968"/>
                  </a:lnTo>
                  <a:lnTo>
                    <a:pt x="174393" y="189618"/>
                  </a:lnTo>
                  <a:lnTo>
                    <a:pt x="186223" y="248166"/>
                  </a:lnTo>
                  <a:lnTo>
                    <a:pt x="187909" y="277062"/>
                  </a:lnTo>
                  <a:lnTo>
                    <a:pt x="177298" y="325239"/>
                  </a:lnTo>
                  <a:lnTo>
                    <a:pt x="162462" y="378999"/>
                  </a:lnTo>
                  <a:lnTo>
                    <a:pt x="133599" y="433977"/>
                  </a:lnTo>
                  <a:lnTo>
                    <a:pt x="99512" y="485917"/>
                  </a:lnTo>
                  <a:lnTo>
                    <a:pt x="95250" y="499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12"/>
          <p:cNvGrpSpPr/>
          <p:nvPr/>
        </p:nvGrpSpPr>
        <p:grpSpPr>
          <a:xfrm>
            <a:off x="800360" y="3500438"/>
            <a:ext cx="1390391" cy="499161"/>
            <a:chOff x="800360" y="3500438"/>
            <a:chExt cx="1390391" cy="499161"/>
          </a:xfrm>
        </p:grpSpPr>
        <p:sp>
          <p:nvSpPr>
            <p:cNvPr id="165" name="SMARTInkShape-28"/>
            <p:cNvSpPr/>
            <p:nvPr/>
          </p:nvSpPr>
          <p:spPr>
            <a:xfrm>
              <a:off x="1872284" y="3548063"/>
              <a:ext cx="318467" cy="428401"/>
            </a:xfrm>
            <a:custGeom>
              <a:avLst/>
              <a:gdLst/>
              <a:ahLst/>
              <a:cxnLst/>
              <a:rect l="0" t="0" r="0" b="0"/>
              <a:pathLst>
                <a:path w="318467" h="428401">
                  <a:moveTo>
                    <a:pt x="127966" y="0"/>
                  </a:moveTo>
                  <a:lnTo>
                    <a:pt x="117715" y="0"/>
                  </a:lnTo>
                  <a:lnTo>
                    <a:pt x="76863" y="40616"/>
                  </a:lnTo>
                  <a:lnTo>
                    <a:pt x="39477" y="90039"/>
                  </a:lnTo>
                  <a:lnTo>
                    <a:pt x="12199" y="144981"/>
                  </a:lnTo>
                  <a:lnTo>
                    <a:pt x="0" y="194149"/>
                  </a:lnTo>
                  <a:lnTo>
                    <a:pt x="10528" y="239941"/>
                  </a:lnTo>
                  <a:lnTo>
                    <a:pt x="36725" y="289080"/>
                  </a:lnTo>
                  <a:lnTo>
                    <a:pt x="69623" y="337154"/>
                  </a:lnTo>
                  <a:lnTo>
                    <a:pt x="92775" y="358426"/>
                  </a:lnTo>
                  <a:lnTo>
                    <a:pt x="146297" y="389182"/>
                  </a:lnTo>
                  <a:lnTo>
                    <a:pt x="198514" y="406501"/>
                  </a:lnTo>
                  <a:lnTo>
                    <a:pt x="250309" y="424796"/>
                  </a:lnTo>
                  <a:lnTo>
                    <a:pt x="301351" y="428400"/>
                  </a:lnTo>
                  <a:lnTo>
                    <a:pt x="318466" y="416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9"/>
            <p:cNvSpPr/>
            <p:nvPr/>
          </p:nvSpPr>
          <p:spPr>
            <a:xfrm>
              <a:off x="1643063" y="3500438"/>
              <a:ext cx="206448" cy="499161"/>
            </a:xfrm>
            <a:custGeom>
              <a:avLst/>
              <a:gdLst/>
              <a:ahLst/>
              <a:cxnLst/>
              <a:rect l="0" t="0" r="0" b="0"/>
              <a:pathLst>
                <a:path w="206448" h="499161">
                  <a:moveTo>
                    <a:pt x="0" y="0"/>
                  </a:moveTo>
                  <a:lnTo>
                    <a:pt x="13474" y="10828"/>
                  </a:lnTo>
                  <a:lnTo>
                    <a:pt x="65061" y="44559"/>
                  </a:lnTo>
                  <a:lnTo>
                    <a:pt x="116263" y="83462"/>
                  </a:lnTo>
                  <a:lnTo>
                    <a:pt x="150259" y="121437"/>
                  </a:lnTo>
                  <a:lnTo>
                    <a:pt x="181003" y="178906"/>
                  </a:lnTo>
                  <a:lnTo>
                    <a:pt x="194216" y="206514"/>
                  </a:lnTo>
                  <a:lnTo>
                    <a:pt x="206447" y="265359"/>
                  </a:lnTo>
                  <a:lnTo>
                    <a:pt x="205084" y="305350"/>
                  </a:lnTo>
                  <a:lnTo>
                    <a:pt x="200068" y="345173"/>
                  </a:lnTo>
                  <a:lnTo>
                    <a:pt x="186279" y="401252"/>
                  </a:lnTo>
                  <a:lnTo>
                    <a:pt x="159762" y="456525"/>
                  </a:lnTo>
                  <a:lnTo>
                    <a:pt x="131677" y="499160"/>
                  </a:lnTo>
                  <a:lnTo>
                    <a:pt x="130968" y="488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0"/>
            <p:cNvSpPr/>
            <p:nvPr/>
          </p:nvSpPr>
          <p:spPr>
            <a:xfrm>
              <a:off x="800360" y="3500438"/>
              <a:ext cx="318829" cy="460315"/>
            </a:xfrm>
            <a:custGeom>
              <a:avLst/>
              <a:gdLst/>
              <a:ahLst/>
              <a:cxnLst/>
              <a:rect l="0" t="0" r="0" b="0"/>
              <a:pathLst>
                <a:path w="318829" h="460315">
                  <a:moveTo>
                    <a:pt x="92609" y="0"/>
                  </a:moveTo>
                  <a:lnTo>
                    <a:pt x="86288" y="0"/>
                  </a:lnTo>
                  <a:lnTo>
                    <a:pt x="79657" y="7055"/>
                  </a:lnTo>
                  <a:lnTo>
                    <a:pt x="49743" y="55299"/>
                  </a:lnTo>
                  <a:lnTo>
                    <a:pt x="26109" y="97523"/>
                  </a:lnTo>
                  <a:lnTo>
                    <a:pt x="6272" y="146557"/>
                  </a:lnTo>
                  <a:lnTo>
                    <a:pt x="0" y="186005"/>
                  </a:lnTo>
                  <a:lnTo>
                    <a:pt x="6063" y="244096"/>
                  </a:lnTo>
                  <a:lnTo>
                    <a:pt x="10962" y="276200"/>
                  </a:lnTo>
                  <a:lnTo>
                    <a:pt x="35963" y="327364"/>
                  </a:lnTo>
                  <a:lnTo>
                    <a:pt x="61273" y="358934"/>
                  </a:lnTo>
                  <a:lnTo>
                    <a:pt x="113471" y="394573"/>
                  </a:lnTo>
                  <a:lnTo>
                    <a:pt x="147588" y="418665"/>
                  </a:lnTo>
                  <a:lnTo>
                    <a:pt x="198817" y="437485"/>
                  </a:lnTo>
                  <a:lnTo>
                    <a:pt x="252837" y="458254"/>
                  </a:lnTo>
                  <a:lnTo>
                    <a:pt x="270978" y="460314"/>
                  </a:lnTo>
                  <a:lnTo>
                    <a:pt x="318828" y="452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16156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78373"/>
            <a:ext cx="8596668" cy="56629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Shall I compare thee to a summer's day? </a:t>
            </a:r>
            <a:br>
              <a:rPr lang="en-US" sz="2800" dirty="0"/>
            </a:br>
            <a:r>
              <a:rPr lang="en-US" sz="2800" dirty="0"/>
              <a:t>Thou art more lovely and more temperate:</a:t>
            </a:r>
            <a:br>
              <a:rPr lang="en-US" sz="2800" dirty="0"/>
            </a:br>
            <a:r>
              <a:rPr lang="en-US" sz="2800" dirty="0"/>
              <a:t>Rough winds do shake the darling buds of May,</a:t>
            </a:r>
            <a:br>
              <a:rPr lang="en-US" sz="2800" dirty="0"/>
            </a:br>
            <a:r>
              <a:rPr lang="en-US" sz="2800" dirty="0"/>
              <a:t>And summer's lease hath all too short a date: </a:t>
            </a:r>
            <a:br>
              <a:rPr lang="en-US" sz="2800" dirty="0"/>
            </a:br>
            <a:r>
              <a:rPr lang="en-US" sz="2800" dirty="0"/>
              <a:t>Sometime too hot the eye of heaven shines,</a:t>
            </a:r>
            <a:br>
              <a:rPr lang="en-US" sz="2800" dirty="0"/>
            </a:br>
            <a:r>
              <a:rPr lang="en-US" sz="2800" dirty="0"/>
              <a:t>And often is his gold complexion </a:t>
            </a:r>
            <a:r>
              <a:rPr lang="en-US" sz="2800" dirty="0" err="1"/>
              <a:t>dimm'd</a:t>
            </a:r>
            <a:r>
              <a:rPr lang="en-US" sz="2800" dirty="0"/>
              <a:t>; </a:t>
            </a:r>
            <a:br>
              <a:rPr lang="en-US" sz="2800" dirty="0"/>
            </a:br>
            <a:r>
              <a:rPr lang="en-US" sz="2800" dirty="0"/>
              <a:t>And every fair from fair sometime declines,</a:t>
            </a:r>
            <a:br>
              <a:rPr lang="en-US" sz="2800" dirty="0"/>
            </a:br>
            <a:r>
              <a:rPr lang="en-US" sz="2800" dirty="0"/>
              <a:t>By chance, or nature's changing course, </a:t>
            </a:r>
            <a:r>
              <a:rPr lang="en-US" sz="2800" dirty="0" err="1"/>
              <a:t>untrimm'd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But thy eternal summer shall not fade</a:t>
            </a:r>
            <a:br>
              <a:rPr lang="en-US" sz="2800" dirty="0"/>
            </a:br>
            <a:r>
              <a:rPr lang="en-US" sz="2800" dirty="0"/>
              <a:t>Nor lose possession of that fair thou </a:t>
            </a:r>
            <a:r>
              <a:rPr lang="en-US" sz="2800" dirty="0" err="1"/>
              <a:t>ow'st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Nor shall Death brag thou </a:t>
            </a:r>
            <a:r>
              <a:rPr lang="en-US" sz="2800" dirty="0" err="1"/>
              <a:t>wander'st</a:t>
            </a:r>
            <a:r>
              <a:rPr lang="en-US" sz="2800" dirty="0"/>
              <a:t> in his shade,</a:t>
            </a:r>
            <a:br>
              <a:rPr lang="en-US" sz="2800" dirty="0"/>
            </a:br>
            <a:r>
              <a:rPr lang="en-US" sz="2800" dirty="0"/>
              <a:t>When in eternal lines to time thou </a:t>
            </a:r>
            <a:r>
              <a:rPr lang="en-US" sz="2800" dirty="0" err="1"/>
              <a:t>grow'st</a:t>
            </a:r>
            <a:r>
              <a:rPr lang="en-US" sz="2800" dirty="0"/>
              <a:t>; </a:t>
            </a:r>
            <a:br>
              <a:rPr lang="en-US" sz="2800" dirty="0"/>
            </a:br>
            <a:r>
              <a:rPr lang="en-US" sz="2800" dirty="0"/>
              <a:t>So long as men can breathe or eyes can see,</a:t>
            </a:r>
            <a:br>
              <a:rPr lang="en-US" sz="2800" dirty="0"/>
            </a:br>
            <a:r>
              <a:rPr lang="en-US" sz="2800" dirty="0"/>
              <a:t>So long lives this, and this gives life to thee.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1676400" y="762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Actor Speech Notes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208547" y="609599"/>
            <a:ext cx="11712520" cy="60790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Monologue </a:t>
            </a:r>
            <a:r>
              <a:rPr sz="2000" dirty="0"/>
              <a:t>– a lengthy </a:t>
            </a:r>
            <a:r>
              <a:rPr sz="2000" b="1" dirty="0">
                <a:solidFill>
                  <a:srgbClr val="FF0000"/>
                </a:solidFill>
              </a:rPr>
              <a:t>speech</a:t>
            </a:r>
            <a:r>
              <a:rPr sz="2000" dirty="0"/>
              <a:t> that is addressed to </a:t>
            </a:r>
            <a:r>
              <a:rPr sz="2000" b="1" dirty="0">
                <a:solidFill>
                  <a:srgbClr val="FF0000"/>
                </a:solidFill>
              </a:rPr>
              <a:t>other characters</a:t>
            </a:r>
            <a:r>
              <a:rPr sz="2000" dirty="0"/>
              <a:t>.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dirty="0"/>
              <a:t>Ex. Prince </a:t>
            </a:r>
            <a:r>
              <a:rPr sz="2000" dirty="0" err="1"/>
              <a:t>Escalus</a:t>
            </a:r>
            <a:r>
              <a:rPr sz="2000" dirty="0"/>
              <a:t> in scene I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Soliloquy </a:t>
            </a:r>
            <a:r>
              <a:rPr sz="2000" dirty="0"/>
              <a:t>– a lengthy </a:t>
            </a:r>
            <a:r>
              <a:rPr sz="2000" dirty="0">
                <a:solidFill>
                  <a:srgbClr val="000000"/>
                </a:solidFill>
              </a:rPr>
              <a:t>speech</a:t>
            </a:r>
            <a:r>
              <a:rPr sz="2000" dirty="0"/>
              <a:t> in a play in which a </a:t>
            </a:r>
            <a:r>
              <a:rPr sz="2000" b="1" dirty="0">
                <a:solidFill>
                  <a:srgbClr val="FF0000"/>
                </a:solidFill>
              </a:rPr>
              <a:t>character alone </a:t>
            </a:r>
            <a:r>
              <a:rPr sz="2000" dirty="0"/>
              <a:t>on stage expresses his thoughts.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Aside </a:t>
            </a:r>
            <a:r>
              <a:rPr sz="2000" dirty="0"/>
              <a:t>– a </a:t>
            </a:r>
            <a:r>
              <a:rPr sz="2000" b="1" dirty="0">
                <a:solidFill>
                  <a:srgbClr val="FF0000"/>
                </a:solidFill>
              </a:rPr>
              <a:t>brief remark </a:t>
            </a:r>
            <a:r>
              <a:rPr sz="2000" dirty="0"/>
              <a:t>from one character to another (or to the audience) that is intended to be </a:t>
            </a:r>
            <a:r>
              <a:rPr sz="2000" b="1" dirty="0">
                <a:solidFill>
                  <a:srgbClr val="FF0000"/>
                </a:solidFill>
              </a:rPr>
              <a:t>unheard</a:t>
            </a:r>
            <a:r>
              <a:rPr sz="2000" dirty="0"/>
              <a:t> by other characters on stage.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Dramatic foil </a:t>
            </a:r>
            <a:r>
              <a:rPr sz="2000" dirty="0"/>
              <a:t>– a character whose </a:t>
            </a:r>
            <a:r>
              <a:rPr sz="2000" b="1" dirty="0">
                <a:solidFill>
                  <a:srgbClr val="FF0000"/>
                </a:solidFill>
              </a:rPr>
              <a:t>personality</a:t>
            </a:r>
            <a:r>
              <a:rPr sz="2000" dirty="0"/>
              <a:t> or actions are in striking </a:t>
            </a:r>
            <a:r>
              <a:rPr sz="2000" b="1" dirty="0">
                <a:solidFill>
                  <a:srgbClr val="FF0000"/>
                </a:solidFill>
              </a:rPr>
              <a:t>contrast</a:t>
            </a:r>
            <a:r>
              <a:rPr sz="2000" dirty="0"/>
              <a:t> to those of another character.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dirty="0"/>
              <a:t>Ex. SpongeBob </a:t>
            </a:r>
            <a:r>
              <a:rPr lang="en-US" sz="2000" dirty="0" smtClean="0"/>
              <a:t>(happy go lucky) </a:t>
            </a:r>
            <a:r>
              <a:rPr sz="2000" dirty="0" smtClean="0"/>
              <a:t>and </a:t>
            </a:r>
            <a:r>
              <a:rPr sz="2000" dirty="0" err="1" smtClean="0"/>
              <a:t>Squidward</a:t>
            </a:r>
            <a:r>
              <a:rPr lang="en-US" sz="2000" dirty="0" smtClean="0"/>
              <a:t> (angry and annoyed) </a:t>
            </a:r>
            <a:r>
              <a:rPr sz="2000" dirty="0"/>
              <a:t/>
            </a:r>
            <a:br>
              <a:rPr sz="2000" dirty="0"/>
            </a:br>
            <a:r>
              <a:rPr sz="2000" dirty="0"/>
              <a:t>Ex. 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Tragic Flaw- </a:t>
            </a:r>
            <a:r>
              <a:rPr sz="2000" dirty="0"/>
              <a:t>a </a:t>
            </a:r>
            <a:r>
              <a:rPr sz="2000" b="1" dirty="0">
                <a:solidFill>
                  <a:srgbClr val="FF0000"/>
                </a:solidFill>
              </a:rPr>
              <a:t>personal weakness </a:t>
            </a:r>
            <a:r>
              <a:rPr sz="2000" dirty="0"/>
              <a:t>that brings about the fall of a character in a tragedy.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dirty="0"/>
              <a:t>Romeo’s flaw is 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319986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en-US" dirty="0" smtClean="0"/>
              <a:t>Wednesday March 15,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Warm 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Recap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Review language- focus on foils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Missing Literary Analysis- TURN IT IN.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Character posters due today!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Something good that happened?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0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3/15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131"/>
            <a:ext cx="8596668" cy="463823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Why would Shakespeare include sexual innuendos in his scripts? 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AutoNum type="arabicPeriod"/>
            </a:pPr>
            <a:r>
              <a:rPr lang="en-US" sz="2400" dirty="0" smtClean="0"/>
              <a:t>How do authors use comparison and contrast to get their message across? (Hint: think Bob </a:t>
            </a:r>
            <a:r>
              <a:rPr lang="en-US" sz="2400" dirty="0" err="1" smtClean="0"/>
              <a:t>Ewell</a:t>
            </a:r>
            <a:r>
              <a:rPr lang="en-US" sz="2400" dirty="0" smtClean="0"/>
              <a:t> and Walter Cunningham)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75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xfrm>
            <a:off x="1676400" y="76200"/>
            <a:ext cx="6447503" cy="381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1800"/>
            </a:lvl1pPr>
          </a:lstStyle>
          <a:p>
            <a:pPr>
              <a:defRPr sz="3200"/>
            </a:pPr>
            <a:r>
              <a:rPr dirty="0"/>
              <a:t>Act I- Scene I </a:t>
            </a:r>
            <a:r>
              <a:rPr dirty="0" smtClean="0"/>
              <a:t>Characters</a:t>
            </a:r>
            <a:r>
              <a:rPr lang="en-US" dirty="0" smtClean="0"/>
              <a:t> pg. 992</a:t>
            </a:r>
            <a:endParaRPr dirty="0"/>
          </a:p>
        </p:txBody>
      </p:sp>
      <p:graphicFrame>
        <p:nvGraphicFramePr>
          <p:cNvPr id="196" name="Table 196"/>
          <p:cNvGraphicFramePr/>
          <p:nvPr>
            <p:extLst>
              <p:ext uri="{D42A27DB-BD31-4B8C-83A1-F6EECF244321}">
                <p14:modId xmlns:p14="http://schemas.microsoft.com/office/powerpoint/2010/main" val="1428416000"/>
              </p:ext>
            </p:extLst>
          </p:nvPr>
        </p:nvGraphicFramePr>
        <p:xfrm>
          <a:off x="406401" y="609600"/>
          <a:ext cx="11354674" cy="5191760"/>
        </p:xfrm>
        <a:graphic>
          <a:graphicData uri="http://schemas.openxmlformats.org/drawingml/2006/table">
            <a:tbl>
              <a:tblPr/>
              <a:tblGrid>
                <a:gridCol w="37848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7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4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7172">
                  <a:extLst>
                    <a:ext uri="{9D8B030D-6E8A-4147-A177-3AD203B41FA5}">
                      <a16:colId xmlns:a16="http://schemas.microsoft.com/office/drawing/2014/main" xmlns="" val="203164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Chorus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Mathew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Rachel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Allie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Sampson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Oswaldo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Maya R.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Caleb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Gregory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Dawan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Fabian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Janee</a:t>
                      </a:r>
                      <a:r>
                        <a:rPr lang="en-US" dirty="0" smtClean="0"/>
                        <a:t>’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Abram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Alex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Dre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Wambdi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Tybalt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Vincent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Andrick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Maddy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Benvolio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Adam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Maya K. 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Cesar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Officer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Christina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Dre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Matthew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Citizens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ALLLLLLLLLLL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ALL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ALLLLLLLLLLLLLLL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Capulet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err="1" smtClean="0"/>
                        <a:t>Dawan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Ricardo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Destiny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Lady Cap.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Maddie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Abby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Alondra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Montague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Bennie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Deon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Chris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Lady Mon.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Cayden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Phelps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Phelps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Prince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Blake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Skylar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Brad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t>Romeo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Alex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 Phil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 i="0"/>
                      </a:pPr>
                      <a:r>
                        <a:rPr lang="en-US" dirty="0" smtClean="0"/>
                        <a:t>Steph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1180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Friday March 17, 2017</a:t>
            </a:r>
            <a:br>
              <a:rPr lang="en-US" dirty="0" smtClean="0"/>
            </a:br>
            <a:r>
              <a:rPr lang="en-US" dirty="0" smtClean="0"/>
              <a:t>Happy St. Patrick’s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5871"/>
            <a:ext cx="8596668" cy="41754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Warm 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R&amp;J finish Act 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Pattern 1: comparison/ contrast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Writing- What is the stronger emotion: love or lust?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Random fact of the day: </a:t>
            </a:r>
          </a:p>
          <a:p>
            <a:pPr marL="0" indent="0">
              <a:buNone/>
            </a:pPr>
            <a:r>
              <a:rPr lang="en-US" dirty="0"/>
              <a:t>How did the shamrock become associated with Saint Patrick? According to Irish legend, the saint used the three-leafed plant as a metaphor for the Holy Trinity when he was first introducing Christianity to Ireland.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670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666</TotalTime>
  <Words>687</Words>
  <Application>Microsoft Office PowerPoint</Application>
  <PresentationFormat>Custom</PresentationFormat>
  <Paragraphs>167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Monday March 13, 2017</vt:lpstr>
      <vt:lpstr>Romeo and Juliet Notes</vt:lpstr>
      <vt:lpstr>Romeo and Juliet Notes</vt:lpstr>
      <vt:lpstr>PowerPoint Presentation</vt:lpstr>
      <vt:lpstr>Actor Speech Notes</vt:lpstr>
      <vt:lpstr>Wednesday March 15, 2017</vt:lpstr>
      <vt:lpstr>Warm Up 3/15</vt:lpstr>
      <vt:lpstr>Act I- Scene I Characters pg. 992</vt:lpstr>
      <vt:lpstr>Friday March 17, 2017 Happy St. Patrick’s Day!</vt:lpstr>
      <vt:lpstr>Warm Up 3/17</vt:lpstr>
      <vt:lpstr>R&amp;J- Act I, Scene iii</vt:lpstr>
      <vt:lpstr>Writing</vt:lpstr>
    </vt:vector>
  </TitlesOfParts>
  <Company>Jefferson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March 13, 2017</dc:title>
  <dc:creator>Phelps Julie A</dc:creator>
  <cp:lastModifiedBy>User</cp:lastModifiedBy>
  <cp:revision>25</cp:revision>
  <dcterms:created xsi:type="dcterms:W3CDTF">2017-03-13T13:25:39Z</dcterms:created>
  <dcterms:modified xsi:type="dcterms:W3CDTF">2017-03-16T17:02:32Z</dcterms:modified>
</cp:coreProperties>
</file>