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5" r:id="rId5"/>
    <p:sldId id="261" r:id="rId6"/>
    <p:sldId id="266" r:id="rId7"/>
    <p:sldId id="262" r:id="rId8"/>
    <p:sldId id="263" r:id="rId9"/>
    <p:sldId id="267" r:id="rId10"/>
    <p:sldId id="270" r:id="rId11"/>
    <p:sldId id="271" r:id="rId12"/>
    <p:sldId id="268" r:id="rId13"/>
    <p:sldId id="273" r:id="rId14"/>
    <p:sldId id="274" r:id="rId15"/>
    <p:sldId id="276" r:id="rId16"/>
    <p:sldId id="260" r:id="rId17"/>
    <p:sldId id="26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Monday February 6,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Chapters 20 &amp; 21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Close Readings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Trial Scene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Due today: Trial scene notes/ PEA Paragraph</a:t>
            </a:r>
            <a:endParaRPr lang="en-US" sz="3000" b="1" dirty="0">
              <a:solidFill>
                <a:schemeClr val="accent2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>
                <a:solidFill>
                  <a:schemeClr val="accent5"/>
                </a:solidFill>
                <a:latin typeface="Calibri"/>
              </a:rPr>
              <a:t>HW: </a:t>
            </a: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Chapters 22-23</a:t>
            </a:r>
            <a:endParaRPr lang="en-US" sz="3000" b="1" dirty="0">
              <a:solidFill>
                <a:schemeClr val="accent5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795" y="117231"/>
            <a:ext cx="8596668" cy="59787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Thesis Statement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6198" y="715107"/>
            <a:ext cx="11275863" cy="5955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 short statement, usually one </a:t>
            </a:r>
            <a:r>
              <a:rPr lang="en-US" sz="2800" dirty="0" smtClean="0"/>
              <a:t>sentence</a:t>
            </a:r>
            <a:r>
              <a:rPr lang="en-US" sz="2800" dirty="0"/>
              <a:t> </a:t>
            </a:r>
            <a:r>
              <a:rPr lang="en-US" sz="2800" dirty="0" smtClean="0"/>
              <a:t>with the TAG (title, author, genre)</a:t>
            </a:r>
            <a:endParaRPr lang="en-US" sz="2800" dirty="0"/>
          </a:p>
          <a:p>
            <a:pPr>
              <a:buFont typeface="Wingdings" charset="2"/>
              <a:buChar char="q"/>
            </a:pPr>
            <a:r>
              <a:rPr lang="en-US" sz="2800" dirty="0"/>
              <a:t>summarizes the main point or claim of an essay, research paper, etc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charset="2"/>
              <a:buChar char="q"/>
            </a:pPr>
            <a:r>
              <a:rPr lang="en-US" sz="2800" dirty="0" smtClean="0"/>
              <a:t>Last sentence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paragraph</a:t>
            </a:r>
          </a:p>
          <a:p>
            <a:pPr>
              <a:buFont typeface="Wingdings" charset="2"/>
              <a:buChar char="q"/>
            </a:pPr>
            <a:endParaRPr lang="en-US" sz="2800" dirty="0"/>
          </a:p>
          <a:p>
            <a:pPr marL="457200" indent="-457200">
              <a:buFont typeface="Wingdings" charset="2"/>
              <a:buChar char="q"/>
            </a:pPr>
            <a:r>
              <a:rPr lang="en-US" sz="2800" dirty="0"/>
              <a:t>makes the claim and previews the major points	the writer will make.**</a:t>
            </a:r>
          </a:p>
          <a:p>
            <a:r>
              <a:rPr lang="en-US" sz="2800" dirty="0"/>
              <a:t>	i.e. </a:t>
            </a:r>
            <a:r>
              <a:rPr lang="en-US" sz="2800" dirty="0">
                <a:solidFill>
                  <a:srgbClr val="00B0F0"/>
                </a:solidFill>
              </a:rPr>
              <a:t>Everyone should drive a hybrid car </a:t>
            </a:r>
            <a:r>
              <a:rPr lang="en-US" sz="2800" dirty="0"/>
              <a:t>because </a:t>
            </a:r>
            <a:r>
              <a:rPr lang="en-US" sz="2800" dirty="0">
                <a:solidFill>
                  <a:srgbClr val="7030A0"/>
                </a:solidFill>
              </a:rPr>
              <a:t>they pollute less, they get better mileage, and they help reduce gasoline costs</a:t>
            </a:r>
            <a:r>
              <a:rPr lang="en-US" sz="2800" dirty="0"/>
              <a:t>.</a:t>
            </a:r>
          </a:p>
          <a:p>
            <a:pPr>
              <a:buFont typeface="Wingdings" charset="2"/>
              <a:buChar char="q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38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TKAM: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these statement for one of the prompts. Preferably the prompt you want to use for your literary analysis.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Remember, it should be one sentence an address each element of the prompt. See examples for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4" y="177800"/>
            <a:ext cx="8596668" cy="431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Answering Prompts – PEA Paragraphs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023600" cy="600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Easier: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Content</a:t>
            </a:r>
            <a:r>
              <a:rPr lang="en-US" dirty="0"/>
              <a:t>: Describe how racism affects the events in the novel </a:t>
            </a:r>
            <a:r>
              <a:rPr lang="en-US" i="1" dirty="0"/>
              <a:t>To Kill a Mockingbird</a:t>
            </a:r>
            <a:r>
              <a:rPr lang="en-US" dirty="0"/>
              <a:t> by analyzing at least 3 significant moments, dealing with race,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is characterization used to establish the theme? Which characters exemplify this theme?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Medium: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/>
              <a:t>: A recurring symbol throughout the novel </a:t>
            </a:r>
            <a:r>
              <a:rPr lang="en-US" i="1" dirty="0"/>
              <a:t>To Kill a Mockingbird</a:t>
            </a:r>
            <a:r>
              <a:rPr lang="en-US" dirty="0"/>
              <a:t> is the story Atticus </a:t>
            </a:r>
            <a:r>
              <a:rPr lang="en-US" dirty="0" smtClean="0"/>
              <a:t>tells </a:t>
            </a:r>
            <a:r>
              <a:rPr lang="en-US" dirty="0"/>
              <a:t>his children, “...it is a sin to kill a mockingbird.” Explain this metaphor and analyze the ways in which Atticus Finch, Tom Robinson, and Boo Radley are all metaphorically portrayed as mockingbirds. 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Lee’s use of point of view &amp; perspective affect the reader’s mood and understanding of the text.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Harder: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 smtClean="0"/>
              <a:t>: Describe </a:t>
            </a:r>
            <a:r>
              <a:rPr lang="en-US" dirty="0"/>
              <a:t>the ways in which economic class (how much money people have) affect the events in the novel </a:t>
            </a:r>
            <a:r>
              <a:rPr lang="en-US" i="1" dirty="0"/>
              <a:t>To Kill a Mockingbird, </a:t>
            </a:r>
            <a:r>
              <a:rPr lang="en-US" dirty="0"/>
              <a:t> by analyzing at least 3 significant moments, dealing with class,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 use imagery to develop the tone? How does that tone help to establish the theme?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Wednesday February 8,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Chapters 24 &amp; 25 Quiz/ Discussion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HW</a:t>
            </a:r>
            <a:r>
              <a:rPr lang="en-US" sz="3000" b="1" dirty="0">
                <a:solidFill>
                  <a:schemeClr val="accent5"/>
                </a:solidFill>
                <a:latin typeface="Calibri"/>
              </a:rPr>
              <a:t>: </a:t>
            </a: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Chapters 26-28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1 quote per chapter + dialectical journal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Missing paragraphs due today</a:t>
            </a:r>
            <a:endParaRPr lang="en-US" sz="3000" b="1" dirty="0">
              <a:solidFill>
                <a:schemeClr val="accent2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2/10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1100667"/>
            <a:ext cx="9521638" cy="4940696"/>
          </a:xfrm>
        </p:spPr>
        <p:txBody>
          <a:bodyPr/>
          <a:lstStyle/>
          <a:p>
            <a:pPr>
              <a:buAutoNum type="arabicPeriod"/>
            </a:pPr>
            <a:r>
              <a:rPr lang="en-US" sz="2400" dirty="0" smtClean="0"/>
              <a:t>What is your reaction to this statement:</a:t>
            </a:r>
          </a:p>
          <a:p>
            <a:pPr marL="0" indent="0">
              <a:buNone/>
            </a:pPr>
            <a:r>
              <a:rPr lang="en-US" sz="2400" dirty="0" smtClean="0"/>
              <a:t>“There is nothing more distracting than a sulky darky” (Lee 279)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How many of us have friends who are hypocrites and/or behave in a hypocritical manner? </a:t>
            </a:r>
            <a:r>
              <a:rPr lang="en-US" sz="2400" dirty="0" smtClean="0"/>
              <a:t>Why do we behave this way?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Hypocrite- a </a:t>
            </a:r>
            <a:r>
              <a:rPr lang="en-US" sz="2400" dirty="0"/>
              <a:t>person who </a:t>
            </a:r>
            <a:r>
              <a:rPr lang="en-US" sz="2400" dirty="0" smtClean="0"/>
              <a:t>states beliefs or opinions </a:t>
            </a:r>
            <a:r>
              <a:rPr lang="en-US" sz="2400" dirty="0"/>
              <a:t>that he or she does not hold in order to conceal his or her real feelings or </a:t>
            </a:r>
            <a:r>
              <a:rPr lang="en-US" sz="2400" dirty="0" smtClean="0"/>
              <a:t>motives </a:t>
            </a:r>
          </a:p>
          <a:p>
            <a:pPr marL="0" indent="0">
              <a:buNone/>
            </a:pPr>
            <a:r>
              <a:rPr lang="en-US" sz="2400" dirty="0" smtClean="0"/>
              <a:t>A person who says one thing but does another.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TKAM: 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the questions to the best of your ability.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are finished you may work on missing paragraphs, or begin reading chapters 26-28</a:t>
            </a:r>
          </a:p>
        </p:txBody>
      </p:sp>
    </p:spTree>
    <p:extLst>
      <p:ext uri="{BB962C8B-B14F-4D97-AF65-F5344CB8AC3E}">
        <p14:creationId xmlns:p14="http://schemas.microsoft.com/office/powerpoint/2010/main" val="6531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152400"/>
            <a:ext cx="8596668" cy="221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84" y="757239"/>
            <a:ext cx="7195079" cy="52841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 smtClean="0"/>
              <a:t>1. Visual </a:t>
            </a:r>
            <a:r>
              <a:rPr lang="en-US" sz="2000" dirty="0"/>
              <a:t>representation of a character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Portrait must illustrate character traits</a:t>
            </a:r>
          </a:p>
          <a:p>
            <a:pPr marL="0" indent="0" fontAlgn="base">
              <a:buNone/>
            </a:pPr>
            <a:r>
              <a:rPr lang="en-US" sz="2000" dirty="0" smtClean="0"/>
              <a:t>2. Review </a:t>
            </a:r>
            <a:r>
              <a:rPr lang="en-US" sz="2000" dirty="0"/>
              <a:t>significant happenings in the text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Include at least </a:t>
            </a:r>
            <a:r>
              <a:rPr lang="en-US" b="1" dirty="0"/>
              <a:t>3 important quotes</a:t>
            </a:r>
            <a:r>
              <a:rPr lang="en-US" dirty="0"/>
              <a:t> from the text.</a:t>
            </a:r>
          </a:p>
          <a:p>
            <a:pPr marL="0" indent="0">
              <a:buNone/>
            </a:pPr>
            <a:r>
              <a:rPr lang="en-US" sz="2000" dirty="0"/>
              <a:t>2. Placement </a:t>
            </a:r>
          </a:p>
          <a:p>
            <a:pPr marL="0" indent="0">
              <a:buNone/>
            </a:pPr>
            <a:r>
              <a:rPr lang="en-US" sz="2000" dirty="0"/>
              <a:t>3. Symbols</a:t>
            </a:r>
          </a:p>
          <a:p>
            <a:pPr marL="0" indent="0">
              <a:buNone/>
            </a:pPr>
            <a:r>
              <a:rPr lang="en-US" sz="2000" dirty="0"/>
              <a:t>4. Reflection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9150" y="2863728"/>
            <a:ext cx="7280031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Head- what is on character’s mind? What are they thinking?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Heart- What are their loves/ passions?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Stomach- What conflicts are they experiencing? What is churning around in their stomach?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Backbone- Character’s objective or goal within novel.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Feet- Symbolic representation of character’s beliefs about life</a:t>
            </a:r>
          </a:p>
          <a:p>
            <a:r>
              <a:rPr lang="en-US" sz="2000" dirty="0"/>
              <a:t>Hands- Items associated with character (literal or figurative)</a:t>
            </a:r>
          </a:p>
        </p:txBody>
      </p:sp>
    </p:spTree>
    <p:extLst>
      <p:ext uri="{BB962C8B-B14F-4D97-AF65-F5344CB8AC3E}">
        <p14:creationId xmlns:p14="http://schemas.microsoft.com/office/powerpoint/2010/main" val="34300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49" y="140678"/>
            <a:ext cx="8596668" cy="410308"/>
          </a:xfrm>
        </p:spPr>
        <p:txBody>
          <a:bodyPr>
            <a:noAutofit/>
          </a:bodyPr>
          <a:lstStyle/>
          <a:p>
            <a:r>
              <a:rPr lang="en-US" sz="1800" dirty="0" smtClean="0"/>
              <a:t>Groups for Character Analysis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57018"/>
              </p:ext>
            </p:extLst>
          </p:nvPr>
        </p:nvGraphicFramePr>
        <p:xfrm>
          <a:off x="126349" y="503997"/>
          <a:ext cx="10681797" cy="2039906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Dawan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Miles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 S.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Vincent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r>
                        <a:rPr lang="en-US" dirty="0" smtClean="0"/>
                        <a:t>Kaleb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Topher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Christina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Osiel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Aimee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Dylan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Autumn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Jacob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Michael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Blake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Maddie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Bennie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Keelyn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Oswaldo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Tristen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Andrew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Adam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7863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981698"/>
              </p:ext>
            </p:extLst>
          </p:nvPr>
        </p:nvGraphicFramePr>
        <p:xfrm>
          <a:off x="126349" y="2707497"/>
          <a:ext cx="8901500" cy="2039906"/>
        </p:xfrm>
        <a:graphic>
          <a:graphicData uri="http://schemas.openxmlformats.org/drawingml/2006/table">
            <a:tbl>
              <a:tblPr/>
              <a:tblGrid>
                <a:gridCol w="17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Tyler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Skylar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Phil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Gabe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Andrick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Cielo &amp;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Rachel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 R.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Seriah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Alex</a:t>
                      </a:r>
                      <a:r>
                        <a:rPr lang="en-US" sz="1400" baseline="0" dirty="0" smtClean="0">
                          <a:effectLst/>
                        </a:rPr>
                        <a:t> T.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Gracie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W.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Ricardo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Gisselle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Nyasia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Fabian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447930"/>
              </p:ext>
            </p:extLst>
          </p:nvPr>
        </p:nvGraphicFramePr>
        <p:xfrm>
          <a:off x="126349" y="4847472"/>
          <a:ext cx="9155826" cy="2010528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Tristan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Espy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Steph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Steven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Caleb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Cesar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Alejandro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Janee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Mylissa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Anthony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Elexis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Alondra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Jake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Carlos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Wambdi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Brad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Maddy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6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2533"/>
            <a:ext cx="9121602" cy="5926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Writing: Analysis vs. Restating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117601"/>
            <a:ext cx="8782935" cy="49237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one is analysis? Which one is restatement?</a:t>
            </a:r>
          </a:p>
          <a:p>
            <a:pPr marL="0" indent="0">
              <a:buNone/>
            </a:pPr>
            <a:r>
              <a:rPr lang="en-US" dirty="0" smtClean="0"/>
              <a:t>“ Your father does not know how to teach” (Lee 19). </a:t>
            </a:r>
          </a:p>
          <a:p>
            <a:pPr marL="0" indent="0">
              <a:buNone/>
            </a:pPr>
            <a:r>
              <a:rPr lang="en-US" dirty="0" smtClean="0"/>
              <a:t>This quote shows that Atticus is not a teacher. It also shows that Miss Fisher doesn’t want Scout to learn from her father. </a:t>
            </a:r>
          </a:p>
          <a:p>
            <a:pPr marL="0" indent="0">
              <a:buNone/>
            </a:pPr>
            <a:r>
              <a:rPr lang="en-US" dirty="0" smtClean="0"/>
              <a:t>This quote shows that insecurities that Miss Caroline Fisher has. </a:t>
            </a:r>
            <a:r>
              <a:rPr lang="en-US" dirty="0"/>
              <a:t>B</a:t>
            </a:r>
            <a:r>
              <a:rPr lang="en-US" dirty="0" smtClean="0"/>
              <a:t>ecause of her concern with Scout’s ability to read, she scolds her and Atticus instead of embracing Scout’s intelligence.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54667"/>
            <a:ext cx="10820400" cy="4686695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Does Atticus Finch fail if he cannot convince the jury of Tom’s innocence? </a:t>
            </a:r>
          </a:p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Do the main characters reflect the tensions of the Civil Rights Movement? How?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5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7" y="237066"/>
            <a:ext cx="8596668" cy="5418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TKAM: Close Readings – Chapter 20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8" y="778934"/>
            <a:ext cx="11294532" cy="5926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pg. 271 “I say guilt gentleman…” through pg. 275 “do your duty”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What are the significant points in Atticus’s speech?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Is he convincing?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800" dirty="0"/>
              <a:t>Select the </a:t>
            </a:r>
            <a:r>
              <a:rPr lang="en-US" sz="2800" dirty="0">
                <a:solidFill>
                  <a:srgbClr val="FF0000"/>
                </a:solidFill>
              </a:rPr>
              <a:t>two quotes </a:t>
            </a:r>
            <a:r>
              <a:rPr lang="en-US" sz="2800" dirty="0"/>
              <a:t>from the speech that you think best </a:t>
            </a:r>
            <a:r>
              <a:rPr lang="en-US" sz="2800" dirty="0">
                <a:solidFill>
                  <a:srgbClr val="FF0000"/>
                </a:solidFill>
              </a:rPr>
              <a:t>captures its overall message</a:t>
            </a:r>
            <a:r>
              <a:rPr lang="en-US" sz="2800" dirty="0"/>
              <a:t>. Justify your choices, and explain the lasting implications of the two quotations that you selected - why do these ideas matter in the context of the novel, and in other historical </a:t>
            </a:r>
            <a:r>
              <a:rPr lang="en-US" sz="2800" dirty="0" smtClean="0"/>
              <a:t>or </a:t>
            </a:r>
            <a:r>
              <a:rPr lang="en-US" sz="2800" dirty="0"/>
              <a:t>social contexts as well</a:t>
            </a:r>
            <a:r>
              <a:rPr lang="en-US" sz="2800" dirty="0" smtClean="0"/>
              <a:t>?</a:t>
            </a:r>
          </a:p>
          <a:p>
            <a:pPr fontAlgn="base"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799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8" y="287866"/>
            <a:ext cx="8596668" cy="762000"/>
          </a:xfrm>
        </p:spPr>
        <p:txBody>
          <a:bodyPr/>
          <a:lstStyle/>
          <a:p>
            <a:r>
              <a:rPr lang="en-US" dirty="0" smtClean="0"/>
              <a:t>TKAM: Close Readings Chapter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049867"/>
            <a:ext cx="11176000" cy="5486400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dirty="0"/>
              <a:t>2. pg. 282 “What happened after that had…” “…separate stabs between them.”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400" dirty="0"/>
              <a:t>What does this passage to in regards to “time”?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400" dirty="0"/>
              <a:t>What emotions does it evoke in the reader? </a:t>
            </a:r>
          </a:p>
          <a:p>
            <a:pPr fontAlgn="base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0" indent="0" fontAlgn="base">
              <a:buNone/>
            </a:pPr>
            <a:r>
              <a:rPr lang="en-US" sz="2400" dirty="0"/>
              <a:t>3. pg. 283 “Miss Jean Louise, stand up. Your father’s </a:t>
            </a:r>
            <a:r>
              <a:rPr lang="en-US" sz="2400" dirty="0" err="1"/>
              <a:t>passin</a:t>
            </a:r>
            <a:r>
              <a:rPr lang="en-US" sz="2400" dirty="0"/>
              <a:t>’” (Lee 283). </a:t>
            </a:r>
          </a:p>
          <a:p>
            <a:pPr marL="0" indent="0" fontAlgn="base">
              <a:buNone/>
            </a:pPr>
            <a:r>
              <a:rPr lang="en-US" sz="2400" dirty="0"/>
              <a:t>Why do the colored folks on the balcony stand for Atticus as he walks out of the courtroom?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4" y="177800"/>
            <a:ext cx="8596668" cy="431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Answering Prompts – PEA Paragraphs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023600" cy="600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Easier: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Content</a:t>
            </a:r>
            <a:r>
              <a:rPr lang="en-US" dirty="0"/>
              <a:t>: Describe how racism affects the events in the novel </a:t>
            </a:r>
            <a:r>
              <a:rPr lang="en-US" i="1" dirty="0"/>
              <a:t>To Kill a Mockingbird</a:t>
            </a:r>
            <a:r>
              <a:rPr lang="en-US" dirty="0"/>
              <a:t> by analyzing at least 3 significant moments, dealing with race,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is characterization used to establish the theme? Which characters exemplify this theme?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Medium: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/>
              <a:t>: A recurring symbol throughout the novel </a:t>
            </a:r>
            <a:r>
              <a:rPr lang="en-US" i="1" dirty="0"/>
              <a:t>To Kill a Mockingbird</a:t>
            </a:r>
            <a:r>
              <a:rPr lang="en-US" dirty="0"/>
              <a:t> is the story Atticus </a:t>
            </a:r>
            <a:r>
              <a:rPr lang="en-US" dirty="0" smtClean="0"/>
              <a:t>tells </a:t>
            </a:r>
            <a:r>
              <a:rPr lang="en-US" dirty="0"/>
              <a:t>his children, “...it is a sin to kill a mockingbird.” Explain this metaphor and analyze the ways in which Atticus Finch, Tom Robinson, and Boo Radley are all metaphorically portrayed as mockingbirds. 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Lee’s use of point of view &amp; perspective affect the reader’s mood and understanding of the text.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Harder: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 smtClean="0"/>
              <a:t>: Describe </a:t>
            </a:r>
            <a:r>
              <a:rPr lang="en-US" dirty="0"/>
              <a:t>the ways in which economic class (how much money people have) affect the events in the novel </a:t>
            </a:r>
            <a:r>
              <a:rPr lang="en-US" i="1" dirty="0"/>
              <a:t>To Kill a Mockingbird, </a:t>
            </a:r>
            <a:r>
              <a:rPr lang="en-US" dirty="0"/>
              <a:t> by analyzing at least 3 significant moments, dealing with class,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 use imagery to develop the tone? How does that tone help to establish the theme?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87866"/>
            <a:ext cx="8596668" cy="745067"/>
          </a:xfrm>
        </p:spPr>
        <p:txBody>
          <a:bodyPr/>
          <a:lstStyle/>
          <a:p>
            <a:r>
              <a:rPr lang="en-US" dirty="0" smtClean="0"/>
              <a:t>TKAM: PEA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Highlight your PEAEA different colors.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P: 1 color</a:t>
            </a:r>
          </a:p>
          <a:p>
            <a:pPr marL="0" indent="0">
              <a:buNone/>
            </a:pPr>
            <a:r>
              <a:rPr lang="en-US" dirty="0" smtClean="0"/>
              <a:t>E: 1 color</a:t>
            </a:r>
          </a:p>
          <a:p>
            <a:pPr marL="0" indent="0">
              <a:buNone/>
            </a:pPr>
            <a:r>
              <a:rPr lang="en-US" dirty="0" smtClean="0"/>
              <a:t>A: 1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Wednesday February 8,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Chapters 22 &amp;23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HW</a:t>
            </a:r>
            <a:r>
              <a:rPr lang="en-US" sz="3000" b="1" dirty="0">
                <a:solidFill>
                  <a:schemeClr val="accent5"/>
                </a:solidFill>
                <a:latin typeface="Calibri"/>
              </a:rPr>
              <a:t>: </a:t>
            </a: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Chapters 24-25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Missing paragraphs due Friday 2/10</a:t>
            </a:r>
            <a:endParaRPr lang="en-US" sz="3000" b="1" dirty="0">
              <a:solidFill>
                <a:schemeClr val="accent5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287867"/>
            <a:ext cx="8596668" cy="7450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Warm Up 2/8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54667"/>
            <a:ext cx="10820400" cy="468669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Is telling the truth cynical? Why/ Why not? </a:t>
            </a:r>
          </a:p>
          <a:p>
            <a:pPr marL="0" indent="0">
              <a:buNone/>
            </a:pPr>
            <a:r>
              <a:rPr lang="en-US" sz="2400" dirty="0" smtClean="0"/>
              <a:t>Cynical - </a:t>
            </a:r>
            <a:r>
              <a:rPr lang="en-US" dirty="0"/>
              <a:t>believing that people are motivated by self-interest; distrustful of human </a:t>
            </a:r>
            <a:r>
              <a:rPr lang="en-US" dirty="0" smtClean="0"/>
              <a:t>nature and motives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In your opinion how many types of people are there in the world? What kinds of people are there?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What is a thesis statement?</a:t>
            </a:r>
          </a:p>
        </p:txBody>
      </p:sp>
    </p:spTree>
    <p:extLst>
      <p:ext uri="{BB962C8B-B14F-4D97-AF65-F5344CB8AC3E}">
        <p14:creationId xmlns:p14="http://schemas.microsoft.com/office/powerpoint/2010/main" val="10442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8" y="287866"/>
            <a:ext cx="8596668" cy="762000"/>
          </a:xfrm>
        </p:spPr>
        <p:txBody>
          <a:bodyPr/>
          <a:lstStyle/>
          <a:p>
            <a:r>
              <a:rPr lang="en-US" dirty="0" smtClean="0"/>
              <a:t>TKAM: Close Readings Chapter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049867"/>
            <a:ext cx="11176000" cy="5486400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dirty="0"/>
              <a:t>2. pg. 282 “What happened after that had…” “…separate stabs between them.”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400" dirty="0"/>
              <a:t>What does this passage </a:t>
            </a:r>
            <a:r>
              <a:rPr lang="en-US" sz="2400" dirty="0" smtClean="0"/>
              <a:t>do </a:t>
            </a:r>
            <a:r>
              <a:rPr lang="en-US" sz="2400" dirty="0"/>
              <a:t>in regards to “time”?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400" dirty="0"/>
              <a:t>What emotions does it evoke in the reader? </a:t>
            </a:r>
          </a:p>
          <a:p>
            <a:pPr fontAlgn="base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0" indent="0" fontAlgn="base">
              <a:buNone/>
            </a:pPr>
            <a:r>
              <a:rPr lang="en-US" sz="2400" dirty="0"/>
              <a:t>3. pg. 283 “Miss Jean Louise, stand up. Your father’s </a:t>
            </a:r>
            <a:r>
              <a:rPr lang="en-US" sz="2400" dirty="0" err="1"/>
              <a:t>passin</a:t>
            </a:r>
            <a:r>
              <a:rPr lang="en-US" sz="2400" dirty="0"/>
              <a:t>’” (Lee 283). </a:t>
            </a:r>
          </a:p>
          <a:p>
            <a:pPr marL="0" indent="0" fontAlgn="base">
              <a:buNone/>
            </a:pPr>
            <a:r>
              <a:rPr lang="en-US" sz="2400" dirty="0"/>
              <a:t>Why do the colored folks on the balcony stand for Atticus as he walks out of the courtroom?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1337</Words>
  <Application>Microsoft Office PowerPoint</Application>
  <PresentationFormat>Widescreen</PresentationFormat>
  <Paragraphs>219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Agenda: Monday February 6, 2017</vt:lpstr>
      <vt:lpstr>Warm Up 2/6</vt:lpstr>
      <vt:lpstr>TKAM: Close Readings – Chapter 20</vt:lpstr>
      <vt:lpstr>TKAM: Close Readings Chapter 21</vt:lpstr>
      <vt:lpstr>Answering Prompts – PEA Paragraphs </vt:lpstr>
      <vt:lpstr>TKAM: PEA Paragraph</vt:lpstr>
      <vt:lpstr>Agenda: Wednesday February 8, 2017</vt:lpstr>
      <vt:lpstr>Warm Up 2/8</vt:lpstr>
      <vt:lpstr>TKAM: Close Readings Chapter 21</vt:lpstr>
      <vt:lpstr>Thesis Statement</vt:lpstr>
      <vt:lpstr>TKAM: Thesis Statements</vt:lpstr>
      <vt:lpstr>Answering Prompts – PEA Paragraphs </vt:lpstr>
      <vt:lpstr>Agenda: Wednesday February 8, 2017</vt:lpstr>
      <vt:lpstr>Warm Up 2/10</vt:lpstr>
      <vt:lpstr>TKAM: Pop Quiz</vt:lpstr>
      <vt:lpstr>TKAM: Character Analysis</vt:lpstr>
      <vt:lpstr>Groups for Character Analysis</vt:lpstr>
      <vt:lpstr>Writing: Analysis vs. Restating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February 6, 2017</dc:title>
  <dc:creator>Phelps Julie A</dc:creator>
  <cp:lastModifiedBy>Phelps Julie A</cp:lastModifiedBy>
  <cp:revision>23</cp:revision>
  <dcterms:created xsi:type="dcterms:W3CDTF">2017-02-03T21:26:05Z</dcterms:created>
  <dcterms:modified xsi:type="dcterms:W3CDTF">2017-02-10T18:05:46Z</dcterms:modified>
</cp:coreProperties>
</file>