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8"/>
  </p:normalViewPr>
  <p:slideViewPr>
    <p:cSldViewPr snapToGrid="0" snapToObjects="1">
      <p:cViewPr varScale="1">
        <p:scale>
          <a:sx n="60" d="100"/>
          <a:sy n="60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2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568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29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50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29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2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9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5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7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7B5A-750C-C14E-A957-E65712AE2FC5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042309-30CD-6741-9D11-BB70633A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3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Monday February 27,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Literary Analysis – Rough Draft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 – group projects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11" y="140677"/>
            <a:ext cx="8596668" cy="550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Literature: Romeo and Juliet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8411" y="691663"/>
            <a:ext cx="10318912" cy="58498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Background information: “About the author…”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Life in the 1500s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People lived to about 40 years of age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People got married in June because they take their yearly baths in May and still smelled pretty good by June.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Brides carried flowers to hide the smell.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The man of the house got to use the water for the bath first, then other sons and men, then women, children, and babies.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Father promises marriage at 7; consent at 12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 smtClean="0"/>
              <a:t>Arranged Marriages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No dating!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71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1369798"/>
            <a:ext cx="4185623" cy="576262"/>
          </a:xfrm>
        </p:spPr>
        <p:txBody>
          <a:bodyPr/>
          <a:lstStyle/>
          <a:p>
            <a:r>
              <a:rPr lang="en-US" dirty="0" smtClean="0"/>
              <a:t>Women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74875" y="1369798"/>
            <a:ext cx="4185618" cy="576262"/>
          </a:xfrm>
        </p:spPr>
        <p:txBody>
          <a:bodyPr/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5744" y="1946060"/>
            <a:ext cx="4185623" cy="320437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Likely to be married by 15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Family had to provide a dowry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Had to stay a virgin until marriage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Had to obey husband 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Was monitored all the time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Had no say in raising children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4875" y="1896189"/>
            <a:ext cx="4185617" cy="330411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Likely to be married by 21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Would control all money 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Allowed to visit prostitutes, even after marriage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Was allowed to beat wife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Had freedom to come and go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Had total control in raising children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Differences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9231" y="5486400"/>
            <a:ext cx="699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Family Tree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Prologue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Romeo and Juliet Notes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1600201" y="762000"/>
            <a:ext cx="9067801" cy="5562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Foldable (3</a:t>
            </a:r>
            <a:r>
              <a:rPr baseline="30000"/>
              <a:t>rd</a:t>
            </a:r>
            <a:r>
              <a:t> period)</a:t>
            </a:r>
          </a:p>
          <a:p>
            <a:pPr marL="0" indent="0">
              <a:buSzTx/>
              <a:buNone/>
            </a:pPr>
            <a:r>
              <a:t>Drama								Actor Speech Notes</a:t>
            </a:r>
          </a:p>
          <a:p>
            <a:pPr marL="0" indent="0">
              <a:buSzTx/>
              <a:buNone/>
            </a:pPr>
            <a:r>
              <a:t>Freytag’s Pyramid					Elements of Tragedy</a:t>
            </a:r>
          </a:p>
          <a:p>
            <a:pPr marL="0" indent="0">
              <a:buSzTx/>
              <a:buNone/>
            </a:pPr>
            <a:r>
              <a:t>Style- Iambic Pentameter				Act II Notes</a:t>
            </a:r>
          </a:p>
          <a:p>
            <a:pPr marL="0" indent="0">
              <a:buSzTx/>
              <a:buNone/>
            </a:pPr>
            <a:r>
              <a:t>Style- The prologue					Time Covered in R&amp;J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rPr sz="2000" b="1">
                <a:solidFill>
                  <a:schemeClr val="accent1"/>
                </a:solidFill>
              </a:rPr>
              <a:t>Time Covered in R&amp;J</a:t>
            </a:r>
          </a:p>
          <a:p>
            <a:pPr marL="0" indent="0">
              <a:buSzTx/>
              <a:buNone/>
            </a:pPr>
            <a:r>
              <a:rPr sz="2000"/>
              <a:t>Act I: </a:t>
            </a:r>
            <a:r>
              <a:rPr sz="2000" b="1">
                <a:solidFill>
                  <a:srgbClr val="FF0000"/>
                </a:solidFill>
              </a:rPr>
              <a:t>Saturday</a:t>
            </a:r>
          </a:p>
          <a:p>
            <a:pPr marL="0" indent="0">
              <a:buSzTx/>
              <a:buNone/>
            </a:pPr>
            <a:r>
              <a:rPr sz="2000"/>
              <a:t>Act II: Early </a:t>
            </a:r>
            <a:r>
              <a:rPr sz="2000" b="1">
                <a:solidFill>
                  <a:srgbClr val="FF0000"/>
                </a:solidFill>
              </a:rPr>
              <a:t>Sunday</a:t>
            </a:r>
            <a:r>
              <a:rPr sz="2000"/>
              <a:t> morning through Sunday </a:t>
            </a:r>
            <a:r>
              <a:rPr sz="2000" b="1">
                <a:solidFill>
                  <a:srgbClr val="FF0000"/>
                </a:solidFill>
              </a:rPr>
              <a:t>afternoon</a:t>
            </a:r>
          </a:p>
          <a:p>
            <a:pPr marL="0" indent="0">
              <a:buSzTx/>
              <a:buNone/>
            </a:pPr>
            <a:r>
              <a:rPr sz="2000"/>
              <a:t>Act III: </a:t>
            </a:r>
            <a:r>
              <a:rPr sz="2000" b="1">
                <a:solidFill>
                  <a:srgbClr val="FF0000"/>
                </a:solidFill>
              </a:rPr>
              <a:t>Sunday</a:t>
            </a:r>
            <a:r>
              <a:rPr sz="2000"/>
              <a:t> afternoon through </a:t>
            </a:r>
            <a:r>
              <a:rPr sz="2000" b="1">
                <a:solidFill>
                  <a:srgbClr val="FF0000"/>
                </a:solidFill>
              </a:rPr>
              <a:t>Monday</a:t>
            </a:r>
            <a:r>
              <a:rPr sz="2000"/>
              <a:t> just after dawn</a:t>
            </a:r>
          </a:p>
          <a:p>
            <a:pPr marL="0" indent="0">
              <a:buSzTx/>
              <a:buNone/>
            </a:pPr>
            <a:r>
              <a:rPr sz="2000"/>
              <a:t>Act IV: </a:t>
            </a:r>
            <a:r>
              <a:rPr sz="2000" b="1">
                <a:solidFill>
                  <a:srgbClr val="FF0000"/>
                </a:solidFill>
              </a:rPr>
              <a:t>Monday </a:t>
            </a:r>
            <a:r>
              <a:rPr sz="2000"/>
              <a:t>through </a:t>
            </a:r>
            <a:r>
              <a:rPr sz="2000" b="1">
                <a:solidFill>
                  <a:srgbClr val="FF0000"/>
                </a:solidFill>
              </a:rPr>
              <a:t>Wednesday </a:t>
            </a:r>
            <a:r>
              <a:rPr sz="2000"/>
              <a:t>dawn</a:t>
            </a:r>
          </a:p>
          <a:p>
            <a:pPr marL="0" indent="0">
              <a:buSzTx/>
              <a:buNone/>
            </a:pPr>
            <a:r>
              <a:rPr sz="2000"/>
              <a:t>Act V: </a:t>
            </a:r>
            <a:r>
              <a:rPr sz="2000" b="1">
                <a:solidFill>
                  <a:srgbClr val="FF0000"/>
                </a:solidFill>
              </a:rPr>
              <a:t>Thursday</a:t>
            </a:r>
            <a:r>
              <a:rPr sz="2000"/>
              <a:t> until just before dawn </a:t>
            </a:r>
            <a:r>
              <a:rPr sz="2000" b="1">
                <a:solidFill>
                  <a:srgbClr val="FF0000"/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575737587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Elements of a Tragedy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352926" y="609600"/>
            <a:ext cx="10162674" cy="6096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dirty="0"/>
              <a:t>Main character </a:t>
            </a:r>
            <a:r>
              <a:rPr b="1" dirty="0">
                <a:solidFill>
                  <a:srgbClr val="FF0000"/>
                </a:solidFill>
              </a:rPr>
              <a:t>dies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dirty="0"/>
              <a:t>Characters are usually </a:t>
            </a:r>
            <a:r>
              <a:rPr b="1" dirty="0">
                <a:solidFill>
                  <a:srgbClr val="FF0000"/>
                </a:solidFill>
              </a:rPr>
              <a:t>upper class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dirty="0"/>
              <a:t>Main character has a </a:t>
            </a:r>
            <a:r>
              <a:rPr b="1" dirty="0">
                <a:solidFill>
                  <a:srgbClr val="FF0000"/>
                </a:solidFill>
              </a:rPr>
              <a:t>flaw 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dirty="0"/>
              <a:t>The story ends with </a:t>
            </a:r>
            <a:r>
              <a:rPr b="1" dirty="0">
                <a:solidFill>
                  <a:srgbClr val="FF0000"/>
                </a:solidFill>
              </a:rPr>
              <a:t>good</a:t>
            </a:r>
            <a:r>
              <a:rPr dirty="0"/>
              <a:t> results.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endParaRPr dirty="0"/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200" dirty="0">
                <a:solidFill>
                  <a:schemeClr val="accent1"/>
                </a:solidFill>
              </a:rPr>
              <a:t> </a:t>
            </a:r>
            <a:r>
              <a:rPr sz="2200" b="1" dirty="0">
                <a:solidFill>
                  <a:schemeClr val="accent1"/>
                </a:solidFill>
              </a:rPr>
              <a:t>Iambic Pentameter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u="sng" dirty="0">
                <a:solidFill>
                  <a:srgbClr val="000000"/>
                </a:solidFill>
              </a:rPr>
              <a:t>Iambic</a:t>
            </a:r>
            <a:r>
              <a:rPr dirty="0">
                <a:solidFill>
                  <a:srgbClr val="000000"/>
                </a:solidFill>
              </a:rPr>
              <a:t> - </a:t>
            </a:r>
            <a:r>
              <a:rPr b="1" dirty="0">
                <a:solidFill>
                  <a:srgbClr val="FF0000"/>
                </a:solidFill>
              </a:rPr>
              <a:t>Soft</a:t>
            </a:r>
            <a:r>
              <a:rPr dirty="0">
                <a:solidFill>
                  <a:srgbClr val="000000"/>
                </a:solidFill>
              </a:rPr>
              <a:t> sound followed by a </a:t>
            </a:r>
            <a:r>
              <a:rPr b="1" dirty="0">
                <a:solidFill>
                  <a:srgbClr val="FF0000"/>
                </a:solidFill>
              </a:rPr>
              <a:t>hard</a:t>
            </a:r>
            <a:r>
              <a:rPr dirty="0">
                <a:solidFill>
                  <a:srgbClr val="000000"/>
                </a:solidFill>
              </a:rPr>
              <a:t> sound.( </a:t>
            </a:r>
            <a:r>
              <a:rPr b="1" dirty="0">
                <a:solidFill>
                  <a:srgbClr val="00B0F0"/>
                </a:solidFill>
              </a:rPr>
              <a:t>unstressed</a:t>
            </a:r>
            <a:r>
              <a:rPr b="1" dirty="0">
                <a:solidFill>
                  <a:srgbClr val="FF0000"/>
                </a:solidFill>
              </a:rPr>
              <a:t>/stressed</a:t>
            </a:r>
            <a:r>
              <a:rPr dirty="0">
                <a:solidFill>
                  <a:srgbClr val="000000"/>
                </a:solidFill>
              </a:rPr>
              <a:t> syllables)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dirty="0">
                <a:solidFill>
                  <a:srgbClr val="000000"/>
                </a:solidFill>
              </a:rPr>
              <a:t>Ex. </a:t>
            </a:r>
            <a:r>
              <a:rPr dirty="0">
                <a:solidFill>
                  <a:srgbClr val="00B0F0"/>
                </a:solidFill>
              </a:rPr>
              <a:t>Ep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>
                <a:solidFill>
                  <a:srgbClr val="FF0000"/>
                </a:solidFill>
              </a:rPr>
              <a:t>id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err="1">
                <a:solidFill>
                  <a:srgbClr val="00B0F0"/>
                </a:solidFill>
              </a:rPr>
              <a:t>er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err="1">
                <a:solidFill>
                  <a:srgbClr val="FF0000"/>
                </a:solidFill>
              </a:rPr>
              <a:t>mis</a:t>
            </a:r>
            <a:r>
              <a:rPr dirty="0">
                <a:solidFill>
                  <a:srgbClr val="000000"/>
                </a:solidFill>
              </a:rPr>
              <a:t>                Ex. </a:t>
            </a:r>
            <a:r>
              <a:rPr dirty="0">
                <a:solidFill>
                  <a:srgbClr val="00B0F0"/>
                </a:solidFill>
              </a:rPr>
              <a:t>You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look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B0F0"/>
                </a:solidFill>
              </a:rPr>
              <a:t>so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good</a:t>
            </a:r>
            <a:r>
              <a:rPr dirty="0">
                <a:solidFill>
                  <a:srgbClr val="000000"/>
                </a:solidFill>
              </a:rPr>
              <a:t>.        Ex. </a:t>
            </a:r>
            <a:r>
              <a:rPr dirty="0">
                <a:solidFill>
                  <a:srgbClr val="00B0F0"/>
                </a:solidFill>
              </a:rPr>
              <a:t>Slide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in</a:t>
            </a:r>
            <a:r>
              <a:rPr dirty="0">
                <a:solidFill>
                  <a:srgbClr val="00B0F0"/>
                </a:solidFill>
              </a:rPr>
              <a:t>to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my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B0F0"/>
                </a:solidFill>
              </a:rPr>
              <a:t>DMs.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dirty="0">
                <a:solidFill>
                  <a:srgbClr val="000000"/>
                </a:solidFill>
              </a:rPr>
              <a:t>Ex. I would not eat them in a box.  </a:t>
            </a:r>
            <a:r>
              <a:rPr dirty="0">
                <a:solidFill>
                  <a:srgbClr val="7030A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dirty="0">
                <a:solidFill>
                  <a:srgbClr val="7030A0"/>
                </a:solidFill>
              </a:rPr>
              <a:t>Read this like Count Dracula would.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dirty="0">
                <a:solidFill>
                  <a:srgbClr val="000000"/>
                </a:solidFill>
              </a:rPr>
              <a:t>     I would not eat them with a fox.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u="sng" dirty="0">
                <a:solidFill>
                  <a:srgbClr val="000000"/>
                </a:solidFill>
              </a:rPr>
              <a:t>Pentameter</a:t>
            </a:r>
            <a:r>
              <a:rPr dirty="0">
                <a:solidFill>
                  <a:srgbClr val="000000"/>
                </a:solidFill>
              </a:rPr>
              <a:t>- </a:t>
            </a:r>
            <a:r>
              <a:rPr b="1" dirty="0">
                <a:solidFill>
                  <a:srgbClr val="FF0000"/>
                </a:solidFill>
              </a:rPr>
              <a:t>5</a:t>
            </a:r>
            <a:r>
              <a:rPr dirty="0">
                <a:solidFill>
                  <a:srgbClr val="000000"/>
                </a:solidFill>
              </a:rPr>
              <a:t> foot line of poetry. (5 meters)     (     ) (     ) (     ) (     ) (     )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dirty="0">
                <a:solidFill>
                  <a:srgbClr val="000000"/>
                </a:solidFill>
              </a:rPr>
              <a:t>Ex. But soft! What light through yonder window breaks?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dirty="0">
                <a:solidFill>
                  <a:srgbClr val="000000"/>
                </a:solidFill>
              </a:rPr>
              <a:t>Ex. It is the east and Juliet’s the sun.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r>
              <a:rPr dirty="0">
                <a:solidFill>
                  <a:srgbClr val="000000"/>
                </a:solidFill>
              </a:rPr>
              <a:t>Upper class folks speak </a:t>
            </a:r>
            <a:r>
              <a:rPr b="1" dirty="0">
                <a:solidFill>
                  <a:srgbClr val="FF0000"/>
                </a:solidFill>
              </a:rPr>
              <a:t>in blank verse </a:t>
            </a:r>
            <a:r>
              <a:rPr dirty="0">
                <a:solidFill>
                  <a:srgbClr val="000000"/>
                </a:solidFill>
              </a:rPr>
              <a:t>(unrhymed iambic pentameter) and/or poetry. </a:t>
            </a: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r>
              <a:rPr dirty="0">
                <a:solidFill>
                  <a:srgbClr val="000000"/>
                </a:solidFill>
              </a:rPr>
              <a:t>Commoners (servants, uneducated) speak in </a:t>
            </a:r>
            <a:r>
              <a:rPr b="1" dirty="0">
                <a:solidFill>
                  <a:srgbClr val="FF0000"/>
                </a:solidFill>
              </a:rPr>
              <a:t>prose</a:t>
            </a:r>
            <a:r>
              <a:rPr dirty="0">
                <a:solidFill>
                  <a:srgbClr val="000000"/>
                </a:solidFill>
              </a:rPr>
              <a:t> (regular writing) </a:t>
            </a:r>
          </a:p>
        </p:txBody>
      </p:sp>
    </p:spTree>
    <p:extLst>
      <p:ext uri="{BB962C8B-B14F-4D97-AF65-F5344CB8AC3E}">
        <p14:creationId xmlns:p14="http://schemas.microsoft.com/office/powerpoint/2010/main" val="20077949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1676400" y="762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Actor Speech Notes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208547" y="609600"/>
            <a:ext cx="11261557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u="sng" dirty="0"/>
              <a:t>Monologue </a:t>
            </a:r>
            <a:r>
              <a:rPr dirty="0"/>
              <a:t>– a lengthy </a:t>
            </a:r>
            <a:r>
              <a:rPr b="1" dirty="0">
                <a:solidFill>
                  <a:srgbClr val="FF0000"/>
                </a:solidFill>
              </a:rPr>
              <a:t>speech</a:t>
            </a:r>
            <a:r>
              <a:rPr dirty="0"/>
              <a:t> that is addressed to </a:t>
            </a:r>
            <a:r>
              <a:rPr b="1" dirty="0">
                <a:solidFill>
                  <a:srgbClr val="FF0000"/>
                </a:solidFill>
              </a:rPr>
              <a:t>other characters</a:t>
            </a:r>
            <a:r>
              <a:rPr dirty="0"/>
              <a:t>.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dirty="0"/>
              <a:t>Ex. Prince </a:t>
            </a:r>
            <a:r>
              <a:rPr dirty="0" err="1"/>
              <a:t>Escalus</a:t>
            </a:r>
            <a:r>
              <a:rPr dirty="0"/>
              <a:t> in scene I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u="sng" dirty="0"/>
              <a:t>Soliloquy </a:t>
            </a:r>
            <a:r>
              <a:rPr dirty="0"/>
              <a:t>– a lengthy </a:t>
            </a:r>
            <a:r>
              <a:rPr dirty="0">
                <a:solidFill>
                  <a:srgbClr val="000000"/>
                </a:solidFill>
              </a:rPr>
              <a:t>speech</a:t>
            </a:r>
            <a:r>
              <a:rPr dirty="0"/>
              <a:t> in a play in which a </a:t>
            </a:r>
            <a:r>
              <a:rPr b="1" dirty="0">
                <a:solidFill>
                  <a:srgbClr val="FF0000"/>
                </a:solidFill>
              </a:rPr>
              <a:t>character alone </a:t>
            </a:r>
            <a:r>
              <a:rPr dirty="0"/>
              <a:t>on stage expresses his thoughts.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u="sng" dirty="0"/>
              <a:t>Aside </a:t>
            </a:r>
            <a:r>
              <a:rPr dirty="0"/>
              <a:t>– a </a:t>
            </a:r>
            <a:r>
              <a:rPr b="1" dirty="0">
                <a:solidFill>
                  <a:srgbClr val="FF0000"/>
                </a:solidFill>
              </a:rPr>
              <a:t>brief remark </a:t>
            </a:r>
            <a:r>
              <a:rPr dirty="0"/>
              <a:t>from one character to another (or to the audience) that is intended to be </a:t>
            </a:r>
            <a:r>
              <a:rPr b="1" dirty="0">
                <a:solidFill>
                  <a:srgbClr val="FF0000"/>
                </a:solidFill>
              </a:rPr>
              <a:t>unheard</a:t>
            </a:r>
            <a:r>
              <a:rPr dirty="0"/>
              <a:t> by other characters on stage.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u="sng" dirty="0"/>
              <a:t>Dramatic foil </a:t>
            </a:r>
            <a:r>
              <a:rPr dirty="0"/>
              <a:t>– a character whose </a:t>
            </a:r>
            <a:r>
              <a:rPr b="1" dirty="0">
                <a:solidFill>
                  <a:srgbClr val="FF0000"/>
                </a:solidFill>
              </a:rPr>
              <a:t>personality</a:t>
            </a:r>
            <a:r>
              <a:rPr dirty="0"/>
              <a:t> or actions are in striking </a:t>
            </a:r>
            <a:r>
              <a:rPr b="1" dirty="0">
                <a:solidFill>
                  <a:srgbClr val="FF0000"/>
                </a:solidFill>
              </a:rPr>
              <a:t>contrast</a:t>
            </a:r>
            <a:r>
              <a:rPr dirty="0"/>
              <a:t> to those of another character.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dirty="0"/>
              <a:t>Ex. SpongeBob and </a:t>
            </a:r>
            <a:r>
              <a:rPr dirty="0" err="1"/>
              <a:t>Squidward</a:t>
            </a:r>
            <a:r>
              <a:rPr dirty="0"/>
              <a:t/>
            </a:r>
            <a:br>
              <a:rPr dirty="0"/>
            </a:br>
            <a:r>
              <a:rPr dirty="0"/>
              <a:t>Ex. 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u="sng" dirty="0"/>
              <a:t>Tragic Flaw- </a:t>
            </a:r>
            <a:r>
              <a:rPr dirty="0"/>
              <a:t>a </a:t>
            </a:r>
            <a:r>
              <a:rPr b="1" dirty="0">
                <a:solidFill>
                  <a:srgbClr val="FF0000"/>
                </a:solidFill>
              </a:rPr>
              <a:t>personal weakness </a:t>
            </a:r>
            <a:r>
              <a:rPr dirty="0"/>
              <a:t>that brings about the fall of a character in a tragedy.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dirty="0"/>
              <a:t>Romeo’s flaw is 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99582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447502" cy="381000"/>
          </a:xfrm>
        </p:spPr>
        <p:txBody>
          <a:bodyPr>
            <a:noAutofit/>
          </a:bodyPr>
          <a:lstStyle/>
          <a:p>
            <a:r>
              <a:rPr lang="en-US" sz="2400" dirty="0"/>
              <a:t>Warm Up 5/5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010" y="609600"/>
            <a:ext cx="9673389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defRPr sz="1600"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AutoNum type="arabicPeriod"/>
              <a:defRPr sz="1600"/>
            </a:pPr>
            <a:r>
              <a:rPr lang="en-US" dirty="0" smtClean="0">
                <a:solidFill>
                  <a:srgbClr val="7030A0"/>
                </a:solidFill>
              </a:rPr>
              <a:t>If you did not get a chance to write this PEA paragraph, please do so now.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 smtClean="0">
                <a:solidFill>
                  <a:srgbClr val="7030A0"/>
                </a:solidFill>
              </a:rPr>
              <a:t>You will turn this in!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b="1" dirty="0" smtClean="0">
                <a:solidFill>
                  <a:schemeClr val="tx1"/>
                </a:solidFill>
              </a:rPr>
              <a:t>Write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PEA </a:t>
            </a:r>
            <a:r>
              <a:rPr lang="en-US" b="1" dirty="0">
                <a:solidFill>
                  <a:schemeClr val="tx1"/>
                </a:solidFill>
              </a:rPr>
              <a:t>paragraph </a:t>
            </a:r>
            <a:r>
              <a:rPr lang="en-US" b="1" dirty="0">
                <a:solidFill>
                  <a:srgbClr val="000000"/>
                </a:solidFill>
              </a:rPr>
              <a:t>on whether or not you agree with the marriage between Romeo </a:t>
            </a:r>
            <a:r>
              <a:rPr lang="en-US" b="1" dirty="0" smtClean="0">
                <a:solidFill>
                  <a:srgbClr val="000000"/>
                </a:solidFill>
              </a:rPr>
              <a:t>and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Juliet. Follow this format.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_______________ should/should not be married.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E: They should/ should not be married because _______________.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A: Because of ________________, this proves _______________________.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E: Another reason they should/should not be married is because ____________________.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A: Since ______________ this __________________________.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 sz="1600"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 smtClean="0">
                <a:solidFill>
                  <a:srgbClr val="7030A0"/>
                </a:solidFill>
              </a:rPr>
              <a:t>2. Already turned in the PEA paragraph from last class?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Which character can you relate to? Why?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Romeo</a:t>
            </a:r>
            <a:r>
              <a:rPr lang="en-US" dirty="0" smtClean="0">
                <a:solidFill>
                  <a:srgbClr val="000000"/>
                </a:solidFill>
              </a:rPr>
              <a:t>- Lovesick- needs someone to make them whole- sensitive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Juliet</a:t>
            </a:r>
            <a:r>
              <a:rPr lang="en-US" dirty="0" smtClean="0">
                <a:solidFill>
                  <a:srgbClr val="000000"/>
                </a:solidFill>
              </a:rPr>
              <a:t>- looking to defy your parents and set out on your own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Tybalt</a:t>
            </a:r>
            <a:r>
              <a:rPr lang="en-US" dirty="0" smtClean="0">
                <a:solidFill>
                  <a:srgbClr val="000000"/>
                </a:solidFill>
              </a:rPr>
              <a:t>- angry with a distaste for those you dislike, but mindful of your family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Benvolio</a:t>
            </a:r>
            <a:r>
              <a:rPr lang="en-US" dirty="0" smtClean="0">
                <a:solidFill>
                  <a:srgbClr val="000000"/>
                </a:solidFill>
              </a:rPr>
              <a:t>- always there for your friends, good listener, rarely share your problems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Mercutio</a:t>
            </a:r>
            <a:r>
              <a:rPr lang="en-US" dirty="0" smtClean="0">
                <a:solidFill>
                  <a:srgbClr val="000000"/>
                </a:solidFill>
              </a:rPr>
              <a:t>- the jokester- you strive to make others happy because you’re so miserable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Nurse</a:t>
            </a:r>
            <a:r>
              <a:rPr lang="en-US" dirty="0" smtClean="0">
                <a:solidFill>
                  <a:srgbClr val="000000"/>
                </a:solidFill>
              </a:rPr>
              <a:t>- You’re a good friend and a confidant; you’d do anything for a family member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Friar Laurence </a:t>
            </a:r>
            <a:r>
              <a:rPr lang="en-US" dirty="0" smtClean="0">
                <a:solidFill>
                  <a:srgbClr val="000000"/>
                </a:solidFill>
              </a:rPr>
              <a:t>– Looking to solve problems at whatever cost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Lady &amp; Lord Montague &amp; Capulet </a:t>
            </a:r>
            <a:r>
              <a:rPr lang="en-US" dirty="0" smtClean="0">
                <a:solidFill>
                  <a:srgbClr val="000000"/>
                </a:solidFill>
              </a:rPr>
              <a:t>– holding a grudge because it’s what you do.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Servants</a:t>
            </a:r>
            <a:r>
              <a:rPr lang="en-US" dirty="0" smtClean="0">
                <a:solidFill>
                  <a:srgbClr val="000000"/>
                </a:solidFill>
              </a:rPr>
              <a:t>- Feeling like people walk all over you just because they can; still stick up for those people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37066"/>
            <a:ext cx="8596668" cy="863601"/>
          </a:xfrm>
        </p:spPr>
        <p:txBody>
          <a:bodyPr/>
          <a:lstStyle/>
          <a:p>
            <a:r>
              <a:rPr lang="en-US" dirty="0" smtClean="0"/>
              <a:t>Warm Up 2/27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1" y="1100667"/>
            <a:ext cx="10718801" cy="5537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What is your goal for this class today?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How will you accomplish this goal?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2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49" y="117231"/>
            <a:ext cx="9767928" cy="42203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Writing: Literary Analysis     and/or    TKAM: Character analysis poster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49" y="668215"/>
            <a:ext cx="10721191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1. Finish your outline – 20-25 minutes</a:t>
            </a:r>
            <a:endParaRPr lang="en-US" sz="2000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****Please see me when you finish your outline.****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Begin/ Finish your rough draft – 65-70 minutes</a:t>
            </a:r>
          </a:p>
          <a:p>
            <a:pPr lvl="1">
              <a:buFont typeface="Wingdings" charset="2"/>
              <a:buChar char="q"/>
            </a:pPr>
            <a:r>
              <a:rPr lang="en-US" sz="2000" dirty="0" smtClean="0"/>
              <a:t>While drafting, transfer information from your outline to your rough draft </a:t>
            </a:r>
          </a:p>
          <a:p>
            <a:pPr lvl="1">
              <a:buFont typeface="Wingdings" charset="2"/>
              <a:buChar char="q"/>
            </a:pPr>
            <a:r>
              <a:rPr lang="en-US" sz="2000" dirty="0" smtClean="0"/>
              <a:t>Do not worry about spelling or punctuation- just get it all into a rough draft.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****Please see me when you finish your rough draft.****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***</a:t>
            </a:r>
            <a:r>
              <a:rPr lang="en-US" sz="2000" b="1" dirty="0" smtClean="0">
                <a:solidFill>
                  <a:srgbClr val="0070C0"/>
                </a:solidFill>
              </a:rPr>
              <a:t>YOUR ROUGH DRAFT IS NOT YOUR FINAL DRAFT. </a:t>
            </a:r>
            <a:r>
              <a:rPr lang="en-US" sz="2000" dirty="0" smtClean="0">
                <a:solidFill>
                  <a:srgbClr val="0070C0"/>
                </a:solidFill>
              </a:rPr>
              <a:t>***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3. Edit your rough draft- follow the edit checklist provided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****Please see me when you </a:t>
            </a:r>
            <a:r>
              <a:rPr lang="en-US" sz="2000" dirty="0" smtClean="0">
                <a:solidFill>
                  <a:srgbClr val="FF0000"/>
                </a:solidFill>
              </a:rPr>
              <a:t>finish editing your rough draft.****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4. Finished with rough draft and the self edit?</a:t>
            </a:r>
          </a:p>
          <a:p>
            <a:pPr marL="0" indent="0">
              <a:buNone/>
            </a:pPr>
            <a:r>
              <a:rPr lang="en-US" sz="2000" dirty="0" smtClean="0"/>
              <a:t>	Work on your character analysis poster. 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Wednesday March 1,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Literary Analysis – Rough Draft – FINAL DUE FRIDAY!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 – group projects – Due Tuesday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37066"/>
            <a:ext cx="8596668" cy="863601"/>
          </a:xfrm>
        </p:spPr>
        <p:txBody>
          <a:bodyPr/>
          <a:lstStyle/>
          <a:p>
            <a:r>
              <a:rPr lang="en-US" dirty="0" smtClean="0"/>
              <a:t>Warm Up 3/1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1" y="1100667"/>
            <a:ext cx="10718801" cy="5537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Why is it important to actually go over the edit checklist I give you?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Why should you take pride in the work/ assignments you turn in? Where does that pride come from?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Turnitin.com</a:t>
            </a:r>
            <a:r>
              <a:rPr lang="en-US" sz="2400" dirty="0" smtClean="0"/>
              <a:t> information: </a:t>
            </a:r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block:  Class ID: 13193728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Password: English1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2</a:t>
            </a:r>
            <a:r>
              <a:rPr lang="en-US" sz="2400" baseline="30000" dirty="0" smtClean="0">
                <a:solidFill>
                  <a:srgbClr val="7030A0"/>
                </a:solidFill>
              </a:rPr>
              <a:t>nd</a:t>
            </a:r>
            <a:r>
              <a:rPr lang="en-US" sz="2400" dirty="0" smtClean="0">
                <a:solidFill>
                  <a:srgbClr val="7030A0"/>
                </a:solidFill>
              </a:rPr>
              <a:t> block:  Class ID: 13193756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	       Password: English2</a:t>
            </a:r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block:   Class ID: 13193799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Password: English4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4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49" y="117231"/>
            <a:ext cx="9767928" cy="42203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Writing: Literary Analysis     DUE FRIDAY MARCH 1 VIA TURNITIN.COM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50" y="539262"/>
            <a:ext cx="11327096" cy="60725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1. Finish your </a:t>
            </a:r>
            <a:r>
              <a:rPr lang="en-US" sz="2000" dirty="0" smtClean="0">
                <a:solidFill>
                  <a:srgbClr val="00B0F0"/>
                </a:solidFill>
              </a:rPr>
              <a:t>rough draft </a:t>
            </a:r>
            <a:r>
              <a:rPr lang="en-US" sz="2000" dirty="0" smtClean="0"/>
              <a:t>– </a:t>
            </a:r>
            <a:r>
              <a:rPr lang="en-US" sz="2000" dirty="0" smtClean="0">
                <a:solidFill>
                  <a:srgbClr val="C00000"/>
                </a:solidFill>
              </a:rPr>
              <a:t>(30-35 minutes)</a:t>
            </a:r>
          </a:p>
          <a:p>
            <a:pPr lvl="1">
              <a:buFont typeface="Wingdings" charset="2"/>
              <a:buChar char="q"/>
            </a:pPr>
            <a:r>
              <a:rPr lang="en-US" sz="2000" dirty="0" smtClean="0"/>
              <a:t>While drafting, transfer information from your outline to your rough draft </a:t>
            </a:r>
          </a:p>
          <a:p>
            <a:pPr lvl="1">
              <a:buFont typeface="Wingdings" charset="2"/>
              <a:buChar char="q"/>
            </a:pPr>
            <a:r>
              <a:rPr lang="en-US" sz="2000" dirty="0" smtClean="0"/>
              <a:t>Do not worry about spelling or punctuation- just get it all into a rough draft. </a:t>
            </a:r>
          </a:p>
          <a:p>
            <a:pPr lvl="1">
              <a:buFont typeface="Wingdings" charset="2"/>
              <a:buChar char="q"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Using the </a:t>
            </a:r>
            <a:r>
              <a:rPr lang="en-US" sz="2000" dirty="0" smtClean="0">
                <a:solidFill>
                  <a:srgbClr val="00B0F0"/>
                </a:solidFill>
              </a:rPr>
              <a:t>edit checklist</a:t>
            </a:r>
            <a:r>
              <a:rPr lang="en-US" sz="2000" dirty="0" smtClean="0"/>
              <a:t>, revise your rough draft. Only fill in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column. </a:t>
            </a:r>
            <a:r>
              <a:rPr lang="en-US" sz="2000" dirty="0" smtClean="0">
                <a:solidFill>
                  <a:srgbClr val="C00000"/>
                </a:solidFill>
              </a:rPr>
              <a:t>(15 minutes)</a:t>
            </a: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3. Find one </a:t>
            </a:r>
            <a:r>
              <a:rPr lang="en-US" sz="2000" dirty="0" smtClean="0">
                <a:solidFill>
                  <a:srgbClr val="00B0F0"/>
                </a:solidFill>
              </a:rPr>
              <a:t>peer to edit </a:t>
            </a:r>
            <a:r>
              <a:rPr lang="en-US" sz="2000" dirty="0" smtClean="0"/>
              <a:t>your essay; you should peer edit their essay as well. </a:t>
            </a:r>
            <a:r>
              <a:rPr lang="en-US" sz="2000" dirty="0" smtClean="0">
                <a:solidFill>
                  <a:srgbClr val="C00000"/>
                </a:solidFill>
              </a:rPr>
              <a:t>(15 minutes)</a:t>
            </a:r>
          </a:p>
          <a:p>
            <a:pPr lvl="1">
              <a:buFont typeface="Wingdings" charset="2"/>
              <a:buChar char="q"/>
            </a:pPr>
            <a:r>
              <a:rPr lang="en-US" sz="2100" dirty="0" smtClean="0">
                <a:solidFill>
                  <a:srgbClr val="00B0F0"/>
                </a:solidFill>
              </a:rPr>
              <a:t>Peer edit worksheet: </a:t>
            </a:r>
            <a:r>
              <a:rPr lang="en-US" sz="1900" dirty="0" smtClean="0">
                <a:solidFill>
                  <a:schemeClr val="tx1"/>
                </a:solidFill>
              </a:rPr>
              <a:t>Praise, Question, Polish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4. Once you have revised your essay based on the self edit and peer edit, </a:t>
            </a:r>
            <a:r>
              <a:rPr lang="en-US" sz="2000" dirty="0" smtClean="0">
                <a:solidFill>
                  <a:srgbClr val="00B0F0"/>
                </a:solidFill>
              </a:rPr>
              <a:t>grade your essay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based on the </a:t>
            </a:r>
            <a:r>
              <a:rPr lang="en-US" sz="2000" dirty="0" smtClean="0">
                <a:solidFill>
                  <a:srgbClr val="00B0F0"/>
                </a:solidFill>
              </a:rPr>
              <a:t>yellow rubric.  </a:t>
            </a:r>
            <a:r>
              <a:rPr lang="en-US" sz="2000" dirty="0" smtClean="0">
                <a:solidFill>
                  <a:srgbClr val="C00000"/>
                </a:solidFill>
              </a:rPr>
              <a:t>(15 minutes)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 Once you have accomplished steps 1-4, </a:t>
            </a:r>
            <a:r>
              <a:rPr lang="en-US" sz="2000" dirty="0" smtClean="0">
                <a:solidFill>
                  <a:srgbClr val="00B0F0"/>
                </a:solidFill>
              </a:rPr>
              <a:t>we will conference </a:t>
            </a:r>
            <a:r>
              <a:rPr lang="en-US" sz="2000" dirty="0" smtClean="0"/>
              <a:t>and make sure you have met the criteria on the checklist. For every item I find that you haven’t included in your essay,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you will lose 2 points </a:t>
            </a:r>
            <a:r>
              <a:rPr lang="en-US" sz="2000" dirty="0" smtClean="0"/>
              <a:t>off of your final essay grade. </a:t>
            </a:r>
            <a:r>
              <a:rPr lang="en-US" sz="2000" dirty="0" smtClean="0">
                <a:solidFill>
                  <a:srgbClr val="C00000"/>
                </a:solidFill>
              </a:rPr>
              <a:t>(10 minutes)</a:t>
            </a:r>
          </a:p>
          <a:p>
            <a:pPr marL="0" indent="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Friday March 3,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Literary Analysis – DUE TODAY!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 – group projects – Due Tuesday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Romeo and Juliet background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37066"/>
            <a:ext cx="8596668" cy="863601"/>
          </a:xfrm>
        </p:spPr>
        <p:txBody>
          <a:bodyPr/>
          <a:lstStyle/>
          <a:p>
            <a:r>
              <a:rPr lang="en-US" dirty="0" smtClean="0"/>
              <a:t>Warm Up 3/3 – Warm up check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1" y="1100667"/>
            <a:ext cx="10718801" cy="5537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Do you believe in fate? Why/why not?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Would you trust your parents/ guardians to choose your significant other? Why/ why not?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Turnitin.com</a:t>
            </a:r>
            <a:r>
              <a:rPr lang="en-US" sz="2400" dirty="0" smtClean="0"/>
              <a:t> information: </a:t>
            </a:r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block:  Class ID: 13193728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Password: English1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block:  Class ID: 13193756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       Password: English2</a:t>
            </a:r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block:   Class ID: 13193799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Password: English4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MARTInkShape-1"/>
          <p:cNvSpPr/>
          <p:nvPr/>
        </p:nvSpPr>
        <p:spPr>
          <a:xfrm>
            <a:off x="1585951" y="5324520"/>
            <a:ext cx="4134461" cy="1521549"/>
          </a:xfrm>
          <a:custGeom>
            <a:avLst/>
            <a:gdLst/>
            <a:ahLst/>
            <a:cxnLst/>
            <a:rect l="0" t="0" r="0" b="0"/>
            <a:pathLst>
              <a:path w="4134461" h="1521549">
                <a:moveTo>
                  <a:pt x="3712330" y="57105"/>
                </a:moveTo>
                <a:lnTo>
                  <a:pt x="3706010" y="50784"/>
                </a:lnTo>
                <a:lnTo>
                  <a:pt x="3649353" y="32983"/>
                </a:lnTo>
                <a:lnTo>
                  <a:pt x="3601260" y="23677"/>
                </a:lnTo>
                <a:lnTo>
                  <a:pt x="3555655" y="22065"/>
                </a:lnTo>
                <a:lnTo>
                  <a:pt x="3512169" y="21688"/>
                </a:lnTo>
                <a:lnTo>
                  <a:pt x="3463297" y="21520"/>
                </a:lnTo>
                <a:lnTo>
                  <a:pt x="3415117" y="21446"/>
                </a:lnTo>
                <a:lnTo>
                  <a:pt x="3356009" y="21404"/>
                </a:lnTo>
                <a:lnTo>
                  <a:pt x="3304981" y="21392"/>
                </a:lnTo>
                <a:lnTo>
                  <a:pt x="3248514" y="20064"/>
                </a:lnTo>
                <a:lnTo>
                  <a:pt x="3203311" y="13204"/>
                </a:lnTo>
                <a:lnTo>
                  <a:pt x="3156403" y="10583"/>
                </a:lnTo>
                <a:lnTo>
                  <a:pt x="3107668" y="9807"/>
                </a:lnTo>
                <a:lnTo>
                  <a:pt x="3051923" y="9577"/>
                </a:lnTo>
                <a:lnTo>
                  <a:pt x="2994837" y="9509"/>
                </a:lnTo>
                <a:lnTo>
                  <a:pt x="2942498" y="9489"/>
                </a:lnTo>
                <a:lnTo>
                  <a:pt x="2885686" y="8160"/>
                </a:lnTo>
                <a:lnTo>
                  <a:pt x="2826960" y="1298"/>
                </a:lnTo>
                <a:lnTo>
                  <a:pt x="2767667" y="0"/>
                </a:lnTo>
                <a:lnTo>
                  <a:pt x="2708207" y="6083"/>
                </a:lnTo>
                <a:lnTo>
                  <a:pt x="2648697" y="8474"/>
                </a:lnTo>
                <a:lnTo>
                  <a:pt x="2589172" y="9182"/>
                </a:lnTo>
                <a:lnTo>
                  <a:pt x="2529642" y="9392"/>
                </a:lnTo>
                <a:lnTo>
                  <a:pt x="2470112" y="9454"/>
                </a:lnTo>
                <a:lnTo>
                  <a:pt x="2430424" y="9468"/>
                </a:lnTo>
                <a:lnTo>
                  <a:pt x="2387208" y="9475"/>
                </a:lnTo>
                <a:lnTo>
                  <a:pt x="2342867" y="9478"/>
                </a:lnTo>
                <a:lnTo>
                  <a:pt x="2301110" y="9479"/>
                </a:lnTo>
                <a:lnTo>
                  <a:pt x="2260503" y="13008"/>
                </a:lnTo>
                <a:lnTo>
                  <a:pt x="2219084" y="17662"/>
                </a:lnTo>
                <a:lnTo>
                  <a:pt x="2174218" y="19731"/>
                </a:lnTo>
                <a:lnTo>
                  <a:pt x="2127818" y="20650"/>
                </a:lnTo>
                <a:lnTo>
                  <a:pt x="2082061" y="22382"/>
                </a:lnTo>
                <a:lnTo>
                  <a:pt x="2039676" y="27561"/>
                </a:lnTo>
                <a:lnTo>
                  <a:pt x="1995261" y="30745"/>
                </a:lnTo>
                <a:lnTo>
                  <a:pt x="1949064" y="32161"/>
                </a:lnTo>
                <a:lnTo>
                  <a:pt x="1902073" y="32789"/>
                </a:lnTo>
                <a:lnTo>
                  <a:pt x="1854730" y="36596"/>
                </a:lnTo>
                <a:lnTo>
                  <a:pt x="1807230" y="42698"/>
                </a:lnTo>
                <a:lnTo>
                  <a:pt x="1759661" y="49821"/>
                </a:lnTo>
                <a:lnTo>
                  <a:pt x="1712060" y="53867"/>
                </a:lnTo>
                <a:lnTo>
                  <a:pt x="1664447" y="56990"/>
                </a:lnTo>
                <a:lnTo>
                  <a:pt x="1616826" y="62786"/>
                </a:lnTo>
                <a:lnTo>
                  <a:pt x="1565676" y="69772"/>
                </a:lnTo>
                <a:lnTo>
                  <a:pt x="1512074" y="75964"/>
                </a:lnTo>
                <a:lnTo>
                  <a:pt x="1457383" y="78716"/>
                </a:lnTo>
                <a:lnTo>
                  <a:pt x="1405736" y="83467"/>
                </a:lnTo>
                <a:lnTo>
                  <a:pt x="1355000" y="88665"/>
                </a:lnTo>
                <a:lnTo>
                  <a:pt x="1301583" y="90976"/>
                </a:lnTo>
                <a:lnTo>
                  <a:pt x="1250501" y="95531"/>
                </a:lnTo>
                <a:lnTo>
                  <a:pt x="1201340" y="100641"/>
                </a:lnTo>
                <a:lnTo>
                  <a:pt x="1153033" y="102913"/>
                </a:lnTo>
                <a:lnTo>
                  <a:pt x="1105104" y="103922"/>
                </a:lnTo>
                <a:lnTo>
                  <a:pt x="1057344" y="104371"/>
                </a:lnTo>
                <a:lnTo>
                  <a:pt x="1009660" y="104571"/>
                </a:lnTo>
                <a:lnTo>
                  <a:pt x="962008" y="104659"/>
                </a:lnTo>
                <a:lnTo>
                  <a:pt x="915694" y="103375"/>
                </a:lnTo>
                <a:lnTo>
                  <a:pt x="873061" y="98396"/>
                </a:lnTo>
                <a:lnTo>
                  <a:pt x="828537" y="95300"/>
                </a:lnTo>
                <a:lnTo>
                  <a:pt x="783613" y="93924"/>
                </a:lnTo>
                <a:lnTo>
                  <a:pt x="741598" y="93313"/>
                </a:lnTo>
                <a:lnTo>
                  <a:pt x="700876" y="93041"/>
                </a:lnTo>
                <a:lnTo>
                  <a:pt x="660729" y="92920"/>
                </a:lnTo>
                <a:lnTo>
                  <a:pt x="620837" y="92867"/>
                </a:lnTo>
                <a:lnTo>
                  <a:pt x="581059" y="92843"/>
                </a:lnTo>
                <a:lnTo>
                  <a:pt x="525005" y="96357"/>
                </a:lnTo>
                <a:lnTo>
                  <a:pt x="471354" y="105777"/>
                </a:lnTo>
                <a:lnTo>
                  <a:pt x="417093" y="120474"/>
                </a:lnTo>
                <a:lnTo>
                  <a:pt x="363974" y="141587"/>
                </a:lnTo>
                <a:lnTo>
                  <a:pt x="309871" y="164598"/>
                </a:lnTo>
                <a:lnTo>
                  <a:pt x="260326" y="191701"/>
                </a:lnTo>
                <a:lnTo>
                  <a:pt x="212132" y="224868"/>
                </a:lnTo>
                <a:lnTo>
                  <a:pt x="164339" y="259830"/>
                </a:lnTo>
                <a:lnTo>
                  <a:pt x="107102" y="313520"/>
                </a:lnTo>
                <a:lnTo>
                  <a:pt x="76039" y="359445"/>
                </a:lnTo>
                <a:lnTo>
                  <a:pt x="50079" y="406567"/>
                </a:lnTo>
                <a:lnTo>
                  <a:pt x="31950" y="454043"/>
                </a:lnTo>
                <a:lnTo>
                  <a:pt x="18200" y="501624"/>
                </a:lnTo>
                <a:lnTo>
                  <a:pt x="5748" y="555556"/>
                </a:lnTo>
                <a:lnTo>
                  <a:pt x="0" y="607108"/>
                </a:lnTo>
                <a:lnTo>
                  <a:pt x="4618" y="662217"/>
                </a:lnTo>
                <a:lnTo>
                  <a:pt x="14364" y="714117"/>
                </a:lnTo>
                <a:lnTo>
                  <a:pt x="25631" y="763009"/>
                </a:lnTo>
                <a:lnTo>
                  <a:pt x="43668" y="811009"/>
                </a:lnTo>
                <a:lnTo>
                  <a:pt x="65769" y="858746"/>
                </a:lnTo>
                <a:lnTo>
                  <a:pt x="105124" y="914101"/>
                </a:lnTo>
                <a:lnTo>
                  <a:pt x="146803" y="971092"/>
                </a:lnTo>
                <a:lnTo>
                  <a:pt x="198889" y="1014639"/>
                </a:lnTo>
                <a:lnTo>
                  <a:pt x="256900" y="1058224"/>
                </a:lnTo>
                <a:lnTo>
                  <a:pt x="304897" y="1091920"/>
                </a:lnTo>
                <a:lnTo>
                  <a:pt x="359100" y="1119249"/>
                </a:lnTo>
                <a:lnTo>
                  <a:pt x="410585" y="1144104"/>
                </a:lnTo>
                <a:lnTo>
                  <a:pt x="467144" y="1168225"/>
                </a:lnTo>
                <a:lnTo>
                  <a:pt x="525795" y="1190806"/>
                </a:lnTo>
                <a:lnTo>
                  <a:pt x="565276" y="1201705"/>
                </a:lnTo>
                <a:lnTo>
                  <a:pt x="608400" y="1214486"/>
                </a:lnTo>
                <a:lnTo>
                  <a:pt x="652702" y="1228986"/>
                </a:lnTo>
                <a:lnTo>
                  <a:pt x="694440" y="1244250"/>
                </a:lnTo>
                <a:lnTo>
                  <a:pt x="738566" y="1256326"/>
                </a:lnTo>
                <a:lnTo>
                  <a:pt x="784636" y="1266103"/>
                </a:lnTo>
                <a:lnTo>
                  <a:pt x="831571" y="1274857"/>
                </a:lnTo>
                <a:lnTo>
                  <a:pt x="878888" y="1286686"/>
                </a:lnTo>
                <a:lnTo>
                  <a:pt x="927700" y="1299440"/>
                </a:lnTo>
                <a:lnTo>
                  <a:pt x="980262" y="1309518"/>
                </a:lnTo>
                <a:lnTo>
                  <a:pt x="1030963" y="1318406"/>
                </a:lnTo>
                <a:lnTo>
                  <a:pt x="1081278" y="1326767"/>
                </a:lnTo>
                <a:lnTo>
                  <a:pt x="1134509" y="1334892"/>
                </a:lnTo>
                <a:lnTo>
                  <a:pt x="1189034" y="1342913"/>
                </a:lnTo>
                <a:lnTo>
                  <a:pt x="1244136" y="1350888"/>
                </a:lnTo>
                <a:lnTo>
                  <a:pt x="1299494" y="1358842"/>
                </a:lnTo>
                <a:lnTo>
                  <a:pt x="1354965" y="1370315"/>
                </a:lnTo>
                <a:lnTo>
                  <a:pt x="1410488" y="1382909"/>
                </a:lnTo>
                <a:lnTo>
                  <a:pt x="1466032" y="1392918"/>
                </a:lnTo>
                <a:lnTo>
                  <a:pt x="1521587" y="1401775"/>
                </a:lnTo>
                <a:lnTo>
                  <a:pt x="1577146" y="1410122"/>
                </a:lnTo>
                <a:lnTo>
                  <a:pt x="1632707" y="1418241"/>
                </a:lnTo>
                <a:lnTo>
                  <a:pt x="1684741" y="1426259"/>
                </a:lnTo>
                <a:lnTo>
                  <a:pt x="1735648" y="1435556"/>
                </a:lnTo>
                <a:lnTo>
                  <a:pt x="1789141" y="1448507"/>
                </a:lnTo>
                <a:lnTo>
                  <a:pt x="1843785" y="1456027"/>
                </a:lnTo>
                <a:lnTo>
                  <a:pt x="1898939" y="1462015"/>
                </a:lnTo>
                <a:lnTo>
                  <a:pt x="1954319" y="1473495"/>
                </a:lnTo>
                <a:lnTo>
                  <a:pt x="2009801" y="1483889"/>
                </a:lnTo>
                <a:lnTo>
                  <a:pt x="2065328" y="1491596"/>
                </a:lnTo>
                <a:lnTo>
                  <a:pt x="2120874" y="1495021"/>
                </a:lnTo>
                <a:lnTo>
                  <a:pt x="2176429" y="1500071"/>
                </a:lnTo>
                <a:lnTo>
                  <a:pt x="2231989" y="1506725"/>
                </a:lnTo>
                <a:lnTo>
                  <a:pt x="2287550" y="1514093"/>
                </a:lnTo>
                <a:lnTo>
                  <a:pt x="2343112" y="1518249"/>
                </a:lnTo>
                <a:lnTo>
                  <a:pt x="2398674" y="1520096"/>
                </a:lnTo>
                <a:lnTo>
                  <a:pt x="2454237" y="1520916"/>
                </a:lnTo>
                <a:lnTo>
                  <a:pt x="2509799" y="1521282"/>
                </a:lnTo>
                <a:lnTo>
                  <a:pt x="2565362" y="1521444"/>
                </a:lnTo>
                <a:lnTo>
                  <a:pt x="2620924" y="1521516"/>
                </a:lnTo>
                <a:lnTo>
                  <a:pt x="2676487" y="1521548"/>
                </a:lnTo>
                <a:lnTo>
                  <a:pt x="2732049" y="1520240"/>
                </a:lnTo>
                <a:lnTo>
                  <a:pt x="2787612" y="1515248"/>
                </a:lnTo>
                <a:lnTo>
                  <a:pt x="2843174" y="1508620"/>
                </a:lnTo>
                <a:lnTo>
                  <a:pt x="2897414" y="1501265"/>
                </a:lnTo>
                <a:lnTo>
                  <a:pt x="2947978" y="1493586"/>
                </a:lnTo>
                <a:lnTo>
                  <a:pt x="3000438" y="1485763"/>
                </a:lnTo>
                <a:lnTo>
                  <a:pt x="3054621" y="1477876"/>
                </a:lnTo>
                <a:lnTo>
                  <a:pt x="3109571" y="1469961"/>
                </a:lnTo>
                <a:lnTo>
                  <a:pt x="3161333" y="1458506"/>
                </a:lnTo>
                <a:lnTo>
                  <a:pt x="3210797" y="1444596"/>
                </a:lnTo>
                <a:lnTo>
                  <a:pt x="3259239" y="1429594"/>
                </a:lnTo>
                <a:lnTo>
                  <a:pt x="3307227" y="1414107"/>
                </a:lnTo>
                <a:lnTo>
                  <a:pt x="3355014" y="1398405"/>
                </a:lnTo>
                <a:lnTo>
                  <a:pt x="3402710" y="1382606"/>
                </a:lnTo>
                <a:lnTo>
                  <a:pt x="3450367" y="1363237"/>
                </a:lnTo>
                <a:lnTo>
                  <a:pt x="3498007" y="1341400"/>
                </a:lnTo>
                <a:lnTo>
                  <a:pt x="3545638" y="1318465"/>
                </a:lnTo>
                <a:lnTo>
                  <a:pt x="3589738" y="1295043"/>
                </a:lnTo>
                <a:lnTo>
                  <a:pt x="3632710" y="1271405"/>
                </a:lnTo>
                <a:lnTo>
                  <a:pt x="3678266" y="1247668"/>
                </a:lnTo>
                <a:lnTo>
                  <a:pt x="3735898" y="1205672"/>
                </a:lnTo>
                <a:lnTo>
                  <a:pt x="3792808" y="1159715"/>
                </a:lnTo>
                <a:lnTo>
                  <a:pt x="3845243" y="1112585"/>
                </a:lnTo>
                <a:lnTo>
                  <a:pt x="3894293" y="1058786"/>
                </a:lnTo>
                <a:lnTo>
                  <a:pt x="3942340" y="1007273"/>
                </a:lnTo>
                <a:lnTo>
                  <a:pt x="3983769" y="958496"/>
                </a:lnTo>
                <a:lnTo>
                  <a:pt x="4021180" y="910530"/>
                </a:lnTo>
                <a:lnTo>
                  <a:pt x="4051080" y="856483"/>
                </a:lnTo>
                <a:lnTo>
                  <a:pt x="4076696" y="804898"/>
                </a:lnTo>
                <a:lnTo>
                  <a:pt x="4101043" y="749778"/>
                </a:lnTo>
                <a:lnTo>
                  <a:pt x="4118693" y="697875"/>
                </a:lnTo>
                <a:lnTo>
                  <a:pt x="4125981" y="642662"/>
                </a:lnTo>
                <a:lnTo>
                  <a:pt x="4134460" y="590731"/>
                </a:lnTo>
                <a:lnTo>
                  <a:pt x="4132710" y="541830"/>
                </a:lnTo>
                <a:lnTo>
                  <a:pt x="4130134" y="493826"/>
                </a:lnTo>
                <a:lnTo>
                  <a:pt x="4123050" y="446089"/>
                </a:lnTo>
                <a:lnTo>
                  <a:pt x="4107481" y="390735"/>
                </a:lnTo>
                <a:lnTo>
                  <a:pt x="4080300" y="333743"/>
                </a:lnTo>
                <a:lnTo>
                  <a:pt x="4043132" y="283876"/>
                </a:lnTo>
                <a:lnTo>
                  <a:pt x="3985835" y="233288"/>
                </a:lnTo>
                <a:lnTo>
                  <a:pt x="3938482" y="193918"/>
                </a:lnTo>
                <a:lnTo>
                  <a:pt x="3880082" y="160663"/>
                </a:lnTo>
                <a:lnTo>
                  <a:pt x="3826710" y="136590"/>
                </a:lnTo>
                <a:lnTo>
                  <a:pt x="3775472" y="114023"/>
                </a:lnTo>
                <a:lnTo>
                  <a:pt x="3718986" y="98370"/>
                </a:lnTo>
                <a:lnTo>
                  <a:pt x="3661679" y="86676"/>
                </a:lnTo>
                <a:lnTo>
                  <a:pt x="3609275" y="82624"/>
                </a:lnTo>
                <a:lnTo>
                  <a:pt x="3552443" y="82746"/>
                </a:lnTo>
                <a:lnTo>
                  <a:pt x="3493712" y="90573"/>
                </a:lnTo>
                <a:lnTo>
                  <a:pt x="3435741" y="102593"/>
                </a:lnTo>
                <a:lnTo>
                  <a:pt x="3385785" y="121001"/>
                </a:lnTo>
                <a:lnTo>
                  <a:pt x="3331330" y="14044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Writing: Literary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have 10 minutes to submit your essay to </a:t>
            </a:r>
            <a:r>
              <a:rPr lang="en-US" sz="2800" dirty="0" err="1" smtClean="0"/>
              <a:t>turnitin.com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2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662</TotalTime>
  <Words>1243</Words>
  <Application>Microsoft Office PowerPoint</Application>
  <PresentationFormat>Widescreen</PresentationFormat>
  <Paragraphs>192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Agenda: Monday February 27, 2017</vt:lpstr>
      <vt:lpstr>Warm Up 2/27</vt:lpstr>
      <vt:lpstr>Writing: Literary Analysis     and/or    TKAM: Character analysis poster</vt:lpstr>
      <vt:lpstr>Agenda: Wednesday March 1, 2017</vt:lpstr>
      <vt:lpstr>Warm Up 3/1</vt:lpstr>
      <vt:lpstr>Writing: Literary Analysis     DUE FRIDAY MARCH 1 VIA TURNITIN.COM</vt:lpstr>
      <vt:lpstr>Agenda: Friday March 3, 2017</vt:lpstr>
      <vt:lpstr>Warm Up 3/3 – Warm up check today!</vt:lpstr>
      <vt:lpstr>Writing: Literary Analysis</vt:lpstr>
      <vt:lpstr>Literature: Romeo and Juliet</vt:lpstr>
      <vt:lpstr>Gender Differences</vt:lpstr>
      <vt:lpstr>Romeo and Juliet Notes</vt:lpstr>
      <vt:lpstr>Elements of a Tragedy</vt:lpstr>
      <vt:lpstr>Actor Speech Notes</vt:lpstr>
      <vt:lpstr>Warm Up 5/5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 February 27, 2017</dc:title>
  <dc:creator>Microsoft Office User</dc:creator>
  <cp:lastModifiedBy>Phelps Julie A</cp:lastModifiedBy>
  <cp:revision>13</cp:revision>
  <dcterms:created xsi:type="dcterms:W3CDTF">2017-02-27T01:58:33Z</dcterms:created>
  <dcterms:modified xsi:type="dcterms:W3CDTF">2017-03-03T21:51:03Z</dcterms:modified>
</cp:coreProperties>
</file>