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73" r:id="rId3"/>
    <p:sldId id="257" r:id="rId4"/>
    <p:sldId id="258" r:id="rId5"/>
    <p:sldId id="263" r:id="rId6"/>
    <p:sldId id="265" r:id="rId7"/>
    <p:sldId id="266" r:id="rId8"/>
    <p:sldId id="267" r:id="rId9"/>
    <p:sldId id="264" r:id="rId10"/>
    <p:sldId id="262" r:id="rId11"/>
    <p:sldId id="261" r:id="rId12"/>
    <p:sldId id="270" r:id="rId13"/>
    <p:sldId id="271" r:id="rId14"/>
    <p:sldId id="272" r:id="rId15"/>
    <p:sldId id="274" r:id="rId16"/>
    <p:sldId id="275" r:id="rId17"/>
    <p:sldId id="276" r:id="rId18"/>
    <p:sldId id="277" r:id="rId19"/>
    <p:sldId id="278" r:id="rId20"/>
    <p:sldId id="280"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4" autoAdjust="0"/>
    <p:restoredTop sz="94660"/>
  </p:normalViewPr>
  <p:slideViewPr>
    <p:cSldViewPr snapToGrid="0">
      <p:cViewPr varScale="1">
        <p:scale>
          <a:sx n="109" d="100"/>
          <a:sy n="109" d="100"/>
        </p:scale>
        <p:origin x="392"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D44886-2D7E-4476-A008-DB1BA1986A43}" type="datetimeFigureOut">
              <a:rPr lang="en-US" smtClean="0"/>
              <a:t>2/22/17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DFF3E-BB47-4105-A32F-9E5F53F3287D}" type="slidenum">
              <a:rPr lang="en-US" smtClean="0"/>
              <a:t>‹#›</a:t>
            </a:fld>
            <a:endParaRPr lang="en-US"/>
          </a:p>
        </p:txBody>
      </p:sp>
    </p:spTree>
    <p:extLst>
      <p:ext uri="{BB962C8B-B14F-4D97-AF65-F5344CB8AC3E}">
        <p14:creationId xmlns:p14="http://schemas.microsoft.com/office/powerpoint/2010/main" val="1178131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D44886-2D7E-4476-A008-DB1BA1986A43}" type="datetimeFigureOut">
              <a:rPr lang="en-US" smtClean="0"/>
              <a:t>2/22/17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DFF3E-BB47-4105-A32F-9E5F53F3287D}" type="slidenum">
              <a:rPr lang="en-US" smtClean="0"/>
              <a:t>‹#›</a:t>
            </a:fld>
            <a:endParaRPr lang="en-US"/>
          </a:p>
        </p:txBody>
      </p:sp>
    </p:spTree>
    <p:extLst>
      <p:ext uri="{BB962C8B-B14F-4D97-AF65-F5344CB8AC3E}">
        <p14:creationId xmlns:p14="http://schemas.microsoft.com/office/powerpoint/2010/main" val="1001062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D44886-2D7E-4476-A008-DB1BA1986A43}" type="datetimeFigureOut">
              <a:rPr lang="en-US" smtClean="0"/>
              <a:t>2/22/17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DFF3E-BB47-4105-A32F-9E5F53F3287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4477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D44886-2D7E-4476-A008-DB1BA1986A43}" type="datetimeFigureOut">
              <a:rPr lang="en-US" smtClean="0"/>
              <a:t>2/22/17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DFF3E-BB47-4105-A32F-9E5F53F3287D}" type="slidenum">
              <a:rPr lang="en-US" smtClean="0"/>
              <a:t>‹#›</a:t>
            </a:fld>
            <a:endParaRPr lang="en-US"/>
          </a:p>
        </p:txBody>
      </p:sp>
    </p:spTree>
    <p:extLst>
      <p:ext uri="{BB962C8B-B14F-4D97-AF65-F5344CB8AC3E}">
        <p14:creationId xmlns:p14="http://schemas.microsoft.com/office/powerpoint/2010/main" val="3437788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D44886-2D7E-4476-A008-DB1BA1986A43}" type="datetimeFigureOut">
              <a:rPr lang="en-US" smtClean="0"/>
              <a:t>2/22/17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DFF3E-BB47-4105-A32F-9E5F53F3287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71555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D44886-2D7E-4476-A008-DB1BA1986A43}" type="datetimeFigureOut">
              <a:rPr lang="en-US" smtClean="0"/>
              <a:t>2/22/17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DFF3E-BB47-4105-A32F-9E5F53F3287D}" type="slidenum">
              <a:rPr lang="en-US" smtClean="0"/>
              <a:t>‹#›</a:t>
            </a:fld>
            <a:endParaRPr lang="en-US"/>
          </a:p>
        </p:txBody>
      </p:sp>
    </p:spTree>
    <p:extLst>
      <p:ext uri="{BB962C8B-B14F-4D97-AF65-F5344CB8AC3E}">
        <p14:creationId xmlns:p14="http://schemas.microsoft.com/office/powerpoint/2010/main" val="992604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D44886-2D7E-4476-A008-DB1BA1986A43}" type="datetimeFigureOut">
              <a:rPr lang="en-US" smtClean="0"/>
              <a:t>2/22/17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DFF3E-BB47-4105-A32F-9E5F53F3287D}" type="slidenum">
              <a:rPr lang="en-US" smtClean="0"/>
              <a:t>‹#›</a:t>
            </a:fld>
            <a:endParaRPr lang="en-US"/>
          </a:p>
        </p:txBody>
      </p:sp>
    </p:spTree>
    <p:extLst>
      <p:ext uri="{BB962C8B-B14F-4D97-AF65-F5344CB8AC3E}">
        <p14:creationId xmlns:p14="http://schemas.microsoft.com/office/powerpoint/2010/main" val="3721944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D44886-2D7E-4476-A008-DB1BA1986A43}" type="datetimeFigureOut">
              <a:rPr lang="en-US" smtClean="0"/>
              <a:t>2/22/17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DFF3E-BB47-4105-A32F-9E5F53F3287D}" type="slidenum">
              <a:rPr lang="en-US" smtClean="0"/>
              <a:t>‹#›</a:t>
            </a:fld>
            <a:endParaRPr lang="en-US"/>
          </a:p>
        </p:txBody>
      </p:sp>
    </p:spTree>
    <p:extLst>
      <p:ext uri="{BB962C8B-B14F-4D97-AF65-F5344CB8AC3E}">
        <p14:creationId xmlns:p14="http://schemas.microsoft.com/office/powerpoint/2010/main" val="30004786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C4536A-F644-4C46-B2ED-C478F79DD770}" type="datetimeFigureOut">
              <a:rPr lang="en-US" smtClean="0">
                <a:solidFill>
                  <a:prstClr val="black">
                    <a:tint val="75000"/>
                  </a:prstClr>
                </a:solidFill>
              </a:rPr>
              <a:pPr/>
              <a:t>2/22/17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0A96E1A-90DB-8F40-9B51-92B3C7646582}"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2610975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C4536A-F644-4C46-B2ED-C478F79DD770}" type="datetimeFigureOut">
              <a:rPr lang="en-US" smtClean="0">
                <a:solidFill>
                  <a:prstClr val="black">
                    <a:tint val="75000"/>
                  </a:prstClr>
                </a:solidFill>
              </a:rPr>
              <a:pPr/>
              <a:t>2/22/17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0A96E1A-90DB-8F40-9B51-92B3C7646582}"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8256592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C4536A-F644-4C46-B2ED-C478F79DD770}" type="datetimeFigureOut">
              <a:rPr lang="en-US" smtClean="0">
                <a:solidFill>
                  <a:prstClr val="black">
                    <a:tint val="75000"/>
                  </a:prstClr>
                </a:solidFill>
              </a:rPr>
              <a:pPr/>
              <a:t>2/22/17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0A96E1A-90DB-8F40-9B51-92B3C7646582}"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74916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D44886-2D7E-4476-A008-DB1BA1986A43}" type="datetimeFigureOut">
              <a:rPr lang="en-US" smtClean="0"/>
              <a:t>2/22/17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DFF3E-BB47-4105-A32F-9E5F53F3287D}" type="slidenum">
              <a:rPr lang="en-US" smtClean="0"/>
              <a:t>‹#›</a:t>
            </a:fld>
            <a:endParaRPr lang="en-US"/>
          </a:p>
        </p:txBody>
      </p:sp>
    </p:spTree>
    <p:extLst>
      <p:ext uri="{BB962C8B-B14F-4D97-AF65-F5344CB8AC3E}">
        <p14:creationId xmlns:p14="http://schemas.microsoft.com/office/powerpoint/2010/main" val="9394392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C4536A-F644-4C46-B2ED-C478F79DD770}" type="datetimeFigureOut">
              <a:rPr lang="en-US" smtClean="0">
                <a:solidFill>
                  <a:prstClr val="black">
                    <a:tint val="75000"/>
                  </a:prstClr>
                </a:solidFill>
              </a:rPr>
              <a:pPr/>
              <a:t>2/22/17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0A96E1A-90DB-8F40-9B51-92B3C7646582}"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731272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C4536A-F644-4C46-B2ED-C478F79DD770}" type="datetimeFigureOut">
              <a:rPr lang="en-US" smtClean="0">
                <a:solidFill>
                  <a:prstClr val="black">
                    <a:tint val="75000"/>
                  </a:prstClr>
                </a:solidFill>
              </a:rPr>
              <a:pPr/>
              <a:t>2/22/17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0A96E1A-90DB-8F40-9B51-92B3C7646582}"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7974472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C4536A-F644-4C46-B2ED-C478F79DD770}" type="datetimeFigureOut">
              <a:rPr lang="en-US" smtClean="0">
                <a:solidFill>
                  <a:prstClr val="black">
                    <a:tint val="75000"/>
                  </a:prstClr>
                </a:solidFill>
              </a:rPr>
              <a:pPr/>
              <a:t>2/22/17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0A96E1A-90DB-8F40-9B51-92B3C7646582}"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5275447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4536A-F644-4C46-B2ED-C478F79DD770}" type="datetimeFigureOut">
              <a:rPr lang="en-US" smtClean="0">
                <a:solidFill>
                  <a:prstClr val="black">
                    <a:tint val="75000"/>
                  </a:prstClr>
                </a:solidFill>
              </a:rPr>
              <a:pPr/>
              <a:t>2/22/17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0A96E1A-90DB-8F40-9B51-92B3C7646582}"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1393958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4536A-F644-4C46-B2ED-C478F79DD770}" type="datetimeFigureOut">
              <a:rPr lang="en-US" smtClean="0">
                <a:solidFill>
                  <a:prstClr val="black">
                    <a:tint val="75000"/>
                  </a:prstClr>
                </a:solidFill>
              </a:rPr>
              <a:pPr/>
              <a:t>2/22/17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0A96E1A-90DB-8F40-9B51-92B3C7646582}"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5044115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4536A-F644-4C46-B2ED-C478F79DD770}" type="datetimeFigureOut">
              <a:rPr lang="en-US" smtClean="0">
                <a:solidFill>
                  <a:prstClr val="black">
                    <a:tint val="75000"/>
                  </a:prstClr>
                </a:solidFill>
              </a:rPr>
              <a:pPr/>
              <a:t>2/22/17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0A96E1A-90DB-8F40-9B51-92B3C7646582}"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9285529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C4536A-F644-4C46-B2ED-C478F79DD770}" type="datetimeFigureOut">
              <a:rPr lang="en-US" smtClean="0">
                <a:solidFill>
                  <a:prstClr val="black">
                    <a:tint val="75000"/>
                  </a:prstClr>
                </a:solidFill>
              </a:rPr>
              <a:pPr/>
              <a:t>2/22/17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0A96E1A-90DB-8F40-9B51-92B3C7646582}"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5145134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C4536A-F644-4C46-B2ED-C478F79DD770}" type="datetimeFigureOut">
              <a:rPr lang="en-US" smtClean="0">
                <a:solidFill>
                  <a:prstClr val="black">
                    <a:tint val="75000"/>
                  </a:prstClr>
                </a:solidFill>
              </a:rPr>
              <a:pPr/>
              <a:t>2/22/17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0A96E1A-90DB-8F40-9B51-92B3C7646582}" type="slidenum">
              <a:rPr lang="en-US" smtClean="0">
                <a:solidFill>
                  <a:srgbClr val="90C226"/>
                </a:solidFill>
              </a:rPr>
              <a:pPr/>
              <a:t>‹#›</a:t>
            </a:fld>
            <a:endParaRPr lang="en-US">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9144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9144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40389731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C4536A-F644-4C46-B2ED-C478F79DD770}" type="datetimeFigureOut">
              <a:rPr lang="en-US" smtClean="0">
                <a:solidFill>
                  <a:prstClr val="black">
                    <a:tint val="75000"/>
                  </a:prstClr>
                </a:solidFill>
              </a:rPr>
              <a:pPr/>
              <a:t>2/22/17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0A96E1A-90DB-8F40-9B51-92B3C7646582}"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1002746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C4536A-F644-4C46-B2ED-C478F79DD770}" type="datetimeFigureOut">
              <a:rPr lang="en-US" smtClean="0">
                <a:solidFill>
                  <a:prstClr val="black">
                    <a:tint val="75000"/>
                  </a:prstClr>
                </a:solidFill>
              </a:rPr>
              <a:pPr/>
              <a:t>2/22/17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0A96E1A-90DB-8F40-9B51-92B3C7646582}" type="slidenum">
              <a:rPr lang="en-US" smtClean="0">
                <a:solidFill>
                  <a:srgbClr val="90C226"/>
                </a:solidFill>
              </a:rPr>
              <a:pPr/>
              <a:t>‹#›</a:t>
            </a:fld>
            <a:endParaRPr lang="en-US">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9144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9144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3001256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D44886-2D7E-4476-A008-DB1BA1986A43}" type="datetimeFigureOut">
              <a:rPr lang="en-US" smtClean="0"/>
              <a:t>2/22/17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DFF3E-BB47-4105-A32F-9E5F53F3287D}" type="slidenum">
              <a:rPr lang="en-US" smtClean="0"/>
              <a:t>‹#›</a:t>
            </a:fld>
            <a:endParaRPr lang="en-US"/>
          </a:p>
        </p:txBody>
      </p:sp>
    </p:spTree>
    <p:extLst>
      <p:ext uri="{BB962C8B-B14F-4D97-AF65-F5344CB8AC3E}">
        <p14:creationId xmlns:p14="http://schemas.microsoft.com/office/powerpoint/2010/main" val="1409907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C4536A-F644-4C46-B2ED-C478F79DD770}" type="datetimeFigureOut">
              <a:rPr lang="en-US" smtClean="0">
                <a:solidFill>
                  <a:prstClr val="black">
                    <a:tint val="75000"/>
                  </a:prstClr>
                </a:solidFill>
              </a:rPr>
              <a:pPr/>
              <a:t>2/22/17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0A96E1A-90DB-8F40-9B51-92B3C7646582}"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528274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C4536A-F644-4C46-B2ED-C478F79DD770}" type="datetimeFigureOut">
              <a:rPr lang="en-US" smtClean="0">
                <a:solidFill>
                  <a:prstClr val="black">
                    <a:tint val="75000"/>
                  </a:prstClr>
                </a:solidFill>
              </a:rPr>
              <a:pPr/>
              <a:t>2/22/17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0A96E1A-90DB-8F40-9B51-92B3C7646582}"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1492220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C4536A-F644-4C46-B2ED-C478F79DD770}" type="datetimeFigureOut">
              <a:rPr lang="en-US" smtClean="0">
                <a:solidFill>
                  <a:prstClr val="black">
                    <a:tint val="75000"/>
                  </a:prstClr>
                </a:solidFill>
              </a:rPr>
              <a:pPr/>
              <a:t>2/22/17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0A96E1A-90DB-8F40-9B51-92B3C7646582}"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86010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D44886-2D7E-4476-A008-DB1BA1986A43}" type="datetimeFigureOut">
              <a:rPr lang="en-US" smtClean="0"/>
              <a:t>2/22/17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DFF3E-BB47-4105-A32F-9E5F53F3287D}" type="slidenum">
              <a:rPr lang="en-US" smtClean="0"/>
              <a:t>‹#›</a:t>
            </a:fld>
            <a:endParaRPr lang="en-US"/>
          </a:p>
        </p:txBody>
      </p:sp>
    </p:spTree>
    <p:extLst>
      <p:ext uri="{BB962C8B-B14F-4D97-AF65-F5344CB8AC3E}">
        <p14:creationId xmlns:p14="http://schemas.microsoft.com/office/powerpoint/2010/main" val="852951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D44886-2D7E-4476-A008-DB1BA1986A43}" type="datetimeFigureOut">
              <a:rPr lang="en-US" smtClean="0"/>
              <a:t>2/22/17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BDFF3E-BB47-4105-A32F-9E5F53F3287D}" type="slidenum">
              <a:rPr lang="en-US" smtClean="0"/>
              <a:t>‹#›</a:t>
            </a:fld>
            <a:endParaRPr lang="en-US"/>
          </a:p>
        </p:txBody>
      </p:sp>
    </p:spTree>
    <p:extLst>
      <p:ext uri="{BB962C8B-B14F-4D97-AF65-F5344CB8AC3E}">
        <p14:creationId xmlns:p14="http://schemas.microsoft.com/office/powerpoint/2010/main" val="1717576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D44886-2D7E-4476-A008-DB1BA1986A43}" type="datetimeFigureOut">
              <a:rPr lang="en-US" smtClean="0"/>
              <a:t>2/22/17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BDFF3E-BB47-4105-A32F-9E5F53F3287D}" type="slidenum">
              <a:rPr lang="en-US" smtClean="0"/>
              <a:t>‹#›</a:t>
            </a:fld>
            <a:endParaRPr lang="en-US"/>
          </a:p>
        </p:txBody>
      </p:sp>
    </p:spTree>
    <p:extLst>
      <p:ext uri="{BB962C8B-B14F-4D97-AF65-F5344CB8AC3E}">
        <p14:creationId xmlns:p14="http://schemas.microsoft.com/office/powerpoint/2010/main" val="1688286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D44886-2D7E-4476-A008-DB1BA1986A43}" type="datetimeFigureOut">
              <a:rPr lang="en-US" smtClean="0"/>
              <a:t>2/22/17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BDFF3E-BB47-4105-A32F-9E5F53F3287D}" type="slidenum">
              <a:rPr lang="en-US" smtClean="0"/>
              <a:t>‹#›</a:t>
            </a:fld>
            <a:endParaRPr lang="en-US"/>
          </a:p>
        </p:txBody>
      </p:sp>
    </p:spTree>
    <p:extLst>
      <p:ext uri="{BB962C8B-B14F-4D97-AF65-F5344CB8AC3E}">
        <p14:creationId xmlns:p14="http://schemas.microsoft.com/office/powerpoint/2010/main" val="1253319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D44886-2D7E-4476-A008-DB1BA1986A43}" type="datetimeFigureOut">
              <a:rPr lang="en-US" smtClean="0"/>
              <a:t>2/22/17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DFF3E-BB47-4105-A32F-9E5F53F3287D}" type="slidenum">
              <a:rPr lang="en-US" smtClean="0"/>
              <a:t>‹#›</a:t>
            </a:fld>
            <a:endParaRPr lang="en-US"/>
          </a:p>
        </p:txBody>
      </p:sp>
    </p:spTree>
    <p:extLst>
      <p:ext uri="{BB962C8B-B14F-4D97-AF65-F5344CB8AC3E}">
        <p14:creationId xmlns:p14="http://schemas.microsoft.com/office/powerpoint/2010/main" val="3321748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D44886-2D7E-4476-A008-DB1BA1986A43}" type="datetimeFigureOut">
              <a:rPr lang="en-US" smtClean="0"/>
              <a:t>2/22/17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DFF3E-BB47-4105-A32F-9E5F53F3287D}" type="slidenum">
              <a:rPr lang="en-US" smtClean="0"/>
              <a:t>‹#›</a:t>
            </a:fld>
            <a:endParaRPr lang="en-US"/>
          </a:p>
        </p:txBody>
      </p:sp>
    </p:spTree>
    <p:extLst>
      <p:ext uri="{BB962C8B-B14F-4D97-AF65-F5344CB8AC3E}">
        <p14:creationId xmlns:p14="http://schemas.microsoft.com/office/powerpoint/2010/main" val="18050250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7.xml"/><Relationship Id="rId12" Type="http://schemas.openxmlformats.org/officeDocument/2006/relationships/slideLayout" Target="../slideLayouts/slideLayout28.xml"/><Relationship Id="rId13" Type="http://schemas.openxmlformats.org/officeDocument/2006/relationships/slideLayout" Target="../slideLayouts/slideLayout29.xml"/><Relationship Id="rId14" Type="http://schemas.openxmlformats.org/officeDocument/2006/relationships/slideLayout" Target="../slideLayouts/slideLayout30.xml"/><Relationship Id="rId15" Type="http://schemas.openxmlformats.org/officeDocument/2006/relationships/slideLayout" Target="../slideLayouts/slideLayout31.xml"/><Relationship Id="rId16" Type="http://schemas.openxmlformats.org/officeDocument/2006/relationships/slideLayout" Target="../slideLayouts/slideLayout32.xml"/><Relationship Id="rId17" Type="http://schemas.openxmlformats.org/officeDocument/2006/relationships/theme" Target="../theme/theme2.xml"/><Relationship Id="rId1" Type="http://schemas.openxmlformats.org/officeDocument/2006/relationships/slideLayout" Target="../slideLayouts/slideLayout17.xml"/><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slideLayout" Target="../slideLayouts/slideLayout20.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slideLayout" Target="../slideLayouts/slideLayout23.xml"/><Relationship Id="rId8" Type="http://schemas.openxmlformats.org/officeDocument/2006/relationships/slideLayout" Target="../slideLayouts/slideLayout24.xml"/><Relationship Id="rId9" Type="http://schemas.openxmlformats.org/officeDocument/2006/relationships/slideLayout" Target="../slideLayouts/slideLayout25.xml"/><Relationship Id="rId10"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D44886-2D7E-4476-A008-DB1BA1986A43}" type="datetimeFigureOut">
              <a:rPr lang="en-US" smtClean="0"/>
              <a:t>2/22/17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EBDFF3E-BB47-4105-A32F-9E5F53F3287D}" type="slidenum">
              <a:rPr lang="en-US" smtClean="0"/>
              <a:t>‹#›</a:t>
            </a:fld>
            <a:endParaRPr lang="en-US"/>
          </a:p>
        </p:txBody>
      </p:sp>
    </p:spTree>
    <p:extLst>
      <p:ext uri="{BB962C8B-B14F-4D97-AF65-F5344CB8AC3E}">
        <p14:creationId xmlns:p14="http://schemas.microsoft.com/office/powerpoint/2010/main" val="3274227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914400"/>
            <a:fld id="{37C4536A-F644-4C46-B2ED-C478F79DD770}" type="datetimeFigureOut">
              <a:rPr lang="en-US" smtClean="0">
                <a:solidFill>
                  <a:prstClr val="black">
                    <a:tint val="75000"/>
                  </a:prstClr>
                </a:solidFill>
              </a:rPr>
              <a:pPr defTabSz="914400"/>
              <a:t>2/22/17</a:t>
            </a:fld>
            <a:endParaRPr lang="en-US">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914400"/>
            <a:fld id="{70A96E1A-90DB-8F40-9B51-92B3C7646582}" type="slidenum">
              <a:rPr lang="en-US" smtClean="0">
                <a:solidFill>
                  <a:srgbClr val="90C226"/>
                </a:solidFill>
              </a:rPr>
              <a:pPr defTabSz="914400"/>
              <a:t>‹#›</a:t>
            </a:fld>
            <a:endParaRPr lang="en-US">
              <a:solidFill>
                <a:srgbClr val="90C226"/>
              </a:solidFill>
            </a:endParaRPr>
          </a:p>
        </p:txBody>
      </p:sp>
    </p:spTree>
    <p:extLst>
      <p:ext uri="{BB962C8B-B14F-4D97-AF65-F5344CB8AC3E}">
        <p14:creationId xmlns:p14="http://schemas.microsoft.com/office/powerpoint/2010/main" val="284571450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017832" y="1658803"/>
            <a:ext cx="1688123"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3" name="Rectangle 12"/>
          <p:cNvSpPr/>
          <p:nvPr/>
        </p:nvSpPr>
        <p:spPr>
          <a:xfrm>
            <a:off x="164123" y="386859"/>
            <a:ext cx="171156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4" name="Rectangle 13"/>
          <p:cNvSpPr/>
          <p:nvPr/>
        </p:nvSpPr>
        <p:spPr>
          <a:xfrm>
            <a:off x="1994387" y="398579"/>
            <a:ext cx="171156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5" name="Rectangle 14"/>
          <p:cNvSpPr/>
          <p:nvPr/>
        </p:nvSpPr>
        <p:spPr>
          <a:xfrm>
            <a:off x="3843703" y="386859"/>
            <a:ext cx="1793630"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6" name="Rectangle 15"/>
          <p:cNvSpPr/>
          <p:nvPr/>
        </p:nvSpPr>
        <p:spPr>
          <a:xfrm>
            <a:off x="5775081" y="375130"/>
            <a:ext cx="1921114"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7" name="Rectangle 16"/>
          <p:cNvSpPr/>
          <p:nvPr/>
        </p:nvSpPr>
        <p:spPr>
          <a:xfrm>
            <a:off x="7833942" y="1658803"/>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8" name="Rectangle 17"/>
          <p:cNvSpPr/>
          <p:nvPr/>
        </p:nvSpPr>
        <p:spPr>
          <a:xfrm>
            <a:off x="7833941" y="3159357"/>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9" name="Rectangle 18"/>
          <p:cNvSpPr/>
          <p:nvPr/>
        </p:nvSpPr>
        <p:spPr>
          <a:xfrm>
            <a:off x="5753837" y="1658803"/>
            <a:ext cx="194235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0" name="Rectangle 19"/>
          <p:cNvSpPr/>
          <p:nvPr/>
        </p:nvSpPr>
        <p:spPr>
          <a:xfrm>
            <a:off x="3843703" y="1658803"/>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1" name="Rectangle 20"/>
          <p:cNvSpPr/>
          <p:nvPr/>
        </p:nvSpPr>
        <p:spPr>
          <a:xfrm>
            <a:off x="148003" y="1658804"/>
            <a:ext cx="174380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2" name="Rectangle 21"/>
          <p:cNvSpPr/>
          <p:nvPr/>
        </p:nvSpPr>
        <p:spPr>
          <a:xfrm>
            <a:off x="7833943" y="363404"/>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3" name="Rectangle 22"/>
          <p:cNvSpPr/>
          <p:nvPr/>
        </p:nvSpPr>
        <p:spPr>
          <a:xfrm>
            <a:off x="139945" y="3159359"/>
            <a:ext cx="1723290"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4" name="Rectangle 23"/>
          <p:cNvSpPr/>
          <p:nvPr/>
        </p:nvSpPr>
        <p:spPr>
          <a:xfrm>
            <a:off x="1960318" y="3159359"/>
            <a:ext cx="1688123"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5" name="Rectangle 24"/>
          <p:cNvSpPr/>
          <p:nvPr/>
        </p:nvSpPr>
        <p:spPr>
          <a:xfrm>
            <a:off x="3843703" y="3159358"/>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6" name="Rectangle 25"/>
          <p:cNvSpPr/>
          <p:nvPr/>
        </p:nvSpPr>
        <p:spPr>
          <a:xfrm>
            <a:off x="5760058" y="3159358"/>
            <a:ext cx="193613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8" name="Rectangle 27"/>
          <p:cNvSpPr/>
          <p:nvPr/>
        </p:nvSpPr>
        <p:spPr>
          <a:xfrm rot="5400000">
            <a:off x="308462" y="5639884"/>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9" name="TextBox 28"/>
          <p:cNvSpPr txBox="1"/>
          <p:nvPr/>
        </p:nvSpPr>
        <p:spPr>
          <a:xfrm>
            <a:off x="8956431" y="5533292"/>
            <a:ext cx="1840523" cy="369332"/>
          </a:xfrm>
          <a:prstGeom prst="rect">
            <a:avLst/>
          </a:prstGeom>
          <a:noFill/>
        </p:spPr>
        <p:txBody>
          <a:bodyPr wrap="square" rtlCol="0">
            <a:spAutoFit/>
          </a:bodyPr>
          <a:lstStyle/>
          <a:p>
            <a:pPr defTabSz="914400"/>
            <a:r>
              <a:rPr lang="en-US" smtClean="0">
                <a:solidFill>
                  <a:prstClr val="black"/>
                </a:solidFill>
              </a:rPr>
              <a:t>DOOR</a:t>
            </a:r>
            <a:endParaRPr lang="en-US">
              <a:solidFill>
                <a:prstClr val="black"/>
              </a:solidFill>
            </a:endParaRPr>
          </a:p>
        </p:txBody>
      </p:sp>
      <p:sp>
        <p:nvSpPr>
          <p:cNvPr id="30" name="TextBox 29"/>
          <p:cNvSpPr txBox="1"/>
          <p:nvPr/>
        </p:nvSpPr>
        <p:spPr>
          <a:xfrm rot="5400000">
            <a:off x="274393" y="5811671"/>
            <a:ext cx="1840523" cy="369332"/>
          </a:xfrm>
          <a:prstGeom prst="rect">
            <a:avLst/>
          </a:prstGeom>
          <a:noFill/>
        </p:spPr>
        <p:txBody>
          <a:bodyPr wrap="square" rtlCol="0">
            <a:spAutoFit/>
          </a:bodyPr>
          <a:lstStyle/>
          <a:p>
            <a:pPr defTabSz="914400"/>
            <a:r>
              <a:rPr lang="en-US" smtClean="0">
                <a:solidFill>
                  <a:prstClr val="black"/>
                </a:solidFill>
              </a:rPr>
              <a:t>Phelps’s Desk</a:t>
            </a:r>
            <a:endParaRPr lang="en-US">
              <a:solidFill>
                <a:prstClr val="black"/>
              </a:solidFill>
            </a:endParaRPr>
          </a:p>
        </p:txBody>
      </p:sp>
      <p:sp>
        <p:nvSpPr>
          <p:cNvPr id="27" name="TextBox 26"/>
          <p:cNvSpPr txBox="1"/>
          <p:nvPr/>
        </p:nvSpPr>
        <p:spPr>
          <a:xfrm>
            <a:off x="10632831" y="363404"/>
            <a:ext cx="1289538" cy="369332"/>
          </a:xfrm>
          <a:prstGeom prst="rect">
            <a:avLst/>
          </a:prstGeom>
          <a:noFill/>
        </p:spPr>
        <p:txBody>
          <a:bodyPr wrap="square" rtlCol="0">
            <a:spAutoFit/>
          </a:bodyPr>
          <a:lstStyle/>
          <a:p>
            <a:pPr defTabSz="914400"/>
            <a:r>
              <a:rPr lang="en-US" dirty="0" smtClean="0">
                <a:solidFill>
                  <a:prstClr val="black"/>
                </a:solidFill>
              </a:rPr>
              <a:t>4</a:t>
            </a:r>
            <a:r>
              <a:rPr lang="en-US" baseline="30000" dirty="0" smtClean="0">
                <a:solidFill>
                  <a:prstClr val="black"/>
                </a:solidFill>
              </a:rPr>
              <a:t>th</a:t>
            </a:r>
            <a:r>
              <a:rPr lang="en-US" dirty="0" smtClean="0">
                <a:solidFill>
                  <a:prstClr val="black"/>
                </a:solidFill>
              </a:rPr>
              <a:t>  block</a:t>
            </a:r>
            <a:endParaRPr lang="en-US" dirty="0">
              <a:solidFill>
                <a:prstClr val="black"/>
              </a:solidFill>
            </a:endParaRPr>
          </a:p>
        </p:txBody>
      </p:sp>
      <p:sp>
        <p:nvSpPr>
          <p:cNvPr id="33" name="TextBox 32"/>
          <p:cNvSpPr txBox="1"/>
          <p:nvPr/>
        </p:nvSpPr>
        <p:spPr>
          <a:xfrm>
            <a:off x="193068" y="1745258"/>
            <a:ext cx="1570158" cy="338554"/>
          </a:xfrm>
          <a:prstGeom prst="rect">
            <a:avLst/>
          </a:prstGeom>
          <a:noFill/>
        </p:spPr>
        <p:txBody>
          <a:bodyPr wrap="square" rtlCol="0">
            <a:spAutoFit/>
          </a:bodyPr>
          <a:lstStyle/>
          <a:p>
            <a:pPr defTabSz="914400"/>
            <a:r>
              <a:rPr lang="en-US" sz="1600" dirty="0" smtClean="0">
                <a:solidFill>
                  <a:prstClr val="black"/>
                </a:solidFill>
              </a:rPr>
              <a:t>Espy   Steven</a:t>
            </a:r>
            <a:endParaRPr lang="en-US" sz="1600" dirty="0">
              <a:solidFill>
                <a:prstClr val="black"/>
              </a:solidFill>
            </a:endParaRPr>
          </a:p>
        </p:txBody>
      </p:sp>
      <p:sp>
        <p:nvSpPr>
          <p:cNvPr id="34" name="TextBox 33"/>
          <p:cNvSpPr txBox="1"/>
          <p:nvPr/>
        </p:nvSpPr>
        <p:spPr>
          <a:xfrm>
            <a:off x="1960318" y="1776036"/>
            <a:ext cx="1980468" cy="338554"/>
          </a:xfrm>
          <a:prstGeom prst="rect">
            <a:avLst/>
          </a:prstGeom>
          <a:noFill/>
        </p:spPr>
        <p:txBody>
          <a:bodyPr wrap="square" rtlCol="0">
            <a:spAutoFit/>
          </a:bodyPr>
          <a:lstStyle/>
          <a:p>
            <a:pPr defTabSz="914400"/>
            <a:r>
              <a:rPr lang="en-US" sz="1600" dirty="0" smtClean="0">
                <a:solidFill>
                  <a:prstClr val="black"/>
                </a:solidFill>
              </a:rPr>
              <a:t>Alejandro   Sage</a:t>
            </a:r>
            <a:endParaRPr lang="en-US" sz="1600" dirty="0">
              <a:solidFill>
                <a:prstClr val="black"/>
              </a:solidFill>
            </a:endParaRPr>
          </a:p>
        </p:txBody>
      </p:sp>
      <p:sp>
        <p:nvSpPr>
          <p:cNvPr id="35" name="TextBox 34"/>
          <p:cNvSpPr txBox="1"/>
          <p:nvPr/>
        </p:nvSpPr>
        <p:spPr>
          <a:xfrm>
            <a:off x="3843702" y="1764316"/>
            <a:ext cx="1570158" cy="338554"/>
          </a:xfrm>
          <a:prstGeom prst="rect">
            <a:avLst/>
          </a:prstGeom>
          <a:noFill/>
        </p:spPr>
        <p:txBody>
          <a:bodyPr wrap="square" rtlCol="0">
            <a:spAutoFit/>
          </a:bodyPr>
          <a:lstStyle/>
          <a:p>
            <a:pPr defTabSz="914400"/>
            <a:r>
              <a:rPr lang="en-US" sz="1600" dirty="0" smtClean="0">
                <a:solidFill>
                  <a:prstClr val="black"/>
                </a:solidFill>
              </a:rPr>
              <a:t>Caleb   </a:t>
            </a:r>
            <a:r>
              <a:rPr lang="en-US" sz="1600" dirty="0" err="1" smtClean="0">
                <a:solidFill>
                  <a:prstClr val="black"/>
                </a:solidFill>
              </a:rPr>
              <a:t>Elexis</a:t>
            </a:r>
            <a:endParaRPr lang="en-US" sz="1600" dirty="0">
              <a:solidFill>
                <a:prstClr val="black"/>
              </a:solidFill>
            </a:endParaRPr>
          </a:p>
        </p:txBody>
      </p:sp>
      <p:sp>
        <p:nvSpPr>
          <p:cNvPr id="36" name="TextBox 35"/>
          <p:cNvSpPr txBox="1"/>
          <p:nvPr/>
        </p:nvSpPr>
        <p:spPr>
          <a:xfrm>
            <a:off x="5741378" y="1764316"/>
            <a:ext cx="1773113" cy="338554"/>
          </a:xfrm>
          <a:prstGeom prst="rect">
            <a:avLst/>
          </a:prstGeom>
          <a:noFill/>
        </p:spPr>
        <p:txBody>
          <a:bodyPr wrap="square" rtlCol="0">
            <a:spAutoFit/>
          </a:bodyPr>
          <a:lstStyle/>
          <a:p>
            <a:pPr defTabSz="914400"/>
            <a:r>
              <a:rPr lang="en-US" sz="1600" dirty="0" smtClean="0">
                <a:solidFill>
                  <a:prstClr val="black"/>
                </a:solidFill>
              </a:rPr>
              <a:t>Brad    Alondra</a:t>
            </a:r>
            <a:endParaRPr lang="en-US" sz="1600" dirty="0">
              <a:solidFill>
                <a:prstClr val="black"/>
              </a:solidFill>
            </a:endParaRPr>
          </a:p>
        </p:txBody>
      </p:sp>
      <p:sp>
        <p:nvSpPr>
          <p:cNvPr id="37" name="TextBox 36"/>
          <p:cNvSpPr txBox="1"/>
          <p:nvPr/>
        </p:nvSpPr>
        <p:spPr>
          <a:xfrm>
            <a:off x="7833940" y="1764334"/>
            <a:ext cx="1817077" cy="338554"/>
          </a:xfrm>
          <a:prstGeom prst="rect">
            <a:avLst/>
          </a:prstGeom>
          <a:noFill/>
        </p:spPr>
        <p:txBody>
          <a:bodyPr wrap="square" rtlCol="0">
            <a:spAutoFit/>
          </a:bodyPr>
          <a:lstStyle/>
          <a:p>
            <a:pPr defTabSz="914400"/>
            <a:r>
              <a:rPr lang="en-US" sz="1600" dirty="0" err="1" smtClean="0">
                <a:solidFill>
                  <a:prstClr val="black"/>
                </a:solidFill>
              </a:rPr>
              <a:t>Maddy</a:t>
            </a:r>
            <a:r>
              <a:rPr lang="en-US" sz="1600" dirty="0" smtClean="0">
                <a:solidFill>
                  <a:prstClr val="black"/>
                </a:solidFill>
              </a:rPr>
              <a:t>  </a:t>
            </a:r>
            <a:r>
              <a:rPr lang="en-US" sz="1600" dirty="0" err="1" smtClean="0">
                <a:solidFill>
                  <a:prstClr val="black"/>
                </a:solidFill>
              </a:rPr>
              <a:t>Janee</a:t>
            </a:r>
            <a:r>
              <a:rPr lang="en-US" sz="1600" dirty="0" smtClean="0">
                <a:solidFill>
                  <a:prstClr val="black"/>
                </a:solidFill>
              </a:rPr>
              <a:t>’ </a:t>
            </a:r>
            <a:endParaRPr lang="en-US" sz="1600" dirty="0">
              <a:solidFill>
                <a:prstClr val="black"/>
              </a:solidFill>
            </a:endParaRPr>
          </a:p>
        </p:txBody>
      </p:sp>
      <p:sp>
        <p:nvSpPr>
          <p:cNvPr id="38" name="TextBox 37"/>
          <p:cNvSpPr txBox="1"/>
          <p:nvPr/>
        </p:nvSpPr>
        <p:spPr>
          <a:xfrm>
            <a:off x="139945" y="3284199"/>
            <a:ext cx="1676404" cy="338554"/>
          </a:xfrm>
          <a:prstGeom prst="rect">
            <a:avLst/>
          </a:prstGeom>
          <a:noFill/>
        </p:spPr>
        <p:txBody>
          <a:bodyPr wrap="square" rtlCol="0">
            <a:spAutoFit/>
          </a:bodyPr>
          <a:lstStyle/>
          <a:p>
            <a:pPr defTabSz="914400"/>
            <a:r>
              <a:rPr lang="en-US" sz="1600" dirty="0" smtClean="0">
                <a:solidFill>
                  <a:prstClr val="black"/>
                </a:solidFill>
              </a:rPr>
              <a:t>Chris    </a:t>
            </a:r>
            <a:r>
              <a:rPr lang="en-US" sz="1600" dirty="0" err="1" smtClean="0">
                <a:solidFill>
                  <a:prstClr val="black"/>
                </a:solidFill>
              </a:rPr>
              <a:t>Mylissa</a:t>
            </a:r>
            <a:endParaRPr lang="en-US" sz="1600" dirty="0">
              <a:solidFill>
                <a:prstClr val="black"/>
              </a:solidFill>
            </a:endParaRPr>
          </a:p>
        </p:txBody>
      </p:sp>
      <p:sp>
        <p:nvSpPr>
          <p:cNvPr id="39" name="TextBox 38"/>
          <p:cNvSpPr txBox="1"/>
          <p:nvPr/>
        </p:nvSpPr>
        <p:spPr>
          <a:xfrm>
            <a:off x="1960319" y="3284199"/>
            <a:ext cx="1598428" cy="338554"/>
          </a:xfrm>
          <a:prstGeom prst="rect">
            <a:avLst/>
          </a:prstGeom>
          <a:noFill/>
        </p:spPr>
        <p:txBody>
          <a:bodyPr wrap="square" rtlCol="0">
            <a:spAutoFit/>
          </a:bodyPr>
          <a:lstStyle/>
          <a:p>
            <a:pPr defTabSz="914400"/>
            <a:r>
              <a:rPr lang="en-US" sz="1600" dirty="0" smtClean="0">
                <a:solidFill>
                  <a:prstClr val="black"/>
                </a:solidFill>
              </a:rPr>
              <a:t>Steph   Allie</a:t>
            </a:r>
            <a:endParaRPr lang="en-US" sz="1600" dirty="0">
              <a:solidFill>
                <a:prstClr val="black"/>
              </a:solidFill>
            </a:endParaRPr>
          </a:p>
        </p:txBody>
      </p:sp>
      <p:sp>
        <p:nvSpPr>
          <p:cNvPr id="40" name="TextBox 39"/>
          <p:cNvSpPr txBox="1"/>
          <p:nvPr/>
        </p:nvSpPr>
        <p:spPr>
          <a:xfrm>
            <a:off x="3781058" y="3299588"/>
            <a:ext cx="1897676" cy="338554"/>
          </a:xfrm>
          <a:prstGeom prst="rect">
            <a:avLst/>
          </a:prstGeom>
          <a:noFill/>
        </p:spPr>
        <p:txBody>
          <a:bodyPr wrap="square" rtlCol="0">
            <a:spAutoFit/>
          </a:bodyPr>
          <a:lstStyle/>
          <a:p>
            <a:pPr defTabSz="914400"/>
            <a:r>
              <a:rPr lang="en-US" sz="1600" dirty="0" smtClean="0">
                <a:solidFill>
                  <a:prstClr val="black"/>
                </a:solidFill>
              </a:rPr>
              <a:t>Tristan A. </a:t>
            </a:r>
            <a:r>
              <a:rPr lang="en-US" sz="1600" dirty="0" err="1" smtClean="0">
                <a:solidFill>
                  <a:prstClr val="black"/>
                </a:solidFill>
              </a:rPr>
              <a:t>Wambdi</a:t>
            </a:r>
            <a:r>
              <a:rPr lang="en-US" sz="1600" dirty="0" smtClean="0">
                <a:solidFill>
                  <a:prstClr val="black"/>
                </a:solidFill>
              </a:rPr>
              <a:t> </a:t>
            </a:r>
            <a:endParaRPr lang="en-US" sz="1600" dirty="0">
              <a:solidFill>
                <a:prstClr val="black"/>
              </a:solidFill>
            </a:endParaRPr>
          </a:p>
        </p:txBody>
      </p:sp>
      <p:sp>
        <p:nvSpPr>
          <p:cNvPr id="41" name="TextBox 40"/>
          <p:cNvSpPr txBox="1"/>
          <p:nvPr/>
        </p:nvSpPr>
        <p:spPr>
          <a:xfrm>
            <a:off x="5741377" y="3268810"/>
            <a:ext cx="1954818" cy="338554"/>
          </a:xfrm>
          <a:prstGeom prst="rect">
            <a:avLst/>
          </a:prstGeom>
          <a:noFill/>
        </p:spPr>
        <p:txBody>
          <a:bodyPr wrap="square" rtlCol="0">
            <a:spAutoFit/>
          </a:bodyPr>
          <a:lstStyle/>
          <a:p>
            <a:pPr defTabSz="914400"/>
            <a:r>
              <a:rPr lang="en-US" sz="1600" dirty="0" smtClean="0">
                <a:solidFill>
                  <a:prstClr val="black"/>
                </a:solidFill>
              </a:rPr>
              <a:t>Matthew Brandon</a:t>
            </a:r>
            <a:endParaRPr lang="en-US" sz="1600" dirty="0">
              <a:solidFill>
                <a:prstClr val="black"/>
              </a:solidFill>
            </a:endParaRPr>
          </a:p>
        </p:txBody>
      </p:sp>
      <p:sp>
        <p:nvSpPr>
          <p:cNvPr id="43" name="TextBox 42"/>
          <p:cNvSpPr txBox="1"/>
          <p:nvPr/>
        </p:nvSpPr>
        <p:spPr>
          <a:xfrm>
            <a:off x="3861657" y="539966"/>
            <a:ext cx="1817077" cy="338554"/>
          </a:xfrm>
          <a:prstGeom prst="rect">
            <a:avLst/>
          </a:prstGeom>
          <a:noFill/>
        </p:spPr>
        <p:txBody>
          <a:bodyPr wrap="square" rtlCol="0">
            <a:spAutoFit/>
          </a:bodyPr>
          <a:lstStyle/>
          <a:p>
            <a:pPr defTabSz="914400"/>
            <a:r>
              <a:rPr lang="en-US" sz="1600" dirty="0" smtClean="0">
                <a:solidFill>
                  <a:prstClr val="black"/>
                </a:solidFill>
              </a:rPr>
              <a:t>Destiny   Cesar</a:t>
            </a:r>
            <a:endParaRPr lang="en-US" sz="1600" dirty="0">
              <a:solidFill>
                <a:prstClr val="black"/>
              </a:solidFill>
            </a:endParaRPr>
          </a:p>
        </p:txBody>
      </p:sp>
      <p:sp>
        <p:nvSpPr>
          <p:cNvPr id="44" name="TextBox 43"/>
          <p:cNvSpPr txBox="1"/>
          <p:nvPr/>
        </p:nvSpPr>
        <p:spPr>
          <a:xfrm>
            <a:off x="7833943" y="3265426"/>
            <a:ext cx="1817077" cy="338554"/>
          </a:xfrm>
          <a:prstGeom prst="rect">
            <a:avLst/>
          </a:prstGeom>
          <a:noFill/>
        </p:spPr>
        <p:txBody>
          <a:bodyPr wrap="square" rtlCol="0">
            <a:spAutoFit/>
          </a:bodyPr>
          <a:lstStyle/>
          <a:p>
            <a:pPr defTabSz="914400"/>
            <a:r>
              <a:rPr lang="en-US" sz="1600" dirty="0" smtClean="0">
                <a:solidFill>
                  <a:prstClr val="black"/>
                </a:solidFill>
              </a:rPr>
              <a:t>Carlos   Jake</a:t>
            </a:r>
            <a:endParaRPr lang="en-US" sz="1600" dirty="0">
              <a:solidFill>
                <a:prstClr val="black"/>
              </a:solidFill>
            </a:endParaRPr>
          </a:p>
        </p:txBody>
      </p:sp>
      <p:sp>
        <p:nvSpPr>
          <p:cNvPr id="45" name="TextBox 44"/>
          <p:cNvSpPr txBox="1"/>
          <p:nvPr/>
        </p:nvSpPr>
        <p:spPr>
          <a:xfrm>
            <a:off x="7833943" y="516511"/>
            <a:ext cx="1817077" cy="338554"/>
          </a:xfrm>
          <a:prstGeom prst="rect">
            <a:avLst/>
          </a:prstGeom>
          <a:noFill/>
        </p:spPr>
        <p:txBody>
          <a:bodyPr wrap="square" rtlCol="0">
            <a:spAutoFit/>
          </a:bodyPr>
          <a:lstStyle/>
          <a:p>
            <a:pPr defTabSz="914400"/>
            <a:r>
              <a:rPr lang="en-US" sz="1600" dirty="0" smtClean="0">
                <a:solidFill>
                  <a:prstClr val="black"/>
                </a:solidFill>
              </a:rPr>
              <a:t>Anthony</a:t>
            </a:r>
            <a:endParaRPr lang="en-US" sz="1600" dirty="0">
              <a:solidFill>
                <a:prstClr val="black"/>
              </a:solidFill>
            </a:endParaRPr>
          </a:p>
        </p:txBody>
      </p:sp>
      <p:sp>
        <p:nvSpPr>
          <p:cNvPr id="46" name="TextBox 45"/>
          <p:cNvSpPr txBox="1"/>
          <p:nvPr/>
        </p:nvSpPr>
        <p:spPr>
          <a:xfrm>
            <a:off x="5879118" y="513637"/>
            <a:ext cx="1817077" cy="338554"/>
          </a:xfrm>
          <a:prstGeom prst="rect">
            <a:avLst/>
          </a:prstGeom>
          <a:noFill/>
        </p:spPr>
        <p:txBody>
          <a:bodyPr wrap="square" rtlCol="0">
            <a:spAutoFit/>
          </a:bodyPr>
          <a:lstStyle/>
          <a:p>
            <a:pPr defTabSz="914400"/>
            <a:r>
              <a:rPr lang="en-US" sz="1600" dirty="0" smtClean="0">
                <a:solidFill>
                  <a:prstClr val="black"/>
                </a:solidFill>
              </a:rPr>
              <a:t>Brock</a:t>
            </a:r>
            <a:endParaRPr lang="en-US" sz="1600" dirty="0">
              <a:solidFill>
                <a:prstClr val="black"/>
              </a:solidFill>
            </a:endParaRPr>
          </a:p>
        </p:txBody>
      </p:sp>
    </p:spTree>
    <p:extLst>
      <p:ext uri="{BB962C8B-B14F-4D97-AF65-F5344CB8AC3E}">
        <p14:creationId xmlns:p14="http://schemas.microsoft.com/office/powerpoint/2010/main" val="4290366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349" y="140678"/>
            <a:ext cx="8596668" cy="410308"/>
          </a:xfrm>
        </p:spPr>
        <p:txBody>
          <a:bodyPr>
            <a:noAutofit/>
          </a:bodyPr>
          <a:lstStyle/>
          <a:p>
            <a:r>
              <a:rPr lang="en-US" sz="1800" dirty="0" smtClean="0"/>
              <a:t>Groups for Character Analysis</a:t>
            </a:r>
            <a:endParaRPr lang="en-US" sz="1800" dirty="0"/>
          </a:p>
        </p:txBody>
      </p:sp>
      <p:graphicFrame>
        <p:nvGraphicFramePr>
          <p:cNvPr id="5" name="Content Placeholder 4"/>
          <p:cNvGraphicFramePr>
            <a:graphicFrameLocks noGrp="1"/>
          </p:cNvGraphicFramePr>
          <p:nvPr>
            <p:ph idx="1"/>
            <p:extLst/>
          </p:nvPr>
        </p:nvGraphicFramePr>
        <p:xfrm>
          <a:off x="126349" y="503997"/>
          <a:ext cx="10681797" cy="2039906"/>
        </p:xfrm>
        <a:graphic>
          <a:graphicData uri="http://schemas.openxmlformats.org/drawingml/2006/table">
            <a:tbl>
              <a:tblPr/>
              <a:tblGrid>
                <a:gridCol w="1525971">
                  <a:extLst>
                    <a:ext uri="{9D8B030D-6E8A-4147-A177-3AD203B41FA5}">
                      <a16:colId xmlns="" xmlns:a16="http://schemas.microsoft.com/office/drawing/2014/main" val="20000"/>
                    </a:ext>
                  </a:extLst>
                </a:gridCol>
                <a:gridCol w="1525971">
                  <a:extLst>
                    <a:ext uri="{9D8B030D-6E8A-4147-A177-3AD203B41FA5}">
                      <a16:colId xmlns="" xmlns:a16="http://schemas.microsoft.com/office/drawing/2014/main" val="20001"/>
                    </a:ext>
                  </a:extLst>
                </a:gridCol>
                <a:gridCol w="1525971">
                  <a:extLst>
                    <a:ext uri="{9D8B030D-6E8A-4147-A177-3AD203B41FA5}">
                      <a16:colId xmlns="" xmlns:a16="http://schemas.microsoft.com/office/drawing/2014/main" val="20002"/>
                    </a:ext>
                  </a:extLst>
                </a:gridCol>
                <a:gridCol w="1525971">
                  <a:extLst>
                    <a:ext uri="{9D8B030D-6E8A-4147-A177-3AD203B41FA5}">
                      <a16:colId xmlns="" xmlns:a16="http://schemas.microsoft.com/office/drawing/2014/main" val="20003"/>
                    </a:ext>
                  </a:extLst>
                </a:gridCol>
                <a:gridCol w="1525971">
                  <a:extLst>
                    <a:ext uri="{9D8B030D-6E8A-4147-A177-3AD203B41FA5}">
                      <a16:colId xmlns="" xmlns:a16="http://schemas.microsoft.com/office/drawing/2014/main" val="20004"/>
                    </a:ext>
                  </a:extLst>
                </a:gridCol>
                <a:gridCol w="1525971">
                  <a:extLst>
                    <a:ext uri="{9D8B030D-6E8A-4147-A177-3AD203B41FA5}">
                      <a16:colId xmlns="" xmlns:a16="http://schemas.microsoft.com/office/drawing/2014/main" val="20005"/>
                    </a:ext>
                  </a:extLst>
                </a:gridCol>
                <a:gridCol w="1525971">
                  <a:extLst>
                    <a:ext uri="{9D8B030D-6E8A-4147-A177-3AD203B41FA5}">
                      <a16:colId xmlns="" xmlns:a16="http://schemas.microsoft.com/office/drawing/2014/main" val="20006"/>
                    </a:ext>
                  </a:extLst>
                </a:gridCol>
              </a:tblGrid>
              <a:tr h="502632">
                <a:tc>
                  <a:txBody>
                    <a:bodyPr/>
                    <a:lstStyle/>
                    <a:p>
                      <a:r>
                        <a:rPr lang="en-US" dirty="0" err="1" smtClean="0"/>
                        <a:t>Dawan</a:t>
                      </a:r>
                      <a:endParaRPr lang="en-US" dirty="0"/>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Miles</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Ayden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Mathew</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Ben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Alex S. </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00"/>
                    </a:solidFill>
                  </a:tcPr>
                </a:tc>
                <a:tc>
                  <a:txBody>
                    <a:bodyPr/>
                    <a:lstStyle/>
                    <a:p>
                      <a:pPr rtl="0" fontAlgn="t">
                        <a:spcBef>
                          <a:spcPts val="0"/>
                        </a:spcBef>
                        <a:spcAft>
                          <a:spcPts val="0"/>
                        </a:spcAft>
                      </a:pPr>
                      <a:r>
                        <a:rPr lang="en-US" sz="1400" dirty="0" smtClean="0">
                          <a:effectLst/>
                        </a:rPr>
                        <a:t>Vincent</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7030A0"/>
                    </a:solidFill>
                  </a:tcPr>
                </a:tc>
                <a:extLst>
                  <a:ext uri="{0D108BD9-81ED-4DB2-BD59-A6C34878D82A}">
                    <a16:rowId xmlns="" xmlns:a16="http://schemas.microsoft.com/office/drawing/2014/main" val="10000"/>
                  </a:ext>
                </a:extLst>
              </a:tr>
              <a:tr h="502632">
                <a:tc>
                  <a:txBody>
                    <a:bodyPr/>
                    <a:lstStyle/>
                    <a:p>
                      <a:r>
                        <a:rPr lang="en-US" dirty="0" smtClean="0"/>
                        <a:t>Kaleb</a:t>
                      </a:r>
                      <a:endParaRPr lang="en-US" dirty="0"/>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Raina</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dirty="0" smtClean="0">
                          <a:effectLst/>
                        </a:rPr>
                        <a:t>Topher</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Christina</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err="1" smtClean="0">
                          <a:solidFill>
                            <a:srgbClr val="000000"/>
                          </a:solidFill>
                          <a:effectLst/>
                          <a:latin typeface="Arial" charset="0"/>
                        </a:rPr>
                        <a:t>Osiel</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tc>
                  <a:txBody>
                    <a:bodyPr/>
                    <a:lstStyle/>
                    <a:p>
                      <a:pPr rtl="0" fontAlgn="t">
                        <a:spcBef>
                          <a:spcPts val="0"/>
                        </a:spcBef>
                        <a:spcAft>
                          <a:spcPts val="0"/>
                        </a:spcAft>
                      </a:pPr>
                      <a:r>
                        <a:rPr lang="en-US" sz="1400" dirty="0" smtClean="0">
                          <a:effectLst/>
                        </a:rPr>
                        <a:t>Aimee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00"/>
                    </a:solidFill>
                  </a:tcPr>
                </a:tc>
                <a:tc>
                  <a:txBody>
                    <a:bodyPr/>
                    <a:lstStyle/>
                    <a:p>
                      <a:pPr rtl="0" fontAlgn="t">
                        <a:spcBef>
                          <a:spcPts val="0"/>
                        </a:spcBef>
                        <a:spcAft>
                          <a:spcPts val="0"/>
                        </a:spcAft>
                      </a:pPr>
                      <a:r>
                        <a:rPr lang="en-US" sz="1400" dirty="0" smtClean="0">
                          <a:effectLst/>
                        </a:rPr>
                        <a:t>Dylan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7030A0"/>
                    </a:solidFill>
                  </a:tcPr>
                </a:tc>
                <a:extLst>
                  <a:ext uri="{0D108BD9-81ED-4DB2-BD59-A6C34878D82A}">
                    <a16:rowId xmlns="" xmlns:a16="http://schemas.microsoft.com/office/drawing/2014/main" val="10001"/>
                  </a:ext>
                </a:extLst>
              </a:tr>
              <a:tr h="502632">
                <a:tc>
                  <a:txBody>
                    <a:bodyPr/>
                    <a:lstStyle/>
                    <a:p>
                      <a:endParaRPr lang="en-US" dirty="0"/>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Autumn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Jacob</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Michael</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Blake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Cayden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00"/>
                    </a:solidFill>
                  </a:tcPr>
                </a:tc>
                <a:tc>
                  <a:txBody>
                    <a:bodyPr/>
                    <a:lstStyle/>
                    <a:p>
                      <a:pPr rtl="0" fontAlgn="t">
                        <a:spcBef>
                          <a:spcPts val="0"/>
                        </a:spcBef>
                        <a:spcAft>
                          <a:spcPts val="0"/>
                        </a:spcAft>
                      </a:pPr>
                      <a:r>
                        <a:rPr lang="en-US" sz="1400" dirty="0" smtClean="0">
                          <a:effectLst/>
                        </a:rPr>
                        <a:t>Maddie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7030A0"/>
                    </a:solidFill>
                  </a:tcPr>
                </a:tc>
                <a:extLst>
                  <a:ext uri="{0D108BD9-81ED-4DB2-BD59-A6C34878D82A}">
                    <a16:rowId xmlns="" xmlns:a16="http://schemas.microsoft.com/office/drawing/2014/main" val="10002"/>
                  </a:ext>
                </a:extLst>
              </a:tr>
              <a:tr h="532010">
                <a:tc>
                  <a:txBody>
                    <a:bodyPr/>
                    <a:lstStyle/>
                    <a:p>
                      <a:pPr rtl="0" fontAlgn="t">
                        <a:spcBef>
                          <a:spcPts val="0"/>
                        </a:spcBef>
                        <a:spcAft>
                          <a:spcPts val="0"/>
                        </a:spcAft>
                      </a:pP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Bennie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err="1" smtClean="0">
                          <a:solidFill>
                            <a:srgbClr val="000000"/>
                          </a:solidFill>
                          <a:effectLst/>
                          <a:latin typeface="Arial" charset="0"/>
                        </a:rPr>
                        <a:t>Keelyn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dirty="0" smtClean="0">
                          <a:effectLst/>
                        </a:rPr>
                        <a:t>Oswaldo</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dirty="0" smtClean="0">
                          <a:effectLst/>
                        </a:rPr>
                        <a:t>Tristen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tc>
                  <a:txBody>
                    <a:bodyPr/>
                    <a:lstStyle/>
                    <a:p>
                      <a:pPr fontAlgn="t"/>
                      <a:r>
                        <a:rPr lang="en-US" sz="1400" dirty="0">
                          <a:effectLst/>
                        </a:rPr>
                        <a:t> </a:t>
                      </a:r>
                      <a:r>
                        <a:rPr lang="en-US" sz="1400" dirty="0" smtClean="0">
                          <a:effectLst/>
                        </a:rPr>
                        <a:t>Andrew</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00"/>
                    </a:solidFill>
                  </a:tcPr>
                </a:tc>
                <a:tc>
                  <a:txBody>
                    <a:bodyPr/>
                    <a:lstStyle/>
                    <a:p>
                      <a:pPr fontAlgn="t"/>
                      <a:r>
                        <a:rPr lang="en-US" sz="1400" dirty="0" smtClean="0">
                          <a:effectLst/>
                        </a:rPr>
                        <a:t>Adam</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7030A0"/>
                    </a:solidFill>
                  </a:tcPr>
                </a:tc>
                <a:extLst>
                  <a:ext uri="{0D108BD9-81ED-4DB2-BD59-A6C34878D82A}">
                    <a16:rowId xmlns="" xmlns:a16="http://schemas.microsoft.com/office/drawing/2014/main" val="10003"/>
                  </a:ext>
                </a:extLst>
              </a:tr>
            </a:tbl>
          </a:graphicData>
        </a:graphic>
      </p:graphicFrame>
      <p:sp>
        <p:nvSpPr>
          <p:cNvPr id="6" name="Rectangle 1"/>
          <p:cNvSpPr>
            <a:spLocks noChangeArrowheads="1"/>
          </p:cNvSpPr>
          <p:nvPr/>
        </p:nvSpPr>
        <p:spPr bwMode="auto">
          <a:xfrm>
            <a:off x="677863" y="32702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Content Placeholder 4"/>
          <p:cNvGraphicFramePr>
            <a:graphicFrameLocks/>
          </p:cNvGraphicFramePr>
          <p:nvPr>
            <p:extLst/>
          </p:nvPr>
        </p:nvGraphicFramePr>
        <p:xfrm>
          <a:off x="126349" y="2707497"/>
          <a:ext cx="8901500" cy="2039906"/>
        </p:xfrm>
        <a:graphic>
          <a:graphicData uri="http://schemas.openxmlformats.org/drawingml/2006/table">
            <a:tbl>
              <a:tblPr/>
              <a:tblGrid>
                <a:gridCol w="1780300">
                  <a:extLst>
                    <a:ext uri="{9D8B030D-6E8A-4147-A177-3AD203B41FA5}">
                      <a16:colId xmlns="" xmlns:a16="http://schemas.microsoft.com/office/drawing/2014/main" val="20000"/>
                    </a:ext>
                  </a:extLst>
                </a:gridCol>
                <a:gridCol w="1780300">
                  <a:extLst>
                    <a:ext uri="{9D8B030D-6E8A-4147-A177-3AD203B41FA5}">
                      <a16:colId xmlns="" xmlns:a16="http://schemas.microsoft.com/office/drawing/2014/main" val="20001"/>
                    </a:ext>
                  </a:extLst>
                </a:gridCol>
                <a:gridCol w="1780300">
                  <a:extLst>
                    <a:ext uri="{9D8B030D-6E8A-4147-A177-3AD203B41FA5}">
                      <a16:colId xmlns="" xmlns:a16="http://schemas.microsoft.com/office/drawing/2014/main" val="20002"/>
                    </a:ext>
                  </a:extLst>
                </a:gridCol>
                <a:gridCol w="1780300">
                  <a:extLst>
                    <a:ext uri="{9D8B030D-6E8A-4147-A177-3AD203B41FA5}">
                      <a16:colId xmlns="" xmlns:a16="http://schemas.microsoft.com/office/drawing/2014/main" val="20003"/>
                    </a:ext>
                  </a:extLst>
                </a:gridCol>
                <a:gridCol w="1780300">
                  <a:extLst>
                    <a:ext uri="{9D8B030D-6E8A-4147-A177-3AD203B41FA5}">
                      <a16:colId xmlns="" xmlns:a16="http://schemas.microsoft.com/office/drawing/2014/main" val="20004"/>
                    </a:ext>
                  </a:extLst>
                </a:gridCol>
              </a:tblGrid>
              <a:tr h="502632">
                <a:tc>
                  <a:txBody>
                    <a:bodyPr/>
                    <a:lstStyle/>
                    <a:p>
                      <a:pPr rtl="0" fontAlgn="t">
                        <a:spcBef>
                          <a:spcPts val="0"/>
                        </a:spcBef>
                        <a:spcAft>
                          <a:spcPts val="0"/>
                        </a:spcAft>
                      </a:pPr>
                      <a:r>
                        <a:rPr lang="en-US" sz="1400" b="0" i="0" u="none" strike="noStrike" dirty="0" smtClean="0">
                          <a:solidFill>
                            <a:srgbClr val="000000"/>
                          </a:solidFill>
                          <a:effectLst/>
                          <a:latin typeface="Arial" charset="0"/>
                        </a:rPr>
                        <a:t>Ana</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Abby</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Maya</a:t>
                      </a:r>
                      <a:r>
                        <a:rPr lang="en-US" sz="1400" b="0" i="0" u="none" strike="noStrike" baseline="0" dirty="0" smtClean="0">
                          <a:solidFill>
                            <a:srgbClr val="000000"/>
                          </a:solidFill>
                          <a:effectLst/>
                          <a:latin typeface="Arial" charset="0"/>
                        </a:rPr>
                        <a:t> K. </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Tyler</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Skylar</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extLst>
                  <a:ext uri="{0D108BD9-81ED-4DB2-BD59-A6C34878D82A}">
                    <a16:rowId xmlns="" xmlns:a16="http://schemas.microsoft.com/office/drawing/2014/main" val="10000"/>
                  </a:ext>
                </a:extLst>
              </a:tr>
              <a:tr h="502632">
                <a:tc>
                  <a:txBody>
                    <a:bodyPr/>
                    <a:lstStyle/>
                    <a:p>
                      <a:pPr rtl="0" fontAlgn="t">
                        <a:spcBef>
                          <a:spcPts val="0"/>
                        </a:spcBef>
                        <a:spcAft>
                          <a:spcPts val="0"/>
                        </a:spcAft>
                      </a:pPr>
                      <a:r>
                        <a:rPr lang="en-US" sz="1400" b="0" i="0" u="none" strike="noStrike" dirty="0" smtClean="0">
                          <a:solidFill>
                            <a:srgbClr val="000000"/>
                          </a:solidFill>
                          <a:effectLst/>
                          <a:latin typeface="Arial" charset="0"/>
                        </a:rPr>
                        <a:t>Phil</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err="1" smtClean="0">
                          <a:solidFill>
                            <a:srgbClr val="000000"/>
                          </a:solidFill>
                          <a:effectLst/>
                          <a:latin typeface="Arial" charset="0"/>
                        </a:rPr>
                        <a:t>Dre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Gabe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b="0" i="0" u="none" strike="noStrike" dirty="0" err="1" smtClean="0">
                          <a:solidFill>
                            <a:srgbClr val="000000"/>
                          </a:solidFill>
                          <a:effectLst/>
                          <a:latin typeface="Arial" charset="0"/>
                        </a:rPr>
                        <a:t>Andrick</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Deon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extLst>
                  <a:ext uri="{0D108BD9-81ED-4DB2-BD59-A6C34878D82A}">
                    <a16:rowId xmlns="" xmlns:a16="http://schemas.microsoft.com/office/drawing/2014/main" val="10001"/>
                  </a:ext>
                </a:extLst>
              </a:tr>
              <a:tr h="502632">
                <a:tc>
                  <a:txBody>
                    <a:bodyPr/>
                    <a:lstStyle/>
                    <a:p>
                      <a:pPr rtl="0" fontAlgn="t">
                        <a:spcBef>
                          <a:spcPts val="0"/>
                        </a:spcBef>
                        <a:spcAft>
                          <a:spcPts val="0"/>
                        </a:spcAft>
                      </a:pPr>
                      <a:r>
                        <a:rPr lang="en-US" sz="1400" b="0" i="0" u="none" strike="noStrike" dirty="0" smtClean="0">
                          <a:solidFill>
                            <a:srgbClr val="000000"/>
                          </a:solidFill>
                          <a:effectLst/>
                          <a:latin typeface="Arial" charset="0"/>
                        </a:rPr>
                        <a:t>Cielo &amp;  Rachel</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Maya R. </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err="1" smtClean="0">
                          <a:solidFill>
                            <a:srgbClr val="000000"/>
                          </a:solidFill>
                          <a:effectLst/>
                          <a:latin typeface="Arial" charset="0"/>
                        </a:rPr>
                        <a:t>Seriah</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dirty="0" smtClean="0">
                          <a:effectLst/>
                        </a:rPr>
                        <a:t>Alex</a:t>
                      </a:r>
                      <a:r>
                        <a:rPr lang="en-US" sz="1400" baseline="0" dirty="0" smtClean="0">
                          <a:effectLst/>
                        </a:rPr>
                        <a:t> T. </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Gracie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extLst>
                  <a:ext uri="{0D108BD9-81ED-4DB2-BD59-A6C34878D82A}">
                    <a16:rowId xmlns="" xmlns:a16="http://schemas.microsoft.com/office/drawing/2014/main" val="10002"/>
                  </a:ext>
                </a:extLst>
              </a:tr>
              <a:tr h="532010">
                <a:tc>
                  <a:txBody>
                    <a:bodyPr/>
                    <a:lstStyle/>
                    <a:p>
                      <a:pPr rtl="0" fontAlgn="t">
                        <a:spcBef>
                          <a:spcPts val="0"/>
                        </a:spcBef>
                        <a:spcAft>
                          <a:spcPts val="0"/>
                        </a:spcAft>
                      </a:pPr>
                      <a:r>
                        <a:rPr lang="en-US" sz="1400" b="0" i="0" u="none" strike="noStrike" dirty="0" smtClean="0">
                          <a:solidFill>
                            <a:srgbClr val="000000"/>
                          </a:solidFill>
                          <a:effectLst/>
                          <a:latin typeface="Arial" charset="0"/>
                        </a:rPr>
                        <a:t>Alex</a:t>
                      </a:r>
                      <a:r>
                        <a:rPr lang="en-US" sz="1400" b="0" i="0" u="none" strike="noStrike" baseline="0" dirty="0" smtClean="0">
                          <a:solidFill>
                            <a:srgbClr val="000000"/>
                          </a:solidFill>
                          <a:effectLst/>
                          <a:latin typeface="Arial" charset="0"/>
                        </a:rPr>
                        <a:t> W. </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Ricardo</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Gisselle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dirty="0" smtClean="0">
                          <a:effectLst/>
                        </a:rPr>
                        <a:t>Nyasia</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Fabian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extLst>
                  <a:ext uri="{0D108BD9-81ED-4DB2-BD59-A6C34878D82A}">
                    <a16:rowId xmlns="" xmlns:a16="http://schemas.microsoft.com/office/drawing/2014/main" val="10003"/>
                  </a:ext>
                </a:extLst>
              </a:tr>
            </a:tbl>
          </a:graphicData>
        </a:graphic>
      </p:graphicFrame>
      <p:graphicFrame>
        <p:nvGraphicFramePr>
          <p:cNvPr id="8" name="Content Placeholder 4"/>
          <p:cNvGraphicFramePr>
            <a:graphicFrameLocks/>
          </p:cNvGraphicFramePr>
          <p:nvPr>
            <p:extLst/>
          </p:nvPr>
        </p:nvGraphicFramePr>
        <p:xfrm>
          <a:off x="126349" y="4847472"/>
          <a:ext cx="9155826" cy="2010528"/>
        </p:xfrm>
        <a:graphic>
          <a:graphicData uri="http://schemas.openxmlformats.org/drawingml/2006/table">
            <a:tbl>
              <a:tblPr/>
              <a:tblGrid>
                <a:gridCol w="1525971">
                  <a:extLst>
                    <a:ext uri="{9D8B030D-6E8A-4147-A177-3AD203B41FA5}">
                      <a16:colId xmlns="" xmlns:a16="http://schemas.microsoft.com/office/drawing/2014/main" val="20000"/>
                    </a:ext>
                  </a:extLst>
                </a:gridCol>
                <a:gridCol w="1525971">
                  <a:extLst>
                    <a:ext uri="{9D8B030D-6E8A-4147-A177-3AD203B41FA5}">
                      <a16:colId xmlns="" xmlns:a16="http://schemas.microsoft.com/office/drawing/2014/main" val="20001"/>
                    </a:ext>
                  </a:extLst>
                </a:gridCol>
                <a:gridCol w="1525971">
                  <a:extLst>
                    <a:ext uri="{9D8B030D-6E8A-4147-A177-3AD203B41FA5}">
                      <a16:colId xmlns="" xmlns:a16="http://schemas.microsoft.com/office/drawing/2014/main" val="20002"/>
                    </a:ext>
                  </a:extLst>
                </a:gridCol>
                <a:gridCol w="1525971">
                  <a:extLst>
                    <a:ext uri="{9D8B030D-6E8A-4147-A177-3AD203B41FA5}">
                      <a16:colId xmlns="" xmlns:a16="http://schemas.microsoft.com/office/drawing/2014/main" val="20003"/>
                    </a:ext>
                  </a:extLst>
                </a:gridCol>
                <a:gridCol w="1525971">
                  <a:extLst>
                    <a:ext uri="{9D8B030D-6E8A-4147-A177-3AD203B41FA5}">
                      <a16:colId xmlns="" xmlns:a16="http://schemas.microsoft.com/office/drawing/2014/main" val="20004"/>
                    </a:ext>
                  </a:extLst>
                </a:gridCol>
                <a:gridCol w="1525971">
                  <a:extLst>
                    <a:ext uri="{9D8B030D-6E8A-4147-A177-3AD203B41FA5}">
                      <a16:colId xmlns="" xmlns:a16="http://schemas.microsoft.com/office/drawing/2014/main" val="20005"/>
                    </a:ext>
                  </a:extLst>
                </a:gridCol>
              </a:tblGrid>
              <a:tr h="502632">
                <a:tc>
                  <a:txBody>
                    <a:bodyPr/>
                    <a:lstStyle/>
                    <a:p>
                      <a:pPr rtl="0" fontAlgn="t">
                        <a:spcBef>
                          <a:spcPts val="0"/>
                        </a:spcBef>
                        <a:spcAft>
                          <a:spcPts val="0"/>
                        </a:spcAft>
                      </a:pPr>
                      <a:r>
                        <a:rPr lang="en-US" sz="1400" b="0" i="0" u="none" strike="noStrike" dirty="0" smtClean="0">
                          <a:solidFill>
                            <a:srgbClr val="000000"/>
                          </a:solidFill>
                          <a:effectLst/>
                          <a:latin typeface="Arial" charset="0"/>
                        </a:rPr>
                        <a:t>Tristan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Matthew</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Espy</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Allie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Steph</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Steven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00"/>
                    </a:solidFill>
                  </a:tcPr>
                </a:tc>
                <a:extLst>
                  <a:ext uri="{0D108BD9-81ED-4DB2-BD59-A6C34878D82A}">
                    <a16:rowId xmlns="" xmlns:a16="http://schemas.microsoft.com/office/drawing/2014/main" val="10000"/>
                  </a:ext>
                </a:extLst>
              </a:tr>
              <a:tr h="502632">
                <a:tc>
                  <a:txBody>
                    <a:bodyPr/>
                    <a:lstStyle/>
                    <a:p>
                      <a:pPr rtl="0" fontAlgn="t">
                        <a:spcBef>
                          <a:spcPts val="0"/>
                        </a:spcBef>
                        <a:spcAft>
                          <a:spcPts val="0"/>
                        </a:spcAft>
                      </a:pPr>
                      <a:r>
                        <a:rPr lang="en-US" sz="1400" b="0" i="0" u="none" strike="noStrike" dirty="0" smtClean="0">
                          <a:solidFill>
                            <a:srgbClr val="000000"/>
                          </a:solidFill>
                          <a:effectLst/>
                          <a:latin typeface="Arial" charset="0"/>
                        </a:rPr>
                        <a:t>Caleb</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Brock</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Cesar</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Destiny</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Brandon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Alejandro</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00"/>
                    </a:solidFill>
                  </a:tcPr>
                </a:tc>
                <a:extLst>
                  <a:ext uri="{0D108BD9-81ED-4DB2-BD59-A6C34878D82A}">
                    <a16:rowId xmlns="" xmlns:a16="http://schemas.microsoft.com/office/drawing/2014/main" val="10001"/>
                  </a:ext>
                </a:extLst>
              </a:tr>
              <a:tr h="502632">
                <a:tc>
                  <a:txBody>
                    <a:bodyPr/>
                    <a:lstStyle/>
                    <a:p>
                      <a:pPr rtl="0" fontAlgn="t">
                        <a:spcBef>
                          <a:spcPts val="0"/>
                        </a:spcBef>
                        <a:spcAft>
                          <a:spcPts val="0"/>
                        </a:spcAft>
                      </a:pPr>
                      <a:r>
                        <a:rPr lang="en-US" sz="1400" b="0" i="0" u="none" strike="noStrike" dirty="0" err="1" smtClean="0">
                          <a:solidFill>
                            <a:srgbClr val="000000"/>
                          </a:solidFill>
                          <a:effectLst/>
                          <a:latin typeface="Arial" charset="0"/>
                        </a:rPr>
                        <a:t>Janee</a:t>
                      </a:r>
                      <a:r>
                        <a:rPr lang="en-US" sz="1400" b="0" i="0" u="none" strike="noStrike" smtClean="0">
                          <a:solidFill>
                            <a:srgbClr val="000000"/>
                          </a:solidFill>
                          <a:effectLst/>
                          <a:latin typeface="Arial" charset="0"/>
                        </a:rPr>
                        <a:t>’</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err="1" smtClean="0">
                          <a:solidFill>
                            <a:srgbClr val="000000"/>
                          </a:solidFill>
                          <a:effectLst/>
                          <a:latin typeface="Arial" charset="0"/>
                        </a:rPr>
                        <a:t>Mylissa</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Anthony</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b="0" i="0" u="none" strike="noStrike" dirty="0" err="1" smtClean="0">
                          <a:solidFill>
                            <a:srgbClr val="000000"/>
                          </a:solidFill>
                          <a:effectLst/>
                          <a:latin typeface="Arial" charset="0"/>
                        </a:rPr>
                        <a:t>Elexis</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Alondra</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Chris</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00"/>
                    </a:solidFill>
                  </a:tcPr>
                </a:tc>
                <a:extLst>
                  <a:ext uri="{0D108BD9-81ED-4DB2-BD59-A6C34878D82A}">
                    <a16:rowId xmlns="" xmlns:a16="http://schemas.microsoft.com/office/drawing/2014/main" val="10002"/>
                  </a:ext>
                </a:extLst>
              </a:tr>
              <a:tr h="502632">
                <a:tc>
                  <a:txBody>
                    <a:bodyPr/>
                    <a:lstStyle/>
                    <a:p>
                      <a:pPr rtl="0" fontAlgn="t">
                        <a:spcBef>
                          <a:spcPts val="0"/>
                        </a:spcBef>
                        <a:spcAft>
                          <a:spcPts val="0"/>
                        </a:spcAft>
                      </a:pPr>
                      <a:r>
                        <a:rPr lang="en-US" sz="1400" dirty="0" smtClean="0">
                          <a:effectLst/>
                        </a:rPr>
                        <a:t>Jake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dirty="0" smtClean="0">
                          <a:effectLst/>
                        </a:rPr>
                        <a:t>Carlos</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dirty="0" err="1" smtClean="0">
                          <a:effectLst/>
                        </a:rPr>
                        <a:t>Wambdi</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dirty="0" smtClean="0">
                          <a:effectLst/>
                        </a:rPr>
                        <a:t>Brad</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tc>
                  <a:txBody>
                    <a:bodyPr/>
                    <a:lstStyle/>
                    <a:p>
                      <a:pPr rtl="0" fontAlgn="t">
                        <a:spcBef>
                          <a:spcPts val="0"/>
                        </a:spcBef>
                        <a:spcAft>
                          <a:spcPts val="0"/>
                        </a:spcAft>
                      </a:pPr>
                      <a:r>
                        <a:rPr lang="en-US" sz="1400" dirty="0" err="1" smtClean="0">
                          <a:effectLst/>
                        </a:rPr>
                        <a:t>Maddy</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00"/>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487358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017832" y="1658803"/>
            <a:ext cx="1688123"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3" name="Rectangle 12"/>
          <p:cNvSpPr/>
          <p:nvPr/>
        </p:nvSpPr>
        <p:spPr>
          <a:xfrm>
            <a:off x="164123" y="386859"/>
            <a:ext cx="171156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4" name="Rectangle 13"/>
          <p:cNvSpPr/>
          <p:nvPr/>
        </p:nvSpPr>
        <p:spPr>
          <a:xfrm>
            <a:off x="1994387" y="398579"/>
            <a:ext cx="171156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5" name="Rectangle 14"/>
          <p:cNvSpPr/>
          <p:nvPr/>
        </p:nvSpPr>
        <p:spPr>
          <a:xfrm>
            <a:off x="3843703" y="386859"/>
            <a:ext cx="1793630"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6" name="Rectangle 15"/>
          <p:cNvSpPr/>
          <p:nvPr/>
        </p:nvSpPr>
        <p:spPr>
          <a:xfrm>
            <a:off x="5775081" y="375130"/>
            <a:ext cx="1921114"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7" name="Rectangle 16"/>
          <p:cNvSpPr/>
          <p:nvPr/>
        </p:nvSpPr>
        <p:spPr>
          <a:xfrm>
            <a:off x="7833942" y="1658803"/>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8" name="Rectangle 17"/>
          <p:cNvSpPr/>
          <p:nvPr/>
        </p:nvSpPr>
        <p:spPr>
          <a:xfrm>
            <a:off x="7833941" y="3159357"/>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9" name="Rectangle 18"/>
          <p:cNvSpPr/>
          <p:nvPr/>
        </p:nvSpPr>
        <p:spPr>
          <a:xfrm>
            <a:off x="5753837" y="1658803"/>
            <a:ext cx="194235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0" name="Rectangle 19"/>
          <p:cNvSpPr/>
          <p:nvPr/>
        </p:nvSpPr>
        <p:spPr>
          <a:xfrm>
            <a:off x="3843703" y="1658803"/>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1" name="Rectangle 20"/>
          <p:cNvSpPr/>
          <p:nvPr/>
        </p:nvSpPr>
        <p:spPr>
          <a:xfrm>
            <a:off x="148003" y="1658804"/>
            <a:ext cx="174380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2" name="Rectangle 21"/>
          <p:cNvSpPr/>
          <p:nvPr/>
        </p:nvSpPr>
        <p:spPr>
          <a:xfrm>
            <a:off x="7833943" y="363404"/>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3" name="Rectangle 22"/>
          <p:cNvSpPr/>
          <p:nvPr/>
        </p:nvSpPr>
        <p:spPr>
          <a:xfrm>
            <a:off x="139945" y="3159359"/>
            <a:ext cx="1723290"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4" name="Rectangle 23"/>
          <p:cNvSpPr/>
          <p:nvPr/>
        </p:nvSpPr>
        <p:spPr>
          <a:xfrm>
            <a:off x="1960318" y="3159359"/>
            <a:ext cx="1688123"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5" name="Rectangle 24"/>
          <p:cNvSpPr/>
          <p:nvPr/>
        </p:nvSpPr>
        <p:spPr>
          <a:xfrm>
            <a:off x="3843703" y="3159358"/>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6" name="Rectangle 25"/>
          <p:cNvSpPr/>
          <p:nvPr/>
        </p:nvSpPr>
        <p:spPr>
          <a:xfrm>
            <a:off x="5760058" y="3159358"/>
            <a:ext cx="193613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8" name="Rectangle 27"/>
          <p:cNvSpPr/>
          <p:nvPr/>
        </p:nvSpPr>
        <p:spPr>
          <a:xfrm rot="5400000">
            <a:off x="308462" y="5639884"/>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9" name="TextBox 28"/>
          <p:cNvSpPr txBox="1"/>
          <p:nvPr/>
        </p:nvSpPr>
        <p:spPr>
          <a:xfrm>
            <a:off x="8956431" y="5533292"/>
            <a:ext cx="1840523" cy="369332"/>
          </a:xfrm>
          <a:prstGeom prst="rect">
            <a:avLst/>
          </a:prstGeom>
          <a:noFill/>
        </p:spPr>
        <p:txBody>
          <a:bodyPr wrap="square" rtlCol="0">
            <a:spAutoFit/>
          </a:bodyPr>
          <a:lstStyle/>
          <a:p>
            <a:pPr defTabSz="914400"/>
            <a:r>
              <a:rPr lang="en-US" smtClean="0">
                <a:solidFill>
                  <a:prstClr val="black"/>
                </a:solidFill>
              </a:rPr>
              <a:t>DOOR</a:t>
            </a:r>
            <a:endParaRPr lang="en-US">
              <a:solidFill>
                <a:prstClr val="black"/>
              </a:solidFill>
            </a:endParaRPr>
          </a:p>
        </p:txBody>
      </p:sp>
      <p:sp>
        <p:nvSpPr>
          <p:cNvPr id="30" name="TextBox 29"/>
          <p:cNvSpPr txBox="1"/>
          <p:nvPr/>
        </p:nvSpPr>
        <p:spPr>
          <a:xfrm rot="5400000">
            <a:off x="274393" y="5811671"/>
            <a:ext cx="1840523" cy="369332"/>
          </a:xfrm>
          <a:prstGeom prst="rect">
            <a:avLst/>
          </a:prstGeom>
          <a:noFill/>
        </p:spPr>
        <p:txBody>
          <a:bodyPr wrap="square" rtlCol="0">
            <a:spAutoFit/>
          </a:bodyPr>
          <a:lstStyle/>
          <a:p>
            <a:pPr defTabSz="914400"/>
            <a:r>
              <a:rPr lang="en-US" smtClean="0">
                <a:solidFill>
                  <a:prstClr val="black"/>
                </a:solidFill>
              </a:rPr>
              <a:t>Phelps’s Desk</a:t>
            </a:r>
            <a:endParaRPr lang="en-US">
              <a:solidFill>
                <a:prstClr val="black"/>
              </a:solidFill>
            </a:endParaRPr>
          </a:p>
        </p:txBody>
      </p:sp>
      <p:sp>
        <p:nvSpPr>
          <p:cNvPr id="27" name="TextBox 26"/>
          <p:cNvSpPr txBox="1"/>
          <p:nvPr/>
        </p:nvSpPr>
        <p:spPr>
          <a:xfrm>
            <a:off x="10632831" y="363404"/>
            <a:ext cx="1289538" cy="369332"/>
          </a:xfrm>
          <a:prstGeom prst="rect">
            <a:avLst/>
          </a:prstGeom>
          <a:noFill/>
        </p:spPr>
        <p:txBody>
          <a:bodyPr wrap="square" rtlCol="0">
            <a:spAutoFit/>
          </a:bodyPr>
          <a:lstStyle/>
          <a:p>
            <a:pPr defTabSz="914400"/>
            <a:r>
              <a:rPr lang="en-US" dirty="0" smtClean="0">
                <a:solidFill>
                  <a:prstClr val="black"/>
                </a:solidFill>
              </a:rPr>
              <a:t>4</a:t>
            </a:r>
            <a:r>
              <a:rPr lang="en-US" baseline="30000" dirty="0" smtClean="0">
                <a:solidFill>
                  <a:prstClr val="black"/>
                </a:solidFill>
              </a:rPr>
              <a:t>th</a:t>
            </a:r>
            <a:r>
              <a:rPr lang="en-US" dirty="0" smtClean="0">
                <a:solidFill>
                  <a:prstClr val="black"/>
                </a:solidFill>
              </a:rPr>
              <a:t>  block</a:t>
            </a:r>
            <a:endParaRPr lang="en-US" dirty="0">
              <a:solidFill>
                <a:prstClr val="black"/>
              </a:solidFill>
            </a:endParaRPr>
          </a:p>
        </p:txBody>
      </p:sp>
      <p:sp>
        <p:nvSpPr>
          <p:cNvPr id="33" name="TextBox 32"/>
          <p:cNvSpPr txBox="1"/>
          <p:nvPr/>
        </p:nvSpPr>
        <p:spPr>
          <a:xfrm>
            <a:off x="193068" y="1745258"/>
            <a:ext cx="1570158" cy="338554"/>
          </a:xfrm>
          <a:prstGeom prst="rect">
            <a:avLst/>
          </a:prstGeom>
          <a:noFill/>
        </p:spPr>
        <p:txBody>
          <a:bodyPr wrap="square" rtlCol="0">
            <a:spAutoFit/>
          </a:bodyPr>
          <a:lstStyle/>
          <a:p>
            <a:pPr defTabSz="914400"/>
            <a:r>
              <a:rPr lang="en-US" sz="1600" dirty="0" smtClean="0">
                <a:solidFill>
                  <a:prstClr val="black"/>
                </a:solidFill>
              </a:rPr>
              <a:t>Espy   Steven</a:t>
            </a:r>
            <a:endParaRPr lang="en-US" sz="1600" dirty="0">
              <a:solidFill>
                <a:prstClr val="black"/>
              </a:solidFill>
            </a:endParaRPr>
          </a:p>
        </p:txBody>
      </p:sp>
      <p:sp>
        <p:nvSpPr>
          <p:cNvPr id="34" name="TextBox 33"/>
          <p:cNvSpPr txBox="1"/>
          <p:nvPr/>
        </p:nvSpPr>
        <p:spPr>
          <a:xfrm>
            <a:off x="1960318" y="1776036"/>
            <a:ext cx="1980468" cy="338554"/>
          </a:xfrm>
          <a:prstGeom prst="rect">
            <a:avLst/>
          </a:prstGeom>
          <a:noFill/>
        </p:spPr>
        <p:txBody>
          <a:bodyPr wrap="square" rtlCol="0">
            <a:spAutoFit/>
          </a:bodyPr>
          <a:lstStyle/>
          <a:p>
            <a:pPr defTabSz="914400"/>
            <a:r>
              <a:rPr lang="en-US" sz="1600" dirty="0" smtClean="0">
                <a:solidFill>
                  <a:prstClr val="black"/>
                </a:solidFill>
              </a:rPr>
              <a:t>Alejandro   Sage</a:t>
            </a:r>
            <a:endParaRPr lang="en-US" sz="1600" dirty="0">
              <a:solidFill>
                <a:prstClr val="black"/>
              </a:solidFill>
            </a:endParaRPr>
          </a:p>
        </p:txBody>
      </p:sp>
      <p:sp>
        <p:nvSpPr>
          <p:cNvPr id="35" name="TextBox 34"/>
          <p:cNvSpPr txBox="1"/>
          <p:nvPr/>
        </p:nvSpPr>
        <p:spPr>
          <a:xfrm>
            <a:off x="3843702" y="1764316"/>
            <a:ext cx="1570158" cy="338554"/>
          </a:xfrm>
          <a:prstGeom prst="rect">
            <a:avLst/>
          </a:prstGeom>
          <a:noFill/>
        </p:spPr>
        <p:txBody>
          <a:bodyPr wrap="square" rtlCol="0">
            <a:spAutoFit/>
          </a:bodyPr>
          <a:lstStyle/>
          <a:p>
            <a:pPr defTabSz="914400"/>
            <a:r>
              <a:rPr lang="en-US" sz="1600" dirty="0" smtClean="0">
                <a:solidFill>
                  <a:prstClr val="black"/>
                </a:solidFill>
              </a:rPr>
              <a:t>Caleb   </a:t>
            </a:r>
            <a:r>
              <a:rPr lang="en-US" sz="1600" dirty="0" err="1" smtClean="0">
                <a:solidFill>
                  <a:prstClr val="black"/>
                </a:solidFill>
              </a:rPr>
              <a:t>Elexis</a:t>
            </a:r>
            <a:endParaRPr lang="en-US" sz="1600" dirty="0">
              <a:solidFill>
                <a:prstClr val="black"/>
              </a:solidFill>
            </a:endParaRPr>
          </a:p>
        </p:txBody>
      </p:sp>
      <p:sp>
        <p:nvSpPr>
          <p:cNvPr id="36" name="TextBox 35"/>
          <p:cNvSpPr txBox="1"/>
          <p:nvPr/>
        </p:nvSpPr>
        <p:spPr>
          <a:xfrm>
            <a:off x="5741378" y="1764316"/>
            <a:ext cx="1773113" cy="338554"/>
          </a:xfrm>
          <a:prstGeom prst="rect">
            <a:avLst/>
          </a:prstGeom>
          <a:noFill/>
        </p:spPr>
        <p:txBody>
          <a:bodyPr wrap="square" rtlCol="0">
            <a:spAutoFit/>
          </a:bodyPr>
          <a:lstStyle/>
          <a:p>
            <a:pPr defTabSz="914400"/>
            <a:r>
              <a:rPr lang="en-US" sz="1600" dirty="0" smtClean="0">
                <a:solidFill>
                  <a:prstClr val="black"/>
                </a:solidFill>
              </a:rPr>
              <a:t>Brad    Alondra</a:t>
            </a:r>
            <a:endParaRPr lang="en-US" sz="1600" dirty="0">
              <a:solidFill>
                <a:prstClr val="black"/>
              </a:solidFill>
            </a:endParaRPr>
          </a:p>
        </p:txBody>
      </p:sp>
      <p:sp>
        <p:nvSpPr>
          <p:cNvPr id="37" name="TextBox 36"/>
          <p:cNvSpPr txBox="1"/>
          <p:nvPr/>
        </p:nvSpPr>
        <p:spPr>
          <a:xfrm>
            <a:off x="7833940" y="1764334"/>
            <a:ext cx="1817077" cy="338554"/>
          </a:xfrm>
          <a:prstGeom prst="rect">
            <a:avLst/>
          </a:prstGeom>
          <a:noFill/>
        </p:spPr>
        <p:txBody>
          <a:bodyPr wrap="square" rtlCol="0">
            <a:spAutoFit/>
          </a:bodyPr>
          <a:lstStyle/>
          <a:p>
            <a:pPr defTabSz="914400"/>
            <a:r>
              <a:rPr lang="en-US" sz="1600" dirty="0" err="1" smtClean="0">
                <a:solidFill>
                  <a:prstClr val="black"/>
                </a:solidFill>
              </a:rPr>
              <a:t>Maddy</a:t>
            </a:r>
            <a:r>
              <a:rPr lang="en-US" sz="1600" dirty="0" smtClean="0">
                <a:solidFill>
                  <a:prstClr val="black"/>
                </a:solidFill>
              </a:rPr>
              <a:t>  </a:t>
            </a:r>
            <a:r>
              <a:rPr lang="en-US" sz="1600" dirty="0" err="1" smtClean="0">
                <a:solidFill>
                  <a:prstClr val="black"/>
                </a:solidFill>
              </a:rPr>
              <a:t>Janee</a:t>
            </a:r>
            <a:r>
              <a:rPr lang="en-US" sz="1600" dirty="0" smtClean="0">
                <a:solidFill>
                  <a:prstClr val="black"/>
                </a:solidFill>
              </a:rPr>
              <a:t>’ </a:t>
            </a:r>
            <a:endParaRPr lang="en-US" sz="1600" dirty="0">
              <a:solidFill>
                <a:prstClr val="black"/>
              </a:solidFill>
            </a:endParaRPr>
          </a:p>
        </p:txBody>
      </p:sp>
      <p:sp>
        <p:nvSpPr>
          <p:cNvPr id="38" name="TextBox 37"/>
          <p:cNvSpPr txBox="1"/>
          <p:nvPr/>
        </p:nvSpPr>
        <p:spPr>
          <a:xfrm>
            <a:off x="139945" y="3284199"/>
            <a:ext cx="1676404" cy="338554"/>
          </a:xfrm>
          <a:prstGeom prst="rect">
            <a:avLst/>
          </a:prstGeom>
          <a:noFill/>
        </p:spPr>
        <p:txBody>
          <a:bodyPr wrap="square" rtlCol="0">
            <a:spAutoFit/>
          </a:bodyPr>
          <a:lstStyle/>
          <a:p>
            <a:pPr defTabSz="914400"/>
            <a:r>
              <a:rPr lang="en-US" sz="1600" dirty="0" smtClean="0">
                <a:solidFill>
                  <a:prstClr val="black"/>
                </a:solidFill>
              </a:rPr>
              <a:t>Chris    </a:t>
            </a:r>
            <a:r>
              <a:rPr lang="en-US" sz="1600" dirty="0" err="1" smtClean="0">
                <a:solidFill>
                  <a:prstClr val="black"/>
                </a:solidFill>
              </a:rPr>
              <a:t>Mylissa</a:t>
            </a:r>
            <a:endParaRPr lang="en-US" sz="1600" dirty="0">
              <a:solidFill>
                <a:prstClr val="black"/>
              </a:solidFill>
            </a:endParaRPr>
          </a:p>
        </p:txBody>
      </p:sp>
      <p:sp>
        <p:nvSpPr>
          <p:cNvPr id="39" name="TextBox 38"/>
          <p:cNvSpPr txBox="1"/>
          <p:nvPr/>
        </p:nvSpPr>
        <p:spPr>
          <a:xfrm>
            <a:off x="1960319" y="3284199"/>
            <a:ext cx="1598428" cy="338554"/>
          </a:xfrm>
          <a:prstGeom prst="rect">
            <a:avLst/>
          </a:prstGeom>
          <a:noFill/>
        </p:spPr>
        <p:txBody>
          <a:bodyPr wrap="square" rtlCol="0">
            <a:spAutoFit/>
          </a:bodyPr>
          <a:lstStyle/>
          <a:p>
            <a:pPr defTabSz="914400"/>
            <a:r>
              <a:rPr lang="en-US" sz="1600" dirty="0" smtClean="0">
                <a:solidFill>
                  <a:prstClr val="black"/>
                </a:solidFill>
              </a:rPr>
              <a:t>Steph   Allie</a:t>
            </a:r>
            <a:endParaRPr lang="en-US" sz="1600" dirty="0">
              <a:solidFill>
                <a:prstClr val="black"/>
              </a:solidFill>
            </a:endParaRPr>
          </a:p>
        </p:txBody>
      </p:sp>
      <p:sp>
        <p:nvSpPr>
          <p:cNvPr id="40" name="TextBox 39"/>
          <p:cNvSpPr txBox="1"/>
          <p:nvPr/>
        </p:nvSpPr>
        <p:spPr>
          <a:xfrm>
            <a:off x="3781058" y="3299588"/>
            <a:ext cx="1897676" cy="338554"/>
          </a:xfrm>
          <a:prstGeom prst="rect">
            <a:avLst/>
          </a:prstGeom>
          <a:noFill/>
        </p:spPr>
        <p:txBody>
          <a:bodyPr wrap="square" rtlCol="0">
            <a:spAutoFit/>
          </a:bodyPr>
          <a:lstStyle/>
          <a:p>
            <a:pPr defTabSz="914400"/>
            <a:r>
              <a:rPr lang="en-US" sz="1600" dirty="0" smtClean="0">
                <a:solidFill>
                  <a:prstClr val="black"/>
                </a:solidFill>
              </a:rPr>
              <a:t>Tristan A. </a:t>
            </a:r>
            <a:r>
              <a:rPr lang="en-US" sz="1600" dirty="0" err="1" smtClean="0">
                <a:solidFill>
                  <a:prstClr val="black"/>
                </a:solidFill>
              </a:rPr>
              <a:t>Wambdi</a:t>
            </a:r>
            <a:r>
              <a:rPr lang="en-US" sz="1600" dirty="0" smtClean="0">
                <a:solidFill>
                  <a:prstClr val="black"/>
                </a:solidFill>
              </a:rPr>
              <a:t> </a:t>
            </a:r>
            <a:endParaRPr lang="en-US" sz="1600" dirty="0">
              <a:solidFill>
                <a:prstClr val="black"/>
              </a:solidFill>
            </a:endParaRPr>
          </a:p>
        </p:txBody>
      </p:sp>
      <p:sp>
        <p:nvSpPr>
          <p:cNvPr id="41" name="TextBox 40"/>
          <p:cNvSpPr txBox="1"/>
          <p:nvPr/>
        </p:nvSpPr>
        <p:spPr>
          <a:xfrm>
            <a:off x="5741377" y="3268810"/>
            <a:ext cx="1954818" cy="338554"/>
          </a:xfrm>
          <a:prstGeom prst="rect">
            <a:avLst/>
          </a:prstGeom>
          <a:noFill/>
        </p:spPr>
        <p:txBody>
          <a:bodyPr wrap="square" rtlCol="0">
            <a:spAutoFit/>
          </a:bodyPr>
          <a:lstStyle/>
          <a:p>
            <a:pPr defTabSz="914400"/>
            <a:r>
              <a:rPr lang="en-US" sz="1600" dirty="0" smtClean="0">
                <a:solidFill>
                  <a:prstClr val="black"/>
                </a:solidFill>
              </a:rPr>
              <a:t>Matthew Brandon</a:t>
            </a:r>
            <a:endParaRPr lang="en-US" sz="1600" dirty="0">
              <a:solidFill>
                <a:prstClr val="black"/>
              </a:solidFill>
            </a:endParaRPr>
          </a:p>
        </p:txBody>
      </p:sp>
      <p:sp>
        <p:nvSpPr>
          <p:cNvPr id="43" name="TextBox 42"/>
          <p:cNvSpPr txBox="1"/>
          <p:nvPr/>
        </p:nvSpPr>
        <p:spPr>
          <a:xfrm>
            <a:off x="3861657" y="539966"/>
            <a:ext cx="1817077" cy="338554"/>
          </a:xfrm>
          <a:prstGeom prst="rect">
            <a:avLst/>
          </a:prstGeom>
          <a:noFill/>
        </p:spPr>
        <p:txBody>
          <a:bodyPr wrap="square" rtlCol="0">
            <a:spAutoFit/>
          </a:bodyPr>
          <a:lstStyle/>
          <a:p>
            <a:pPr defTabSz="914400"/>
            <a:r>
              <a:rPr lang="en-US" sz="1600" dirty="0" smtClean="0">
                <a:solidFill>
                  <a:prstClr val="black"/>
                </a:solidFill>
              </a:rPr>
              <a:t>Destiny   Cesar</a:t>
            </a:r>
            <a:endParaRPr lang="en-US" sz="1600" dirty="0">
              <a:solidFill>
                <a:prstClr val="black"/>
              </a:solidFill>
            </a:endParaRPr>
          </a:p>
        </p:txBody>
      </p:sp>
      <p:sp>
        <p:nvSpPr>
          <p:cNvPr id="44" name="TextBox 43"/>
          <p:cNvSpPr txBox="1"/>
          <p:nvPr/>
        </p:nvSpPr>
        <p:spPr>
          <a:xfrm>
            <a:off x="7833943" y="3265426"/>
            <a:ext cx="1817077" cy="338554"/>
          </a:xfrm>
          <a:prstGeom prst="rect">
            <a:avLst/>
          </a:prstGeom>
          <a:noFill/>
        </p:spPr>
        <p:txBody>
          <a:bodyPr wrap="square" rtlCol="0">
            <a:spAutoFit/>
          </a:bodyPr>
          <a:lstStyle/>
          <a:p>
            <a:pPr defTabSz="914400"/>
            <a:r>
              <a:rPr lang="en-US" sz="1600" dirty="0" smtClean="0">
                <a:solidFill>
                  <a:prstClr val="black"/>
                </a:solidFill>
              </a:rPr>
              <a:t>Carlos   Jake</a:t>
            </a:r>
            <a:endParaRPr lang="en-US" sz="1600" dirty="0">
              <a:solidFill>
                <a:prstClr val="black"/>
              </a:solidFill>
            </a:endParaRPr>
          </a:p>
        </p:txBody>
      </p:sp>
      <p:sp>
        <p:nvSpPr>
          <p:cNvPr id="45" name="TextBox 44"/>
          <p:cNvSpPr txBox="1"/>
          <p:nvPr/>
        </p:nvSpPr>
        <p:spPr>
          <a:xfrm>
            <a:off x="7833943" y="516511"/>
            <a:ext cx="1817077" cy="338554"/>
          </a:xfrm>
          <a:prstGeom prst="rect">
            <a:avLst/>
          </a:prstGeom>
          <a:noFill/>
        </p:spPr>
        <p:txBody>
          <a:bodyPr wrap="square" rtlCol="0">
            <a:spAutoFit/>
          </a:bodyPr>
          <a:lstStyle/>
          <a:p>
            <a:pPr defTabSz="914400"/>
            <a:r>
              <a:rPr lang="en-US" sz="1600" dirty="0" smtClean="0">
                <a:solidFill>
                  <a:prstClr val="black"/>
                </a:solidFill>
              </a:rPr>
              <a:t>Anthony</a:t>
            </a:r>
            <a:endParaRPr lang="en-US" sz="1600" dirty="0">
              <a:solidFill>
                <a:prstClr val="black"/>
              </a:solidFill>
            </a:endParaRPr>
          </a:p>
        </p:txBody>
      </p:sp>
      <p:sp>
        <p:nvSpPr>
          <p:cNvPr id="46" name="TextBox 45"/>
          <p:cNvSpPr txBox="1"/>
          <p:nvPr/>
        </p:nvSpPr>
        <p:spPr>
          <a:xfrm>
            <a:off x="5879118" y="513637"/>
            <a:ext cx="1817077" cy="338554"/>
          </a:xfrm>
          <a:prstGeom prst="rect">
            <a:avLst/>
          </a:prstGeom>
          <a:noFill/>
        </p:spPr>
        <p:txBody>
          <a:bodyPr wrap="square" rtlCol="0">
            <a:spAutoFit/>
          </a:bodyPr>
          <a:lstStyle/>
          <a:p>
            <a:pPr defTabSz="914400"/>
            <a:r>
              <a:rPr lang="en-US" sz="1600" dirty="0" smtClean="0">
                <a:solidFill>
                  <a:prstClr val="black"/>
                </a:solidFill>
              </a:rPr>
              <a:t>Brock</a:t>
            </a:r>
            <a:endParaRPr lang="en-US" sz="1600" dirty="0">
              <a:solidFill>
                <a:prstClr val="black"/>
              </a:solidFill>
            </a:endParaRPr>
          </a:p>
        </p:txBody>
      </p:sp>
    </p:spTree>
    <p:extLst>
      <p:ext uri="{BB962C8B-B14F-4D97-AF65-F5344CB8AC3E}">
        <p14:creationId xmlns:p14="http://schemas.microsoft.com/office/powerpoint/2010/main" val="3133348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017832" y="1658803"/>
            <a:ext cx="1688123"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3" name="Rectangle 12"/>
          <p:cNvSpPr/>
          <p:nvPr/>
        </p:nvSpPr>
        <p:spPr>
          <a:xfrm>
            <a:off x="164123" y="386859"/>
            <a:ext cx="171156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4" name="Rectangle 13"/>
          <p:cNvSpPr/>
          <p:nvPr/>
        </p:nvSpPr>
        <p:spPr>
          <a:xfrm>
            <a:off x="1994387" y="398579"/>
            <a:ext cx="171156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5" name="Rectangle 14"/>
          <p:cNvSpPr/>
          <p:nvPr/>
        </p:nvSpPr>
        <p:spPr>
          <a:xfrm>
            <a:off x="3843703" y="386859"/>
            <a:ext cx="1793630"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6" name="Rectangle 15"/>
          <p:cNvSpPr/>
          <p:nvPr/>
        </p:nvSpPr>
        <p:spPr>
          <a:xfrm>
            <a:off x="5775081" y="375130"/>
            <a:ext cx="1921114"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7" name="Rectangle 16"/>
          <p:cNvSpPr/>
          <p:nvPr/>
        </p:nvSpPr>
        <p:spPr>
          <a:xfrm>
            <a:off x="7833942" y="1658803"/>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8" name="Rectangle 17"/>
          <p:cNvSpPr/>
          <p:nvPr/>
        </p:nvSpPr>
        <p:spPr>
          <a:xfrm>
            <a:off x="7833941" y="3159357"/>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9" name="Rectangle 18"/>
          <p:cNvSpPr/>
          <p:nvPr/>
        </p:nvSpPr>
        <p:spPr>
          <a:xfrm>
            <a:off x="5753837" y="1658803"/>
            <a:ext cx="194235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0" name="Rectangle 19"/>
          <p:cNvSpPr/>
          <p:nvPr/>
        </p:nvSpPr>
        <p:spPr>
          <a:xfrm>
            <a:off x="3843703" y="1658803"/>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1" name="Rectangle 20"/>
          <p:cNvSpPr/>
          <p:nvPr/>
        </p:nvSpPr>
        <p:spPr>
          <a:xfrm>
            <a:off x="148003" y="1658804"/>
            <a:ext cx="174380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2" name="Rectangle 21"/>
          <p:cNvSpPr/>
          <p:nvPr/>
        </p:nvSpPr>
        <p:spPr>
          <a:xfrm>
            <a:off x="7833943" y="363404"/>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3" name="Rectangle 22"/>
          <p:cNvSpPr/>
          <p:nvPr/>
        </p:nvSpPr>
        <p:spPr>
          <a:xfrm>
            <a:off x="139945" y="3159359"/>
            <a:ext cx="1723290"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4" name="Rectangle 23"/>
          <p:cNvSpPr/>
          <p:nvPr/>
        </p:nvSpPr>
        <p:spPr>
          <a:xfrm>
            <a:off x="1960318" y="3159359"/>
            <a:ext cx="1688123"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5" name="Rectangle 24"/>
          <p:cNvSpPr/>
          <p:nvPr/>
        </p:nvSpPr>
        <p:spPr>
          <a:xfrm>
            <a:off x="3843703" y="3159358"/>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6" name="Rectangle 25"/>
          <p:cNvSpPr/>
          <p:nvPr/>
        </p:nvSpPr>
        <p:spPr>
          <a:xfrm>
            <a:off x="5760058" y="3159358"/>
            <a:ext cx="193613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8" name="Rectangle 27"/>
          <p:cNvSpPr/>
          <p:nvPr/>
        </p:nvSpPr>
        <p:spPr>
          <a:xfrm rot="5400000">
            <a:off x="308462" y="5639884"/>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9" name="TextBox 28"/>
          <p:cNvSpPr txBox="1"/>
          <p:nvPr/>
        </p:nvSpPr>
        <p:spPr>
          <a:xfrm>
            <a:off x="8956431" y="5533292"/>
            <a:ext cx="1840523" cy="369332"/>
          </a:xfrm>
          <a:prstGeom prst="rect">
            <a:avLst/>
          </a:prstGeom>
          <a:noFill/>
        </p:spPr>
        <p:txBody>
          <a:bodyPr wrap="square" rtlCol="0">
            <a:spAutoFit/>
          </a:bodyPr>
          <a:lstStyle/>
          <a:p>
            <a:pPr defTabSz="914400"/>
            <a:r>
              <a:rPr lang="en-US" smtClean="0">
                <a:solidFill>
                  <a:prstClr val="black"/>
                </a:solidFill>
              </a:rPr>
              <a:t>DOOR</a:t>
            </a:r>
            <a:endParaRPr lang="en-US">
              <a:solidFill>
                <a:prstClr val="black"/>
              </a:solidFill>
            </a:endParaRPr>
          </a:p>
        </p:txBody>
      </p:sp>
      <p:sp>
        <p:nvSpPr>
          <p:cNvPr id="30" name="TextBox 29"/>
          <p:cNvSpPr txBox="1"/>
          <p:nvPr/>
        </p:nvSpPr>
        <p:spPr>
          <a:xfrm rot="5400000">
            <a:off x="274393" y="5811671"/>
            <a:ext cx="1840523" cy="369332"/>
          </a:xfrm>
          <a:prstGeom prst="rect">
            <a:avLst/>
          </a:prstGeom>
          <a:noFill/>
        </p:spPr>
        <p:txBody>
          <a:bodyPr wrap="square" rtlCol="0">
            <a:spAutoFit/>
          </a:bodyPr>
          <a:lstStyle/>
          <a:p>
            <a:pPr defTabSz="914400"/>
            <a:r>
              <a:rPr lang="en-US" smtClean="0">
                <a:solidFill>
                  <a:prstClr val="black"/>
                </a:solidFill>
              </a:rPr>
              <a:t>Phelps’s Desk</a:t>
            </a:r>
            <a:endParaRPr lang="en-US">
              <a:solidFill>
                <a:prstClr val="black"/>
              </a:solidFill>
            </a:endParaRPr>
          </a:p>
        </p:txBody>
      </p:sp>
      <p:sp>
        <p:nvSpPr>
          <p:cNvPr id="27" name="TextBox 26"/>
          <p:cNvSpPr txBox="1"/>
          <p:nvPr/>
        </p:nvSpPr>
        <p:spPr>
          <a:xfrm>
            <a:off x="10632831" y="363404"/>
            <a:ext cx="1289538" cy="369332"/>
          </a:xfrm>
          <a:prstGeom prst="rect">
            <a:avLst/>
          </a:prstGeom>
          <a:noFill/>
        </p:spPr>
        <p:txBody>
          <a:bodyPr wrap="square" rtlCol="0">
            <a:spAutoFit/>
          </a:bodyPr>
          <a:lstStyle/>
          <a:p>
            <a:pPr defTabSz="914400"/>
            <a:r>
              <a:rPr lang="en-US" dirty="0" smtClean="0">
                <a:solidFill>
                  <a:prstClr val="black"/>
                </a:solidFill>
              </a:rPr>
              <a:t>7</a:t>
            </a:r>
            <a:r>
              <a:rPr lang="en-US" baseline="30000" dirty="0" smtClean="0">
                <a:solidFill>
                  <a:prstClr val="black"/>
                </a:solidFill>
              </a:rPr>
              <a:t>th</a:t>
            </a:r>
            <a:r>
              <a:rPr lang="en-US" dirty="0" smtClean="0">
                <a:solidFill>
                  <a:prstClr val="black"/>
                </a:solidFill>
              </a:rPr>
              <a:t> block</a:t>
            </a:r>
            <a:endParaRPr lang="en-US" dirty="0">
              <a:solidFill>
                <a:prstClr val="black"/>
              </a:solidFill>
            </a:endParaRPr>
          </a:p>
        </p:txBody>
      </p:sp>
      <p:sp>
        <p:nvSpPr>
          <p:cNvPr id="31" name="TextBox 30"/>
          <p:cNvSpPr txBox="1"/>
          <p:nvPr/>
        </p:nvSpPr>
        <p:spPr>
          <a:xfrm>
            <a:off x="2019300" y="3234068"/>
            <a:ext cx="1570158" cy="369332"/>
          </a:xfrm>
          <a:prstGeom prst="rect">
            <a:avLst/>
          </a:prstGeom>
          <a:noFill/>
        </p:spPr>
        <p:txBody>
          <a:bodyPr wrap="square" rtlCol="0">
            <a:spAutoFit/>
          </a:bodyPr>
          <a:lstStyle/>
          <a:p>
            <a:pPr defTabSz="914400"/>
            <a:r>
              <a:rPr lang="en-US" dirty="0" smtClean="0">
                <a:solidFill>
                  <a:prstClr val="black"/>
                </a:solidFill>
              </a:rPr>
              <a:t>Charlie   Nick</a:t>
            </a:r>
            <a:endParaRPr lang="en-US" dirty="0">
              <a:solidFill>
                <a:prstClr val="black"/>
              </a:solidFill>
            </a:endParaRPr>
          </a:p>
        </p:txBody>
      </p:sp>
      <p:sp>
        <p:nvSpPr>
          <p:cNvPr id="32" name="TextBox 31"/>
          <p:cNvSpPr txBox="1"/>
          <p:nvPr/>
        </p:nvSpPr>
        <p:spPr>
          <a:xfrm>
            <a:off x="1960318" y="492369"/>
            <a:ext cx="1570158" cy="369332"/>
          </a:xfrm>
          <a:prstGeom prst="rect">
            <a:avLst/>
          </a:prstGeom>
          <a:noFill/>
        </p:spPr>
        <p:txBody>
          <a:bodyPr wrap="square" rtlCol="0">
            <a:spAutoFit/>
          </a:bodyPr>
          <a:lstStyle/>
          <a:p>
            <a:pPr defTabSz="914400"/>
            <a:r>
              <a:rPr lang="en-US" dirty="0" smtClean="0">
                <a:solidFill>
                  <a:prstClr val="black"/>
                </a:solidFill>
              </a:rPr>
              <a:t>Ari   Olivia</a:t>
            </a:r>
            <a:endParaRPr lang="en-US" dirty="0">
              <a:solidFill>
                <a:prstClr val="black"/>
              </a:solidFill>
            </a:endParaRPr>
          </a:p>
        </p:txBody>
      </p:sp>
      <p:sp>
        <p:nvSpPr>
          <p:cNvPr id="33" name="TextBox 32"/>
          <p:cNvSpPr txBox="1"/>
          <p:nvPr/>
        </p:nvSpPr>
        <p:spPr>
          <a:xfrm>
            <a:off x="164123" y="1808305"/>
            <a:ext cx="1711568" cy="369332"/>
          </a:xfrm>
          <a:prstGeom prst="rect">
            <a:avLst/>
          </a:prstGeom>
          <a:noFill/>
        </p:spPr>
        <p:txBody>
          <a:bodyPr wrap="square" rtlCol="0">
            <a:spAutoFit/>
          </a:bodyPr>
          <a:lstStyle/>
          <a:p>
            <a:pPr defTabSz="914400"/>
            <a:r>
              <a:rPr lang="en-US" dirty="0" smtClean="0">
                <a:solidFill>
                  <a:prstClr val="black"/>
                </a:solidFill>
              </a:rPr>
              <a:t>Connor  Emma</a:t>
            </a:r>
            <a:endParaRPr lang="en-US" dirty="0">
              <a:solidFill>
                <a:prstClr val="black"/>
              </a:solidFill>
            </a:endParaRPr>
          </a:p>
        </p:txBody>
      </p:sp>
      <p:sp>
        <p:nvSpPr>
          <p:cNvPr id="34" name="TextBox 33"/>
          <p:cNvSpPr txBox="1"/>
          <p:nvPr/>
        </p:nvSpPr>
        <p:spPr>
          <a:xfrm>
            <a:off x="2017832" y="1796520"/>
            <a:ext cx="1783864" cy="338554"/>
          </a:xfrm>
          <a:prstGeom prst="rect">
            <a:avLst/>
          </a:prstGeom>
          <a:noFill/>
        </p:spPr>
        <p:txBody>
          <a:bodyPr wrap="square" rtlCol="0">
            <a:spAutoFit/>
          </a:bodyPr>
          <a:lstStyle/>
          <a:p>
            <a:pPr defTabSz="914400"/>
            <a:r>
              <a:rPr lang="en-US" sz="1600" dirty="0" smtClean="0">
                <a:solidFill>
                  <a:prstClr val="black"/>
                </a:solidFill>
              </a:rPr>
              <a:t>Cameron Meghan</a:t>
            </a:r>
            <a:endParaRPr lang="en-US" sz="1600" dirty="0">
              <a:solidFill>
                <a:prstClr val="black"/>
              </a:solidFill>
            </a:endParaRPr>
          </a:p>
        </p:txBody>
      </p:sp>
      <p:sp>
        <p:nvSpPr>
          <p:cNvPr id="35" name="TextBox 34"/>
          <p:cNvSpPr txBox="1"/>
          <p:nvPr/>
        </p:nvSpPr>
        <p:spPr>
          <a:xfrm>
            <a:off x="3831977" y="1796521"/>
            <a:ext cx="1921860" cy="369332"/>
          </a:xfrm>
          <a:prstGeom prst="rect">
            <a:avLst/>
          </a:prstGeom>
          <a:noFill/>
        </p:spPr>
        <p:txBody>
          <a:bodyPr wrap="square" rtlCol="0">
            <a:spAutoFit/>
          </a:bodyPr>
          <a:lstStyle/>
          <a:p>
            <a:pPr defTabSz="914400"/>
            <a:r>
              <a:rPr lang="en-US" dirty="0" smtClean="0">
                <a:solidFill>
                  <a:prstClr val="black"/>
                </a:solidFill>
              </a:rPr>
              <a:t>Josiah G.  Kathy</a:t>
            </a:r>
            <a:endParaRPr lang="en-US" dirty="0">
              <a:solidFill>
                <a:prstClr val="black"/>
              </a:solidFill>
            </a:endParaRPr>
          </a:p>
        </p:txBody>
      </p:sp>
      <p:sp>
        <p:nvSpPr>
          <p:cNvPr id="36" name="TextBox 35"/>
          <p:cNvSpPr txBox="1"/>
          <p:nvPr/>
        </p:nvSpPr>
        <p:spPr>
          <a:xfrm>
            <a:off x="5816836" y="1796521"/>
            <a:ext cx="1737217" cy="369332"/>
          </a:xfrm>
          <a:prstGeom prst="rect">
            <a:avLst/>
          </a:prstGeom>
          <a:noFill/>
        </p:spPr>
        <p:txBody>
          <a:bodyPr wrap="square" rtlCol="0">
            <a:spAutoFit/>
          </a:bodyPr>
          <a:lstStyle/>
          <a:p>
            <a:pPr defTabSz="914400"/>
            <a:r>
              <a:rPr lang="en-US" dirty="0" smtClean="0">
                <a:solidFill>
                  <a:prstClr val="black"/>
                </a:solidFill>
              </a:rPr>
              <a:t>Zoe    Josh</a:t>
            </a:r>
            <a:endParaRPr lang="en-US" dirty="0">
              <a:solidFill>
                <a:prstClr val="black"/>
              </a:solidFill>
            </a:endParaRPr>
          </a:p>
        </p:txBody>
      </p:sp>
      <p:sp>
        <p:nvSpPr>
          <p:cNvPr id="37" name="TextBox 36"/>
          <p:cNvSpPr txBox="1"/>
          <p:nvPr/>
        </p:nvSpPr>
        <p:spPr>
          <a:xfrm>
            <a:off x="7789987" y="1796521"/>
            <a:ext cx="1752597" cy="369332"/>
          </a:xfrm>
          <a:prstGeom prst="rect">
            <a:avLst/>
          </a:prstGeom>
          <a:noFill/>
        </p:spPr>
        <p:txBody>
          <a:bodyPr wrap="square" rtlCol="0">
            <a:spAutoFit/>
          </a:bodyPr>
          <a:lstStyle/>
          <a:p>
            <a:pPr defTabSz="914400"/>
            <a:r>
              <a:rPr lang="en-US" dirty="0" smtClean="0">
                <a:solidFill>
                  <a:prstClr val="black"/>
                </a:solidFill>
              </a:rPr>
              <a:t>Dominic</a:t>
            </a:r>
            <a:endParaRPr lang="en-US" dirty="0">
              <a:solidFill>
                <a:prstClr val="black"/>
              </a:solidFill>
            </a:endParaRPr>
          </a:p>
        </p:txBody>
      </p:sp>
      <p:sp>
        <p:nvSpPr>
          <p:cNvPr id="38" name="TextBox 37"/>
          <p:cNvSpPr txBox="1"/>
          <p:nvPr/>
        </p:nvSpPr>
        <p:spPr>
          <a:xfrm>
            <a:off x="87191" y="3264918"/>
            <a:ext cx="1570158" cy="369332"/>
          </a:xfrm>
          <a:prstGeom prst="rect">
            <a:avLst/>
          </a:prstGeom>
          <a:noFill/>
        </p:spPr>
        <p:txBody>
          <a:bodyPr wrap="square" rtlCol="0">
            <a:spAutoFit/>
          </a:bodyPr>
          <a:lstStyle/>
          <a:p>
            <a:pPr defTabSz="914400"/>
            <a:r>
              <a:rPr lang="en-US" dirty="0" smtClean="0">
                <a:solidFill>
                  <a:prstClr val="black"/>
                </a:solidFill>
              </a:rPr>
              <a:t>Ethan   Sarah</a:t>
            </a:r>
            <a:endParaRPr lang="en-US" dirty="0">
              <a:solidFill>
                <a:prstClr val="black"/>
              </a:solidFill>
            </a:endParaRPr>
          </a:p>
        </p:txBody>
      </p:sp>
      <p:sp>
        <p:nvSpPr>
          <p:cNvPr id="39" name="TextBox 38"/>
          <p:cNvSpPr txBox="1"/>
          <p:nvPr/>
        </p:nvSpPr>
        <p:spPr>
          <a:xfrm>
            <a:off x="3843703" y="501122"/>
            <a:ext cx="1883905" cy="369332"/>
          </a:xfrm>
          <a:prstGeom prst="rect">
            <a:avLst/>
          </a:prstGeom>
          <a:noFill/>
        </p:spPr>
        <p:txBody>
          <a:bodyPr wrap="square" rtlCol="0">
            <a:spAutoFit/>
          </a:bodyPr>
          <a:lstStyle/>
          <a:p>
            <a:pPr defTabSz="914400"/>
            <a:r>
              <a:rPr lang="en-US" dirty="0" smtClean="0">
                <a:solidFill>
                  <a:prstClr val="black"/>
                </a:solidFill>
              </a:rPr>
              <a:t>Keenan Jacob </a:t>
            </a:r>
            <a:endParaRPr lang="en-US" dirty="0">
              <a:solidFill>
                <a:prstClr val="black"/>
              </a:solidFill>
            </a:endParaRPr>
          </a:p>
        </p:txBody>
      </p:sp>
      <p:sp>
        <p:nvSpPr>
          <p:cNvPr id="40" name="TextBox 39"/>
          <p:cNvSpPr txBox="1"/>
          <p:nvPr/>
        </p:nvSpPr>
        <p:spPr>
          <a:xfrm>
            <a:off x="3815125" y="3264918"/>
            <a:ext cx="1859572" cy="369332"/>
          </a:xfrm>
          <a:prstGeom prst="rect">
            <a:avLst/>
          </a:prstGeom>
          <a:noFill/>
        </p:spPr>
        <p:txBody>
          <a:bodyPr wrap="square" rtlCol="0">
            <a:spAutoFit/>
          </a:bodyPr>
          <a:lstStyle/>
          <a:p>
            <a:pPr defTabSz="914400"/>
            <a:r>
              <a:rPr lang="en-US" dirty="0" smtClean="0">
                <a:solidFill>
                  <a:prstClr val="black"/>
                </a:solidFill>
              </a:rPr>
              <a:t>Noah M.  Rachel</a:t>
            </a:r>
            <a:endParaRPr lang="en-US" dirty="0">
              <a:solidFill>
                <a:prstClr val="black"/>
              </a:solidFill>
            </a:endParaRPr>
          </a:p>
        </p:txBody>
      </p:sp>
      <p:sp>
        <p:nvSpPr>
          <p:cNvPr id="41" name="TextBox 40"/>
          <p:cNvSpPr txBox="1"/>
          <p:nvPr/>
        </p:nvSpPr>
        <p:spPr>
          <a:xfrm>
            <a:off x="5674697" y="3264918"/>
            <a:ext cx="2021497" cy="369332"/>
          </a:xfrm>
          <a:prstGeom prst="rect">
            <a:avLst/>
          </a:prstGeom>
          <a:noFill/>
        </p:spPr>
        <p:txBody>
          <a:bodyPr wrap="square" rtlCol="0">
            <a:spAutoFit/>
          </a:bodyPr>
          <a:lstStyle/>
          <a:p>
            <a:pPr defTabSz="914400"/>
            <a:r>
              <a:rPr lang="en-US" dirty="0" smtClean="0">
                <a:solidFill>
                  <a:prstClr val="black"/>
                </a:solidFill>
              </a:rPr>
              <a:t>Macie.    Kevin</a:t>
            </a:r>
            <a:endParaRPr lang="en-US" dirty="0">
              <a:solidFill>
                <a:prstClr val="black"/>
              </a:solidFill>
            </a:endParaRPr>
          </a:p>
        </p:txBody>
      </p:sp>
      <p:sp>
        <p:nvSpPr>
          <p:cNvPr id="42" name="TextBox 41"/>
          <p:cNvSpPr txBox="1"/>
          <p:nvPr/>
        </p:nvSpPr>
        <p:spPr>
          <a:xfrm>
            <a:off x="7815987" y="3264918"/>
            <a:ext cx="1970563" cy="369332"/>
          </a:xfrm>
          <a:prstGeom prst="rect">
            <a:avLst/>
          </a:prstGeom>
          <a:noFill/>
        </p:spPr>
        <p:txBody>
          <a:bodyPr wrap="square" rtlCol="0">
            <a:spAutoFit/>
          </a:bodyPr>
          <a:lstStyle/>
          <a:p>
            <a:pPr defTabSz="914400"/>
            <a:r>
              <a:rPr lang="en-US" dirty="0" err="1" smtClean="0">
                <a:solidFill>
                  <a:prstClr val="black"/>
                </a:solidFill>
              </a:rPr>
              <a:t>Dezirae</a:t>
            </a:r>
            <a:r>
              <a:rPr lang="en-US" dirty="0" smtClean="0">
                <a:solidFill>
                  <a:prstClr val="black"/>
                </a:solidFill>
              </a:rPr>
              <a:t>   Paulina</a:t>
            </a:r>
            <a:endParaRPr lang="en-US" dirty="0">
              <a:solidFill>
                <a:prstClr val="black"/>
              </a:solidFill>
            </a:endParaRPr>
          </a:p>
        </p:txBody>
      </p:sp>
    </p:spTree>
    <p:extLst>
      <p:ext uri="{BB962C8B-B14F-4D97-AF65-F5344CB8AC3E}">
        <p14:creationId xmlns:p14="http://schemas.microsoft.com/office/powerpoint/2010/main" val="3971877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017832" y="1658803"/>
            <a:ext cx="1688123"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3" name="Rectangle 12"/>
          <p:cNvSpPr/>
          <p:nvPr/>
        </p:nvSpPr>
        <p:spPr>
          <a:xfrm>
            <a:off x="164123" y="386859"/>
            <a:ext cx="171156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4" name="Rectangle 13"/>
          <p:cNvSpPr/>
          <p:nvPr/>
        </p:nvSpPr>
        <p:spPr>
          <a:xfrm>
            <a:off x="1994387" y="398579"/>
            <a:ext cx="171156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5" name="Rectangle 14"/>
          <p:cNvSpPr/>
          <p:nvPr/>
        </p:nvSpPr>
        <p:spPr>
          <a:xfrm>
            <a:off x="3843703" y="386859"/>
            <a:ext cx="1793630"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6" name="Rectangle 15"/>
          <p:cNvSpPr/>
          <p:nvPr/>
        </p:nvSpPr>
        <p:spPr>
          <a:xfrm>
            <a:off x="5775081" y="375130"/>
            <a:ext cx="1921114"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7" name="Rectangle 16"/>
          <p:cNvSpPr/>
          <p:nvPr/>
        </p:nvSpPr>
        <p:spPr>
          <a:xfrm>
            <a:off x="7833942" y="1658803"/>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8" name="Rectangle 17"/>
          <p:cNvSpPr/>
          <p:nvPr/>
        </p:nvSpPr>
        <p:spPr>
          <a:xfrm>
            <a:off x="7833941" y="3159357"/>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9" name="Rectangle 18"/>
          <p:cNvSpPr/>
          <p:nvPr/>
        </p:nvSpPr>
        <p:spPr>
          <a:xfrm>
            <a:off x="5753837" y="1658803"/>
            <a:ext cx="194235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0" name="Rectangle 19"/>
          <p:cNvSpPr/>
          <p:nvPr/>
        </p:nvSpPr>
        <p:spPr>
          <a:xfrm>
            <a:off x="3843703" y="1658803"/>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1" name="Rectangle 20"/>
          <p:cNvSpPr/>
          <p:nvPr/>
        </p:nvSpPr>
        <p:spPr>
          <a:xfrm>
            <a:off x="148003" y="1658804"/>
            <a:ext cx="174380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2" name="Rectangle 21"/>
          <p:cNvSpPr/>
          <p:nvPr/>
        </p:nvSpPr>
        <p:spPr>
          <a:xfrm>
            <a:off x="7833943" y="363404"/>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3" name="Rectangle 22"/>
          <p:cNvSpPr/>
          <p:nvPr/>
        </p:nvSpPr>
        <p:spPr>
          <a:xfrm>
            <a:off x="139945" y="3159359"/>
            <a:ext cx="1723290"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4" name="Rectangle 23"/>
          <p:cNvSpPr/>
          <p:nvPr/>
        </p:nvSpPr>
        <p:spPr>
          <a:xfrm>
            <a:off x="1960318" y="3159359"/>
            <a:ext cx="1688123"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5" name="Rectangle 24"/>
          <p:cNvSpPr/>
          <p:nvPr/>
        </p:nvSpPr>
        <p:spPr>
          <a:xfrm>
            <a:off x="3843703" y="3159358"/>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6" name="Rectangle 25"/>
          <p:cNvSpPr/>
          <p:nvPr/>
        </p:nvSpPr>
        <p:spPr>
          <a:xfrm>
            <a:off x="5760058" y="3159358"/>
            <a:ext cx="193613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8" name="Rectangle 27"/>
          <p:cNvSpPr/>
          <p:nvPr/>
        </p:nvSpPr>
        <p:spPr>
          <a:xfrm rot="5400000">
            <a:off x="308462" y="5639884"/>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9" name="TextBox 28"/>
          <p:cNvSpPr txBox="1"/>
          <p:nvPr/>
        </p:nvSpPr>
        <p:spPr>
          <a:xfrm>
            <a:off x="8956431" y="5533292"/>
            <a:ext cx="1840523" cy="369332"/>
          </a:xfrm>
          <a:prstGeom prst="rect">
            <a:avLst/>
          </a:prstGeom>
          <a:noFill/>
        </p:spPr>
        <p:txBody>
          <a:bodyPr wrap="square" rtlCol="0">
            <a:spAutoFit/>
          </a:bodyPr>
          <a:lstStyle/>
          <a:p>
            <a:pPr defTabSz="914400"/>
            <a:r>
              <a:rPr lang="en-US" smtClean="0">
                <a:solidFill>
                  <a:prstClr val="black"/>
                </a:solidFill>
              </a:rPr>
              <a:t>DOOR</a:t>
            </a:r>
            <a:endParaRPr lang="en-US">
              <a:solidFill>
                <a:prstClr val="black"/>
              </a:solidFill>
            </a:endParaRPr>
          </a:p>
        </p:txBody>
      </p:sp>
      <p:sp>
        <p:nvSpPr>
          <p:cNvPr id="30" name="TextBox 29"/>
          <p:cNvSpPr txBox="1"/>
          <p:nvPr/>
        </p:nvSpPr>
        <p:spPr>
          <a:xfrm rot="5400000">
            <a:off x="274393" y="5811671"/>
            <a:ext cx="1840523" cy="369332"/>
          </a:xfrm>
          <a:prstGeom prst="rect">
            <a:avLst/>
          </a:prstGeom>
          <a:noFill/>
        </p:spPr>
        <p:txBody>
          <a:bodyPr wrap="square" rtlCol="0">
            <a:spAutoFit/>
          </a:bodyPr>
          <a:lstStyle/>
          <a:p>
            <a:pPr defTabSz="914400"/>
            <a:r>
              <a:rPr lang="en-US" smtClean="0">
                <a:solidFill>
                  <a:prstClr val="black"/>
                </a:solidFill>
              </a:rPr>
              <a:t>Phelps’s Desk</a:t>
            </a:r>
            <a:endParaRPr lang="en-US">
              <a:solidFill>
                <a:prstClr val="black"/>
              </a:solidFill>
            </a:endParaRPr>
          </a:p>
        </p:txBody>
      </p:sp>
      <p:sp>
        <p:nvSpPr>
          <p:cNvPr id="27" name="TextBox 26"/>
          <p:cNvSpPr txBox="1"/>
          <p:nvPr/>
        </p:nvSpPr>
        <p:spPr>
          <a:xfrm>
            <a:off x="10632831" y="363404"/>
            <a:ext cx="1289538" cy="369332"/>
          </a:xfrm>
          <a:prstGeom prst="rect">
            <a:avLst/>
          </a:prstGeom>
          <a:noFill/>
        </p:spPr>
        <p:txBody>
          <a:bodyPr wrap="square" rtlCol="0">
            <a:spAutoFit/>
          </a:bodyPr>
          <a:lstStyle/>
          <a:p>
            <a:pPr defTabSz="914400"/>
            <a:r>
              <a:rPr lang="en-US" dirty="0" smtClean="0">
                <a:solidFill>
                  <a:prstClr val="black"/>
                </a:solidFill>
              </a:rPr>
              <a:t>8</a:t>
            </a:r>
            <a:r>
              <a:rPr lang="en-US" baseline="30000" dirty="0" smtClean="0">
                <a:solidFill>
                  <a:prstClr val="black"/>
                </a:solidFill>
              </a:rPr>
              <a:t>th</a:t>
            </a:r>
            <a:r>
              <a:rPr lang="en-US" dirty="0" smtClean="0">
                <a:solidFill>
                  <a:prstClr val="black"/>
                </a:solidFill>
              </a:rPr>
              <a:t> block</a:t>
            </a:r>
            <a:endParaRPr lang="en-US" dirty="0">
              <a:solidFill>
                <a:prstClr val="black"/>
              </a:solidFill>
            </a:endParaRPr>
          </a:p>
        </p:txBody>
      </p:sp>
      <p:sp>
        <p:nvSpPr>
          <p:cNvPr id="31" name="TextBox 30"/>
          <p:cNvSpPr txBox="1"/>
          <p:nvPr/>
        </p:nvSpPr>
        <p:spPr>
          <a:xfrm>
            <a:off x="3824651" y="501122"/>
            <a:ext cx="1812682" cy="369332"/>
          </a:xfrm>
          <a:prstGeom prst="rect">
            <a:avLst/>
          </a:prstGeom>
          <a:noFill/>
        </p:spPr>
        <p:txBody>
          <a:bodyPr wrap="square" rtlCol="0">
            <a:spAutoFit/>
          </a:bodyPr>
          <a:lstStyle/>
          <a:p>
            <a:pPr defTabSz="914400"/>
            <a:r>
              <a:rPr lang="en-US" dirty="0" smtClean="0">
                <a:solidFill>
                  <a:prstClr val="black"/>
                </a:solidFill>
              </a:rPr>
              <a:t>Haylee  Noah L.</a:t>
            </a:r>
            <a:endParaRPr lang="en-US" dirty="0">
              <a:solidFill>
                <a:prstClr val="black"/>
              </a:solidFill>
            </a:endParaRPr>
          </a:p>
        </p:txBody>
      </p:sp>
      <p:sp>
        <p:nvSpPr>
          <p:cNvPr id="32" name="TextBox 31"/>
          <p:cNvSpPr txBox="1"/>
          <p:nvPr/>
        </p:nvSpPr>
        <p:spPr>
          <a:xfrm>
            <a:off x="5753837" y="512848"/>
            <a:ext cx="1942358" cy="369332"/>
          </a:xfrm>
          <a:prstGeom prst="rect">
            <a:avLst/>
          </a:prstGeom>
          <a:noFill/>
        </p:spPr>
        <p:txBody>
          <a:bodyPr wrap="square" rtlCol="0">
            <a:spAutoFit/>
          </a:bodyPr>
          <a:lstStyle/>
          <a:p>
            <a:pPr defTabSz="914400"/>
            <a:r>
              <a:rPr lang="en-US" dirty="0" smtClean="0">
                <a:solidFill>
                  <a:prstClr val="black"/>
                </a:solidFill>
              </a:rPr>
              <a:t>Jon    Josiah M.    </a:t>
            </a:r>
            <a:endParaRPr lang="en-US" dirty="0">
              <a:solidFill>
                <a:prstClr val="black"/>
              </a:solidFill>
            </a:endParaRPr>
          </a:p>
        </p:txBody>
      </p:sp>
      <p:sp>
        <p:nvSpPr>
          <p:cNvPr id="33" name="TextBox 32"/>
          <p:cNvSpPr txBox="1"/>
          <p:nvPr/>
        </p:nvSpPr>
        <p:spPr>
          <a:xfrm>
            <a:off x="112496" y="1780677"/>
            <a:ext cx="1779313" cy="369332"/>
          </a:xfrm>
          <a:prstGeom prst="rect">
            <a:avLst/>
          </a:prstGeom>
          <a:noFill/>
        </p:spPr>
        <p:txBody>
          <a:bodyPr wrap="square" rtlCol="0">
            <a:spAutoFit/>
          </a:bodyPr>
          <a:lstStyle/>
          <a:p>
            <a:pPr defTabSz="914400"/>
            <a:r>
              <a:rPr lang="en-US" dirty="0" smtClean="0">
                <a:solidFill>
                  <a:prstClr val="black"/>
                </a:solidFill>
              </a:rPr>
              <a:t>Maddie  </a:t>
            </a:r>
            <a:r>
              <a:rPr lang="en-US" dirty="0" err="1" smtClean="0">
                <a:solidFill>
                  <a:prstClr val="black"/>
                </a:solidFill>
              </a:rPr>
              <a:t>Caden</a:t>
            </a:r>
            <a:endParaRPr lang="en-US" dirty="0">
              <a:solidFill>
                <a:prstClr val="black"/>
              </a:solidFill>
            </a:endParaRPr>
          </a:p>
        </p:txBody>
      </p:sp>
      <p:sp>
        <p:nvSpPr>
          <p:cNvPr id="34" name="TextBox 33"/>
          <p:cNvSpPr txBox="1"/>
          <p:nvPr/>
        </p:nvSpPr>
        <p:spPr>
          <a:xfrm>
            <a:off x="1960318" y="1780677"/>
            <a:ext cx="1864333" cy="369332"/>
          </a:xfrm>
          <a:prstGeom prst="rect">
            <a:avLst/>
          </a:prstGeom>
          <a:noFill/>
        </p:spPr>
        <p:txBody>
          <a:bodyPr wrap="square" rtlCol="0">
            <a:spAutoFit/>
          </a:bodyPr>
          <a:lstStyle/>
          <a:p>
            <a:pPr defTabSz="914400"/>
            <a:r>
              <a:rPr lang="en-US" dirty="0" smtClean="0">
                <a:solidFill>
                  <a:prstClr val="black"/>
                </a:solidFill>
              </a:rPr>
              <a:t>Piotr  Matteo</a:t>
            </a:r>
            <a:endParaRPr lang="en-US" dirty="0">
              <a:solidFill>
                <a:prstClr val="black"/>
              </a:solidFill>
            </a:endParaRPr>
          </a:p>
        </p:txBody>
      </p:sp>
      <p:sp>
        <p:nvSpPr>
          <p:cNvPr id="35" name="TextBox 34"/>
          <p:cNvSpPr txBox="1"/>
          <p:nvPr/>
        </p:nvSpPr>
        <p:spPr>
          <a:xfrm>
            <a:off x="3843702" y="1758439"/>
            <a:ext cx="1570158" cy="369332"/>
          </a:xfrm>
          <a:prstGeom prst="rect">
            <a:avLst/>
          </a:prstGeom>
          <a:noFill/>
        </p:spPr>
        <p:txBody>
          <a:bodyPr wrap="square" rtlCol="0">
            <a:spAutoFit/>
          </a:bodyPr>
          <a:lstStyle/>
          <a:p>
            <a:pPr defTabSz="914400"/>
            <a:r>
              <a:rPr lang="en-US" dirty="0" smtClean="0">
                <a:solidFill>
                  <a:prstClr val="black"/>
                </a:solidFill>
              </a:rPr>
              <a:t>Viv   </a:t>
            </a:r>
            <a:r>
              <a:rPr lang="en-US" dirty="0" err="1" smtClean="0">
                <a:solidFill>
                  <a:prstClr val="black"/>
                </a:solidFill>
              </a:rPr>
              <a:t>Elyza</a:t>
            </a:r>
            <a:endParaRPr lang="en-US" dirty="0">
              <a:solidFill>
                <a:prstClr val="black"/>
              </a:solidFill>
            </a:endParaRPr>
          </a:p>
        </p:txBody>
      </p:sp>
      <p:sp>
        <p:nvSpPr>
          <p:cNvPr id="36" name="TextBox 35"/>
          <p:cNvSpPr txBox="1"/>
          <p:nvPr/>
        </p:nvSpPr>
        <p:spPr>
          <a:xfrm>
            <a:off x="5753836" y="1758439"/>
            <a:ext cx="1820856" cy="369332"/>
          </a:xfrm>
          <a:prstGeom prst="rect">
            <a:avLst/>
          </a:prstGeom>
          <a:noFill/>
        </p:spPr>
        <p:txBody>
          <a:bodyPr wrap="square" rtlCol="0">
            <a:spAutoFit/>
          </a:bodyPr>
          <a:lstStyle/>
          <a:p>
            <a:pPr defTabSz="914400"/>
            <a:r>
              <a:rPr lang="en-US" dirty="0" smtClean="0">
                <a:solidFill>
                  <a:prstClr val="black"/>
                </a:solidFill>
              </a:rPr>
              <a:t>Courtney  </a:t>
            </a:r>
            <a:r>
              <a:rPr lang="en-US" dirty="0" err="1" smtClean="0">
                <a:solidFill>
                  <a:prstClr val="black"/>
                </a:solidFill>
              </a:rPr>
              <a:t>Myria</a:t>
            </a:r>
            <a:endParaRPr lang="en-US" dirty="0">
              <a:solidFill>
                <a:prstClr val="black"/>
              </a:solidFill>
            </a:endParaRPr>
          </a:p>
        </p:txBody>
      </p:sp>
      <p:sp>
        <p:nvSpPr>
          <p:cNvPr id="37" name="TextBox 36"/>
          <p:cNvSpPr txBox="1"/>
          <p:nvPr/>
        </p:nvSpPr>
        <p:spPr>
          <a:xfrm>
            <a:off x="7833941" y="1758439"/>
            <a:ext cx="1785206" cy="369332"/>
          </a:xfrm>
          <a:prstGeom prst="rect">
            <a:avLst/>
          </a:prstGeom>
          <a:noFill/>
        </p:spPr>
        <p:txBody>
          <a:bodyPr wrap="square" rtlCol="0">
            <a:spAutoFit/>
          </a:bodyPr>
          <a:lstStyle/>
          <a:p>
            <a:pPr defTabSz="914400"/>
            <a:r>
              <a:rPr lang="en-US" dirty="0" smtClean="0">
                <a:solidFill>
                  <a:prstClr val="black"/>
                </a:solidFill>
              </a:rPr>
              <a:t>Clayton  Addie</a:t>
            </a:r>
            <a:endParaRPr lang="en-US" dirty="0">
              <a:solidFill>
                <a:prstClr val="black"/>
              </a:solidFill>
            </a:endParaRPr>
          </a:p>
        </p:txBody>
      </p:sp>
      <p:sp>
        <p:nvSpPr>
          <p:cNvPr id="38" name="TextBox 37"/>
          <p:cNvSpPr txBox="1"/>
          <p:nvPr/>
        </p:nvSpPr>
        <p:spPr>
          <a:xfrm>
            <a:off x="164123" y="3264741"/>
            <a:ext cx="1796195" cy="369332"/>
          </a:xfrm>
          <a:prstGeom prst="rect">
            <a:avLst/>
          </a:prstGeom>
          <a:noFill/>
        </p:spPr>
        <p:txBody>
          <a:bodyPr wrap="square" rtlCol="0">
            <a:spAutoFit/>
          </a:bodyPr>
          <a:lstStyle/>
          <a:p>
            <a:pPr defTabSz="914400"/>
            <a:r>
              <a:rPr lang="en-US" dirty="0" smtClean="0">
                <a:solidFill>
                  <a:prstClr val="black"/>
                </a:solidFill>
              </a:rPr>
              <a:t>Marlene  Grace</a:t>
            </a:r>
            <a:endParaRPr lang="en-US" dirty="0">
              <a:solidFill>
                <a:prstClr val="black"/>
              </a:solidFill>
            </a:endParaRPr>
          </a:p>
        </p:txBody>
      </p:sp>
      <p:sp>
        <p:nvSpPr>
          <p:cNvPr id="39" name="TextBox 38"/>
          <p:cNvSpPr txBox="1"/>
          <p:nvPr/>
        </p:nvSpPr>
        <p:spPr>
          <a:xfrm>
            <a:off x="1994387" y="3268810"/>
            <a:ext cx="1711568" cy="369332"/>
          </a:xfrm>
          <a:prstGeom prst="rect">
            <a:avLst/>
          </a:prstGeom>
          <a:noFill/>
        </p:spPr>
        <p:txBody>
          <a:bodyPr wrap="square" rtlCol="0">
            <a:spAutoFit/>
          </a:bodyPr>
          <a:lstStyle/>
          <a:p>
            <a:pPr defTabSz="914400"/>
            <a:r>
              <a:rPr lang="en-US" dirty="0" smtClean="0">
                <a:solidFill>
                  <a:prstClr val="black"/>
                </a:solidFill>
              </a:rPr>
              <a:t>Thomas  Luca</a:t>
            </a:r>
            <a:endParaRPr lang="en-US" dirty="0">
              <a:solidFill>
                <a:prstClr val="black"/>
              </a:solidFill>
            </a:endParaRPr>
          </a:p>
        </p:txBody>
      </p:sp>
      <p:sp>
        <p:nvSpPr>
          <p:cNvPr id="40" name="TextBox 39"/>
          <p:cNvSpPr txBox="1"/>
          <p:nvPr/>
        </p:nvSpPr>
        <p:spPr>
          <a:xfrm>
            <a:off x="3866053" y="3284199"/>
            <a:ext cx="1570158" cy="369332"/>
          </a:xfrm>
          <a:prstGeom prst="rect">
            <a:avLst/>
          </a:prstGeom>
          <a:noFill/>
        </p:spPr>
        <p:txBody>
          <a:bodyPr wrap="square" rtlCol="0">
            <a:spAutoFit/>
          </a:bodyPr>
          <a:lstStyle/>
          <a:p>
            <a:pPr defTabSz="914400"/>
            <a:r>
              <a:rPr lang="en-US" dirty="0" err="1" smtClean="0">
                <a:solidFill>
                  <a:prstClr val="black"/>
                </a:solidFill>
              </a:rPr>
              <a:t>Aeden</a:t>
            </a:r>
            <a:r>
              <a:rPr lang="en-US" dirty="0" smtClean="0">
                <a:solidFill>
                  <a:prstClr val="black"/>
                </a:solidFill>
              </a:rPr>
              <a:t>  Sylvie</a:t>
            </a:r>
            <a:endParaRPr lang="en-US" dirty="0">
              <a:solidFill>
                <a:prstClr val="black"/>
              </a:solidFill>
            </a:endParaRPr>
          </a:p>
        </p:txBody>
      </p:sp>
      <p:sp>
        <p:nvSpPr>
          <p:cNvPr id="41" name="TextBox 40"/>
          <p:cNvSpPr txBox="1"/>
          <p:nvPr/>
        </p:nvSpPr>
        <p:spPr>
          <a:xfrm>
            <a:off x="5748328" y="3284199"/>
            <a:ext cx="1967648" cy="338554"/>
          </a:xfrm>
          <a:prstGeom prst="rect">
            <a:avLst/>
          </a:prstGeom>
          <a:noFill/>
        </p:spPr>
        <p:txBody>
          <a:bodyPr wrap="square" rtlCol="0">
            <a:spAutoFit/>
          </a:bodyPr>
          <a:lstStyle/>
          <a:p>
            <a:pPr defTabSz="914400"/>
            <a:r>
              <a:rPr lang="en-US" sz="1600" dirty="0" err="1" smtClean="0">
                <a:solidFill>
                  <a:prstClr val="black"/>
                </a:solidFill>
              </a:rPr>
              <a:t>Mayah</a:t>
            </a:r>
            <a:r>
              <a:rPr lang="en-US" sz="1600" dirty="0" smtClean="0">
                <a:solidFill>
                  <a:prstClr val="black"/>
                </a:solidFill>
              </a:rPr>
              <a:t>  Tony</a:t>
            </a:r>
            <a:endParaRPr lang="en-US" sz="1600" dirty="0">
              <a:solidFill>
                <a:prstClr val="black"/>
              </a:solidFill>
            </a:endParaRPr>
          </a:p>
        </p:txBody>
      </p:sp>
      <p:sp>
        <p:nvSpPr>
          <p:cNvPr id="42" name="TextBox 41"/>
          <p:cNvSpPr txBox="1"/>
          <p:nvPr/>
        </p:nvSpPr>
        <p:spPr>
          <a:xfrm>
            <a:off x="7833941" y="3284199"/>
            <a:ext cx="1785206" cy="369332"/>
          </a:xfrm>
          <a:prstGeom prst="rect">
            <a:avLst/>
          </a:prstGeom>
          <a:noFill/>
        </p:spPr>
        <p:txBody>
          <a:bodyPr wrap="square" rtlCol="0">
            <a:spAutoFit/>
          </a:bodyPr>
          <a:lstStyle/>
          <a:p>
            <a:pPr defTabSz="914400"/>
            <a:r>
              <a:rPr lang="en-US" dirty="0" smtClean="0">
                <a:solidFill>
                  <a:prstClr val="black"/>
                </a:solidFill>
              </a:rPr>
              <a:t>Sophie  Kyla</a:t>
            </a:r>
            <a:endParaRPr lang="en-US" dirty="0">
              <a:solidFill>
                <a:prstClr val="black"/>
              </a:solidFill>
            </a:endParaRPr>
          </a:p>
        </p:txBody>
      </p:sp>
      <p:sp>
        <p:nvSpPr>
          <p:cNvPr id="43" name="TextBox 42"/>
          <p:cNvSpPr txBox="1"/>
          <p:nvPr/>
        </p:nvSpPr>
        <p:spPr>
          <a:xfrm>
            <a:off x="1994387" y="516511"/>
            <a:ext cx="1817077" cy="338554"/>
          </a:xfrm>
          <a:prstGeom prst="rect">
            <a:avLst/>
          </a:prstGeom>
          <a:noFill/>
        </p:spPr>
        <p:txBody>
          <a:bodyPr wrap="square" rtlCol="0">
            <a:spAutoFit/>
          </a:bodyPr>
          <a:lstStyle/>
          <a:p>
            <a:pPr defTabSz="914400"/>
            <a:r>
              <a:rPr lang="en-US" sz="1600" dirty="0" smtClean="0">
                <a:solidFill>
                  <a:prstClr val="black"/>
                </a:solidFill>
              </a:rPr>
              <a:t>Brianna   Emily</a:t>
            </a:r>
            <a:endParaRPr lang="en-US" sz="1600" dirty="0">
              <a:solidFill>
                <a:prstClr val="black"/>
              </a:solidFill>
            </a:endParaRPr>
          </a:p>
        </p:txBody>
      </p:sp>
    </p:spTree>
    <p:extLst>
      <p:ext uri="{BB962C8B-B14F-4D97-AF65-F5344CB8AC3E}">
        <p14:creationId xmlns:p14="http://schemas.microsoft.com/office/powerpoint/2010/main" val="1216712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017832" y="1658803"/>
            <a:ext cx="1688123"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3" name="Rectangle 12"/>
          <p:cNvSpPr/>
          <p:nvPr/>
        </p:nvSpPr>
        <p:spPr>
          <a:xfrm>
            <a:off x="164123" y="386859"/>
            <a:ext cx="171156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4" name="Rectangle 13"/>
          <p:cNvSpPr/>
          <p:nvPr/>
        </p:nvSpPr>
        <p:spPr>
          <a:xfrm>
            <a:off x="1994387" y="398579"/>
            <a:ext cx="171156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5" name="Rectangle 14"/>
          <p:cNvSpPr/>
          <p:nvPr/>
        </p:nvSpPr>
        <p:spPr>
          <a:xfrm>
            <a:off x="3843703" y="386859"/>
            <a:ext cx="1793630"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6" name="Rectangle 15"/>
          <p:cNvSpPr/>
          <p:nvPr/>
        </p:nvSpPr>
        <p:spPr>
          <a:xfrm>
            <a:off x="5775081" y="375130"/>
            <a:ext cx="1921114"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7" name="Rectangle 16"/>
          <p:cNvSpPr/>
          <p:nvPr/>
        </p:nvSpPr>
        <p:spPr>
          <a:xfrm>
            <a:off x="7833942" y="1658803"/>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8" name="Rectangle 17"/>
          <p:cNvSpPr/>
          <p:nvPr/>
        </p:nvSpPr>
        <p:spPr>
          <a:xfrm>
            <a:off x="7833941" y="3159357"/>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9" name="Rectangle 18"/>
          <p:cNvSpPr/>
          <p:nvPr/>
        </p:nvSpPr>
        <p:spPr>
          <a:xfrm>
            <a:off x="5753837" y="1658803"/>
            <a:ext cx="194235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0" name="Rectangle 19"/>
          <p:cNvSpPr/>
          <p:nvPr/>
        </p:nvSpPr>
        <p:spPr>
          <a:xfrm>
            <a:off x="3843703" y="1658803"/>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1" name="Rectangle 20"/>
          <p:cNvSpPr/>
          <p:nvPr/>
        </p:nvSpPr>
        <p:spPr>
          <a:xfrm>
            <a:off x="148003" y="1658804"/>
            <a:ext cx="174380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2" name="Rectangle 21"/>
          <p:cNvSpPr/>
          <p:nvPr/>
        </p:nvSpPr>
        <p:spPr>
          <a:xfrm>
            <a:off x="7833943" y="363404"/>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3" name="Rectangle 22"/>
          <p:cNvSpPr/>
          <p:nvPr/>
        </p:nvSpPr>
        <p:spPr>
          <a:xfrm>
            <a:off x="139945" y="3159359"/>
            <a:ext cx="1723290"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4" name="Rectangle 23"/>
          <p:cNvSpPr/>
          <p:nvPr/>
        </p:nvSpPr>
        <p:spPr>
          <a:xfrm>
            <a:off x="1960318" y="3159359"/>
            <a:ext cx="1688123"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5" name="Rectangle 24"/>
          <p:cNvSpPr/>
          <p:nvPr/>
        </p:nvSpPr>
        <p:spPr>
          <a:xfrm>
            <a:off x="3843703" y="3159358"/>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6" name="Rectangle 25"/>
          <p:cNvSpPr/>
          <p:nvPr/>
        </p:nvSpPr>
        <p:spPr>
          <a:xfrm>
            <a:off x="5760058" y="3159358"/>
            <a:ext cx="193613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8" name="Rectangle 27"/>
          <p:cNvSpPr/>
          <p:nvPr/>
        </p:nvSpPr>
        <p:spPr>
          <a:xfrm rot="5400000">
            <a:off x="308462" y="5639884"/>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9" name="TextBox 28"/>
          <p:cNvSpPr txBox="1"/>
          <p:nvPr/>
        </p:nvSpPr>
        <p:spPr>
          <a:xfrm>
            <a:off x="8956431" y="5533292"/>
            <a:ext cx="1840523" cy="369332"/>
          </a:xfrm>
          <a:prstGeom prst="rect">
            <a:avLst/>
          </a:prstGeom>
          <a:noFill/>
        </p:spPr>
        <p:txBody>
          <a:bodyPr wrap="square" rtlCol="0">
            <a:spAutoFit/>
          </a:bodyPr>
          <a:lstStyle/>
          <a:p>
            <a:pPr defTabSz="914400"/>
            <a:r>
              <a:rPr lang="en-US" smtClean="0">
                <a:solidFill>
                  <a:prstClr val="black"/>
                </a:solidFill>
              </a:rPr>
              <a:t>DOOR</a:t>
            </a:r>
            <a:endParaRPr lang="en-US">
              <a:solidFill>
                <a:prstClr val="black"/>
              </a:solidFill>
            </a:endParaRPr>
          </a:p>
        </p:txBody>
      </p:sp>
      <p:sp>
        <p:nvSpPr>
          <p:cNvPr id="30" name="TextBox 29"/>
          <p:cNvSpPr txBox="1"/>
          <p:nvPr/>
        </p:nvSpPr>
        <p:spPr>
          <a:xfrm rot="5400000">
            <a:off x="274393" y="5811671"/>
            <a:ext cx="1840523" cy="369332"/>
          </a:xfrm>
          <a:prstGeom prst="rect">
            <a:avLst/>
          </a:prstGeom>
          <a:noFill/>
        </p:spPr>
        <p:txBody>
          <a:bodyPr wrap="square" rtlCol="0">
            <a:spAutoFit/>
          </a:bodyPr>
          <a:lstStyle/>
          <a:p>
            <a:pPr defTabSz="914400"/>
            <a:r>
              <a:rPr lang="en-US" smtClean="0">
                <a:solidFill>
                  <a:prstClr val="black"/>
                </a:solidFill>
              </a:rPr>
              <a:t>Phelps’s Desk</a:t>
            </a:r>
            <a:endParaRPr lang="en-US">
              <a:solidFill>
                <a:prstClr val="black"/>
              </a:solidFill>
            </a:endParaRPr>
          </a:p>
        </p:txBody>
      </p:sp>
      <p:sp>
        <p:nvSpPr>
          <p:cNvPr id="31" name="TextBox 30"/>
          <p:cNvSpPr txBox="1"/>
          <p:nvPr/>
        </p:nvSpPr>
        <p:spPr>
          <a:xfrm>
            <a:off x="10632831" y="363404"/>
            <a:ext cx="1289538" cy="369332"/>
          </a:xfrm>
          <a:prstGeom prst="rect">
            <a:avLst/>
          </a:prstGeom>
          <a:noFill/>
        </p:spPr>
        <p:txBody>
          <a:bodyPr wrap="square" rtlCol="0">
            <a:spAutoFit/>
          </a:bodyPr>
          <a:lstStyle/>
          <a:p>
            <a:pPr defTabSz="914400"/>
            <a:r>
              <a:rPr lang="en-US" smtClean="0">
                <a:solidFill>
                  <a:prstClr val="black"/>
                </a:solidFill>
              </a:rPr>
              <a:t>1</a:t>
            </a:r>
            <a:r>
              <a:rPr lang="en-US" baseline="30000" smtClean="0">
                <a:solidFill>
                  <a:prstClr val="black"/>
                </a:solidFill>
              </a:rPr>
              <a:t>st</a:t>
            </a:r>
            <a:r>
              <a:rPr lang="en-US" smtClean="0">
                <a:solidFill>
                  <a:prstClr val="black"/>
                </a:solidFill>
              </a:rPr>
              <a:t> block</a:t>
            </a:r>
            <a:endParaRPr lang="en-US">
              <a:solidFill>
                <a:prstClr val="black"/>
              </a:solidFill>
            </a:endParaRPr>
          </a:p>
        </p:txBody>
      </p:sp>
      <p:sp>
        <p:nvSpPr>
          <p:cNvPr id="33" name="TextBox 32"/>
          <p:cNvSpPr txBox="1"/>
          <p:nvPr/>
        </p:nvSpPr>
        <p:spPr>
          <a:xfrm>
            <a:off x="2038347" y="492369"/>
            <a:ext cx="1667608" cy="369332"/>
          </a:xfrm>
          <a:prstGeom prst="rect">
            <a:avLst/>
          </a:prstGeom>
          <a:noFill/>
        </p:spPr>
        <p:txBody>
          <a:bodyPr wrap="square" rtlCol="0">
            <a:spAutoFit/>
          </a:bodyPr>
          <a:lstStyle/>
          <a:p>
            <a:pPr defTabSz="914400"/>
            <a:r>
              <a:rPr lang="en-US" dirty="0" smtClean="0">
                <a:solidFill>
                  <a:prstClr val="black"/>
                </a:solidFill>
              </a:rPr>
              <a:t>Blake  Bennie</a:t>
            </a:r>
            <a:endParaRPr lang="en-US" dirty="0">
              <a:solidFill>
                <a:prstClr val="black"/>
              </a:solidFill>
            </a:endParaRPr>
          </a:p>
        </p:txBody>
      </p:sp>
      <p:sp>
        <p:nvSpPr>
          <p:cNvPr id="34" name="TextBox 33"/>
          <p:cNvSpPr txBox="1"/>
          <p:nvPr/>
        </p:nvSpPr>
        <p:spPr>
          <a:xfrm>
            <a:off x="3773001" y="492369"/>
            <a:ext cx="1864331" cy="369332"/>
          </a:xfrm>
          <a:prstGeom prst="rect">
            <a:avLst/>
          </a:prstGeom>
          <a:noFill/>
        </p:spPr>
        <p:txBody>
          <a:bodyPr wrap="square" rtlCol="0">
            <a:spAutoFit/>
          </a:bodyPr>
          <a:lstStyle/>
          <a:p>
            <a:pPr defTabSz="914400"/>
            <a:r>
              <a:rPr lang="en-US" dirty="0" smtClean="0">
                <a:solidFill>
                  <a:prstClr val="black"/>
                </a:solidFill>
              </a:rPr>
              <a:t>Ben     Ayden</a:t>
            </a:r>
            <a:endParaRPr lang="en-US" dirty="0">
              <a:solidFill>
                <a:prstClr val="black"/>
              </a:solidFill>
            </a:endParaRPr>
          </a:p>
        </p:txBody>
      </p:sp>
      <p:sp>
        <p:nvSpPr>
          <p:cNvPr id="35" name="TextBox 34"/>
          <p:cNvSpPr txBox="1"/>
          <p:nvPr/>
        </p:nvSpPr>
        <p:spPr>
          <a:xfrm>
            <a:off x="5753836" y="492369"/>
            <a:ext cx="1942359" cy="369332"/>
          </a:xfrm>
          <a:prstGeom prst="rect">
            <a:avLst/>
          </a:prstGeom>
          <a:noFill/>
        </p:spPr>
        <p:txBody>
          <a:bodyPr wrap="square" rtlCol="0">
            <a:spAutoFit/>
          </a:bodyPr>
          <a:lstStyle/>
          <a:p>
            <a:pPr defTabSz="914400"/>
            <a:r>
              <a:rPr lang="en-US" dirty="0" smtClean="0">
                <a:solidFill>
                  <a:prstClr val="black"/>
                </a:solidFill>
              </a:rPr>
              <a:t>Autumn  Jacob</a:t>
            </a:r>
            <a:endParaRPr lang="en-US" dirty="0">
              <a:solidFill>
                <a:prstClr val="black"/>
              </a:solidFill>
            </a:endParaRPr>
          </a:p>
        </p:txBody>
      </p:sp>
      <p:sp>
        <p:nvSpPr>
          <p:cNvPr id="36" name="TextBox 35"/>
          <p:cNvSpPr txBox="1"/>
          <p:nvPr/>
        </p:nvSpPr>
        <p:spPr>
          <a:xfrm>
            <a:off x="139944" y="1764316"/>
            <a:ext cx="1751865" cy="369332"/>
          </a:xfrm>
          <a:prstGeom prst="rect">
            <a:avLst/>
          </a:prstGeom>
          <a:noFill/>
        </p:spPr>
        <p:txBody>
          <a:bodyPr wrap="square" rtlCol="0">
            <a:spAutoFit/>
          </a:bodyPr>
          <a:lstStyle/>
          <a:p>
            <a:pPr defTabSz="914400"/>
            <a:r>
              <a:rPr lang="en-US" dirty="0" smtClean="0">
                <a:solidFill>
                  <a:prstClr val="black"/>
                </a:solidFill>
              </a:rPr>
              <a:t>Alex   Aimee</a:t>
            </a:r>
            <a:endParaRPr lang="en-US" dirty="0">
              <a:solidFill>
                <a:prstClr val="black"/>
              </a:solidFill>
            </a:endParaRPr>
          </a:p>
        </p:txBody>
      </p:sp>
      <p:sp>
        <p:nvSpPr>
          <p:cNvPr id="37" name="TextBox 36"/>
          <p:cNvSpPr txBox="1"/>
          <p:nvPr/>
        </p:nvSpPr>
        <p:spPr>
          <a:xfrm>
            <a:off x="1994387" y="1764316"/>
            <a:ext cx="1778614" cy="369332"/>
          </a:xfrm>
          <a:prstGeom prst="rect">
            <a:avLst/>
          </a:prstGeom>
          <a:noFill/>
        </p:spPr>
        <p:txBody>
          <a:bodyPr wrap="square" rtlCol="0">
            <a:spAutoFit/>
          </a:bodyPr>
          <a:lstStyle/>
          <a:p>
            <a:pPr defTabSz="914400"/>
            <a:r>
              <a:rPr lang="en-US" dirty="0" smtClean="0">
                <a:solidFill>
                  <a:prstClr val="black"/>
                </a:solidFill>
              </a:rPr>
              <a:t>Adam   Vincent</a:t>
            </a:r>
            <a:endParaRPr lang="en-US" dirty="0">
              <a:solidFill>
                <a:prstClr val="black"/>
              </a:solidFill>
            </a:endParaRPr>
          </a:p>
        </p:txBody>
      </p:sp>
      <p:sp>
        <p:nvSpPr>
          <p:cNvPr id="38" name="TextBox 37"/>
          <p:cNvSpPr txBox="1"/>
          <p:nvPr/>
        </p:nvSpPr>
        <p:spPr>
          <a:xfrm>
            <a:off x="3843701" y="1758447"/>
            <a:ext cx="1772387" cy="369332"/>
          </a:xfrm>
          <a:prstGeom prst="rect">
            <a:avLst/>
          </a:prstGeom>
          <a:noFill/>
        </p:spPr>
        <p:txBody>
          <a:bodyPr wrap="square" rtlCol="0">
            <a:spAutoFit/>
          </a:bodyPr>
          <a:lstStyle/>
          <a:p>
            <a:pPr defTabSz="914400"/>
            <a:r>
              <a:rPr lang="en-US" dirty="0" smtClean="0">
                <a:solidFill>
                  <a:prstClr val="black"/>
                </a:solidFill>
              </a:rPr>
              <a:t>Mathew   Raina</a:t>
            </a:r>
            <a:endParaRPr lang="en-US" dirty="0">
              <a:solidFill>
                <a:prstClr val="black"/>
              </a:solidFill>
            </a:endParaRPr>
          </a:p>
        </p:txBody>
      </p:sp>
      <p:sp>
        <p:nvSpPr>
          <p:cNvPr id="39" name="TextBox 38"/>
          <p:cNvSpPr txBox="1"/>
          <p:nvPr/>
        </p:nvSpPr>
        <p:spPr>
          <a:xfrm>
            <a:off x="5753833" y="1758447"/>
            <a:ext cx="1942362" cy="369332"/>
          </a:xfrm>
          <a:prstGeom prst="rect">
            <a:avLst/>
          </a:prstGeom>
          <a:noFill/>
        </p:spPr>
        <p:txBody>
          <a:bodyPr wrap="square" rtlCol="0">
            <a:spAutoFit/>
          </a:bodyPr>
          <a:lstStyle/>
          <a:p>
            <a:pPr defTabSz="914400"/>
            <a:r>
              <a:rPr lang="en-US" dirty="0" smtClean="0">
                <a:solidFill>
                  <a:prstClr val="black"/>
                </a:solidFill>
              </a:rPr>
              <a:t>Dylan    Oswaldo</a:t>
            </a:r>
            <a:endParaRPr lang="en-US" dirty="0">
              <a:solidFill>
                <a:prstClr val="black"/>
              </a:solidFill>
            </a:endParaRPr>
          </a:p>
        </p:txBody>
      </p:sp>
      <p:sp>
        <p:nvSpPr>
          <p:cNvPr id="40" name="TextBox 39"/>
          <p:cNvSpPr txBox="1"/>
          <p:nvPr/>
        </p:nvSpPr>
        <p:spPr>
          <a:xfrm>
            <a:off x="7833938" y="1755747"/>
            <a:ext cx="1817080" cy="369332"/>
          </a:xfrm>
          <a:prstGeom prst="rect">
            <a:avLst/>
          </a:prstGeom>
          <a:noFill/>
        </p:spPr>
        <p:txBody>
          <a:bodyPr wrap="square" rtlCol="0">
            <a:spAutoFit/>
          </a:bodyPr>
          <a:lstStyle/>
          <a:p>
            <a:pPr defTabSz="914400"/>
            <a:r>
              <a:rPr lang="en-US" dirty="0" smtClean="0">
                <a:solidFill>
                  <a:prstClr val="black"/>
                </a:solidFill>
              </a:rPr>
              <a:t>Topher   </a:t>
            </a:r>
            <a:r>
              <a:rPr lang="en-US" dirty="0" err="1" smtClean="0">
                <a:solidFill>
                  <a:prstClr val="black"/>
                </a:solidFill>
              </a:rPr>
              <a:t>Osiel</a:t>
            </a:r>
            <a:r>
              <a:rPr lang="en-US" dirty="0" smtClean="0">
                <a:solidFill>
                  <a:prstClr val="black"/>
                </a:solidFill>
              </a:rPr>
              <a:t> </a:t>
            </a:r>
            <a:endParaRPr lang="en-US" dirty="0">
              <a:solidFill>
                <a:prstClr val="black"/>
              </a:solidFill>
            </a:endParaRPr>
          </a:p>
        </p:txBody>
      </p:sp>
      <p:sp>
        <p:nvSpPr>
          <p:cNvPr id="41" name="TextBox 40"/>
          <p:cNvSpPr txBox="1"/>
          <p:nvPr/>
        </p:nvSpPr>
        <p:spPr>
          <a:xfrm>
            <a:off x="87190" y="3264795"/>
            <a:ext cx="1776045" cy="369332"/>
          </a:xfrm>
          <a:prstGeom prst="rect">
            <a:avLst/>
          </a:prstGeom>
          <a:noFill/>
        </p:spPr>
        <p:txBody>
          <a:bodyPr wrap="square" rtlCol="0">
            <a:spAutoFit/>
          </a:bodyPr>
          <a:lstStyle/>
          <a:p>
            <a:pPr defTabSz="914400"/>
            <a:r>
              <a:rPr lang="en-US" dirty="0" smtClean="0">
                <a:solidFill>
                  <a:prstClr val="black"/>
                </a:solidFill>
              </a:rPr>
              <a:t>Tristen</a:t>
            </a:r>
            <a:endParaRPr lang="en-US" dirty="0">
              <a:solidFill>
                <a:prstClr val="black"/>
              </a:solidFill>
            </a:endParaRPr>
          </a:p>
        </p:txBody>
      </p:sp>
      <p:sp>
        <p:nvSpPr>
          <p:cNvPr id="42" name="TextBox 41"/>
          <p:cNvSpPr txBox="1"/>
          <p:nvPr/>
        </p:nvSpPr>
        <p:spPr>
          <a:xfrm>
            <a:off x="1908479" y="3258852"/>
            <a:ext cx="1883384" cy="369332"/>
          </a:xfrm>
          <a:prstGeom prst="rect">
            <a:avLst/>
          </a:prstGeom>
          <a:noFill/>
        </p:spPr>
        <p:txBody>
          <a:bodyPr wrap="square" rtlCol="0">
            <a:spAutoFit/>
          </a:bodyPr>
          <a:lstStyle/>
          <a:p>
            <a:pPr defTabSz="914400"/>
            <a:r>
              <a:rPr lang="en-US" dirty="0" smtClean="0">
                <a:solidFill>
                  <a:prstClr val="black"/>
                </a:solidFill>
              </a:rPr>
              <a:t>Cayden   </a:t>
            </a:r>
            <a:r>
              <a:rPr lang="en-US" dirty="0" err="1" smtClean="0">
                <a:solidFill>
                  <a:prstClr val="black"/>
                </a:solidFill>
              </a:rPr>
              <a:t>Dawan</a:t>
            </a:r>
            <a:endParaRPr lang="en-US" dirty="0">
              <a:solidFill>
                <a:prstClr val="black"/>
              </a:solidFill>
            </a:endParaRPr>
          </a:p>
        </p:txBody>
      </p:sp>
      <p:sp>
        <p:nvSpPr>
          <p:cNvPr id="43" name="TextBox 42"/>
          <p:cNvSpPr txBox="1"/>
          <p:nvPr/>
        </p:nvSpPr>
        <p:spPr>
          <a:xfrm>
            <a:off x="3745524" y="3258852"/>
            <a:ext cx="2008309" cy="369332"/>
          </a:xfrm>
          <a:prstGeom prst="rect">
            <a:avLst/>
          </a:prstGeom>
          <a:noFill/>
        </p:spPr>
        <p:txBody>
          <a:bodyPr wrap="square" rtlCol="0">
            <a:spAutoFit/>
          </a:bodyPr>
          <a:lstStyle/>
          <a:p>
            <a:pPr defTabSz="914400"/>
            <a:r>
              <a:rPr lang="en-US" dirty="0" smtClean="0">
                <a:solidFill>
                  <a:prstClr val="black"/>
                </a:solidFill>
              </a:rPr>
              <a:t>Christina  Andrew</a:t>
            </a:r>
            <a:endParaRPr lang="en-US" dirty="0">
              <a:solidFill>
                <a:prstClr val="black"/>
              </a:solidFill>
            </a:endParaRPr>
          </a:p>
        </p:txBody>
      </p:sp>
      <p:sp>
        <p:nvSpPr>
          <p:cNvPr id="44" name="TextBox 43"/>
          <p:cNvSpPr txBox="1"/>
          <p:nvPr/>
        </p:nvSpPr>
        <p:spPr>
          <a:xfrm>
            <a:off x="5833330" y="3258852"/>
            <a:ext cx="1804616" cy="369332"/>
          </a:xfrm>
          <a:prstGeom prst="rect">
            <a:avLst/>
          </a:prstGeom>
          <a:noFill/>
        </p:spPr>
        <p:txBody>
          <a:bodyPr wrap="square" rtlCol="0">
            <a:spAutoFit/>
          </a:bodyPr>
          <a:lstStyle/>
          <a:p>
            <a:pPr defTabSz="914400"/>
            <a:r>
              <a:rPr lang="en-US" dirty="0" smtClean="0">
                <a:solidFill>
                  <a:prstClr val="black"/>
                </a:solidFill>
              </a:rPr>
              <a:t>Kaleb  </a:t>
            </a:r>
            <a:r>
              <a:rPr lang="en-US" dirty="0" err="1" smtClean="0">
                <a:solidFill>
                  <a:prstClr val="black"/>
                </a:solidFill>
              </a:rPr>
              <a:t>Keelyn</a:t>
            </a:r>
            <a:endParaRPr lang="en-US" dirty="0">
              <a:solidFill>
                <a:prstClr val="black"/>
              </a:solidFill>
            </a:endParaRPr>
          </a:p>
        </p:txBody>
      </p:sp>
      <p:sp>
        <p:nvSpPr>
          <p:cNvPr id="46" name="TextBox 45"/>
          <p:cNvSpPr txBox="1"/>
          <p:nvPr/>
        </p:nvSpPr>
        <p:spPr>
          <a:xfrm>
            <a:off x="7833943" y="3258852"/>
            <a:ext cx="1817080" cy="369332"/>
          </a:xfrm>
          <a:prstGeom prst="rect">
            <a:avLst/>
          </a:prstGeom>
          <a:noFill/>
        </p:spPr>
        <p:txBody>
          <a:bodyPr wrap="square" rtlCol="0">
            <a:spAutoFit/>
          </a:bodyPr>
          <a:lstStyle/>
          <a:p>
            <a:pPr defTabSz="914400"/>
            <a:r>
              <a:rPr lang="en-US" dirty="0" smtClean="0">
                <a:solidFill>
                  <a:prstClr val="black"/>
                </a:solidFill>
              </a:rPr>
              <a:t>Miles   Maddie </a:t>
            </a:r>
            <a:endParaRPr lang="en-US" dirty="0">
              <a:solidFill>
                <a:prstClr val="black"/>
              </a:solidFill>
            </a:endParaRPr>
          </a:p>
        </p:txBody>
      </p:sp>
    </p:spTree>
    <p:extLst>
      <p:ext uri="{BB962C8B-B14F-4D97-AF65-F5344CB8AC3E}">
        <p14:creationId xmlns:p14="http://schemas.microsoft.com/office/powerpoint/2010/main" val="814883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017832" y="1658803"/>
            <a:ext cx="1688123"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3" name="Rectangle 12"/>
          <p:cNvSpPr/>
          <p:nvPr/>
        </p:nvSpPr>
        <p:spPr>
          <a:xfrm>
            <a:off x="164123" y="386859"/>
            <a:ext cx="171156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4" name="Rectangle 13"/>
          <p:cNvSpPr/>
          <p:nvPr/>
        </p:nvSpPr>
        <p:spPr>
          <a:xfrm>
            <a:off x="1994387" y="398579"/>
            <a:ext cx="171156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5" name="Rectangle 14"/>
          <p:cNvSpPr/>
          <p:nvPr/>
        </p:nvSpPr>
        <p:spPr>
          <a:xfrm>
            <a:off x="3843703" y="386859"/>
            <a:ext cx="1793630"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6" name="Rectangle 15"/>
          <p:cNvSpPr/>
          <p:nvPr/>
        </p:nvSpPr>
        <p:spPr>
          <a:xfrm>
            <a:off x="5775081" y="375130"/>
            <a:ext cx="1921114"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7" name="Rectangle 16"/>
          <p:cNvSpPr/>
          <p:nvPr/>
        </p:nvSpPr>
        <p:spPr>
          <a:xfrm>
            <a:off x="7833942" y="1658803"/>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8" name="Rectangle 17"/>
          <p:cNvSpPr/>
          <p:nvPr/>
        </p:nvSpPr>
        <p:spPr>
          <a:xfrm>
            <a:off x="7833941" y="3159357"/>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9" name="Rectangle 18"/>
          <p:cNvSpPr/>
          <p:nvPr/>
        </p:nvSpPr>
        <p:spPr>
          <a:xfrm>
            <a:off x="5753837" y="1658803"/>
            <a:ext cx="1942358"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0" name="Rectangle 19"/>
          <p:cNvSpPr/>
          <p:nvPr/>
        </p:nvSpPr>
        <p:spPr>
          <a:xfrm>
            <a:off x="3843703" y="1658803"/>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1" name="Rectangle 20"/>
          <p:cNvSpPr/>
          <p:nvPr/>
        </p:nvSpPr>
        <p:spPr>
          <a:xfrm>
            <a:off x="189336" y="1661802"/>
            <a:ext cx="174380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2" name="Rectangle 21"/>
          <p:cNvSpPr/>
          <p:nvPr/>
        </p:nvSpPr>
        <p:spPr>
          <a:xfrm>
            <a:off x="7833943" y="363404"/>
            <a:ext cx="181707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3" name="Rectangle 22"/>
          <p:cNvSpPr/>
          <p:nvPr/>
        </p:nvSpPr>
        <p:spPr>
          <a:xfrm>
            <a:off x="139945" y="3159359"/>
            <a:ext cx="1723290"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4" name="Rectangle 23"/>
          <p:cNvSpPr/>
          <p:nvPr/>
        </p:nvSpPr>
        <p:spPr>
          <a:xfrm>
            <a:off x="1960318" y="3159359"/>
            <a:ext cx="1688123"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5" name="Rectangle 24"/>
          <p:cNvSpPr/>
          <p:nvPr/>
        </p:nvSpPr>
        <p:spPr>
          <a:xfrm>
            <a:off x="3843703" y="3159358"/>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6" name="Rectangle 25"/>
          <p:cNvSpPr/>
          <p:nvPr/>
        </p:nvSpPr>
        <p:spPr>
          <a:xfrm>
            <a:off x="5760058" y="3159358"/>
            <a:ext cx="1936137"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8" name="Rectangle 27"/>
          <p:cNvSpPr/>
          <p:nvPr/>
        </p:nvSpPr>
        <p:spPr>
          <a:xfrm rot="5400000">
            <a:off x="308462" y="5639884"/>
            <a:ext cx="1772386" cy="644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9" name="TextBox 28"/>
          <p:cNvSpPr txBox="1"/>
          <p:nvPr/>
        </p:nvSpPr>
        <p:spPr>
          <a:xfrm>
            <a:off x="8956431" y="5533292"/>
            <a:ext cx="1840523" cy="369332"/>
          </a:xfrm>
          <a:prstGeom prst="rect">
            <a:avLst/>
          </a:prstGeom>
          <a:noFill/>
        </p:spPr>
        <p:txBody>
          <a:bodyPr wrap="square" rtlCol="0">
            <a:spAutoFit/>
          </a:bodyPr>
          <a:lstStyle/>
          <a:p>
            <a:pPr defTabSz="914400"/>
            <a:r>
              <a:rPr lang="en-US" smtClean="0">
                <a:solidFill>
                  <a:prstClr val="black"/>
                </a:solidFill>
              </a:rPr>
              <a:t>DOOR</a:t>
            </a:r>
            <a:endParaRPr lang="en-US">
              <a:solidFill>
                <a:prstClr val="black"/>
              </a:solidFill>
            </a:endParaRPr>
          </a:p>
        </p:txBody>
      </p:sp>
      <p:sp>
        <p:nvSpPr>
          <p:cNvPr id="30" name="TextBox 29"/>
          <p:cNvSpPr txBox="1"/>
          <p:nvPr/>
        </p:nvSpPr>
        <p:spPr>
          <a:xfrm rot="5400000">
            <a:off x="274393" y="5811671"/>
            <a:ext cx="1840523" cy="369332"/>
          </a:xfrm>
          <a:prstGeom prst="rect">
            <a:avLst/>
          </a:prstGeom>
          <a:noFill/>
        </p:spPr>
        <p:txBody>
          <a:bodyPr wrap="square" rtlCol="0">
            <a:spAutoFit/>
          </a:bodyPr>
          <a:lstStyle/>
          <a:p>
            <a:pPr defTabSz="914400"/>
            <a:r>
              <a:rPr lang="en-US" smtClean="0">
                <a:solidFill>
                  <a:prstClr val="black"/>
                </a:solidFill>
              </a:rPr>
              <a:t>Phelps’s Desk</a:t>
            </a:r>
            <a:endParaRPr lang="en-US">
              <a:solidFill>
                <a:prstClr val="black"/>
              </a:solidFill>
            </a:endParaRPr>
          </a:p>
        </p:txBody>
      </p:sp>
      <p:sp>
        <p:nvSpPr>
          <p:cNvPr id="27" name="TextBox 26"/>
          <p:cNvSpPr txBox="1"/>
          <p:nvPr/>
        </p:nvSpPr>
        <p:spPr>
          <a:xfrm>
            <a:off x="10632831" y="363404"/>
            <a:ext cx="1289538" cy="369332"/>
          </a:xfrm>
          <a:prstGeom prst="rect">
            <a:avLst/>
          </a:prstGeom>
          <a:noFill/>
        </p:spPr>
        <p:txBody>
          <a:bodyPr wrap="square" rtlCol="0">
            <a:spAutoFit/>
          </a:bodyPr>
          <a:lstStyle/>
          <a:p>
            <a:pPr defTabSz="914400"/>
            <a:r>
              <a:rPr lang="en-US" dirty="0" smtClean="0">
                <a:solidFill>
                  <a:prstClr val="black"/>
                </a:solidFill>
              </a:rPr>
              <a:t>2</a:t>
            </a:r>
            <a:r>
              <a:rPr lang="en-US" baseline="30000" dirty="0" smtClean="0">
                <a:solidFill>
                  <a:prstClr val="black"/>
                </a:solidFill>
              </a:rPr>
              <a:t>nd</a:t>
            </a:r>
            <a:r>
              <a:rPr lang="en-US" dirty="0" smtClean="0">
                <a:solidFill>
                  <a:prstClr val="black"/>
                </a:solidFill>
              </a:rPr>
              <a:t>  block</a:t>
            </a:r>
            <a:endParaRPr lang="en-US" dirty="0">
              <a:solidFill>
                <a:prstClr val="black"/>
              </a:solidFill>
            </a:endParaRPr>
          </a:p>
        </p:txBody>
      </p:sp>
      <p:sp>
        <p:nvSpPr>
          <p:cNvPr id="31" name="TextBox 30"/>
          <p:cNvSpPr txBox="1"/>
          <p:nvPr/>
        </p:nvSpPr>
        <p:spPr>
          <a:xfrm>
            <a:off x="1875691" y="524577"/>
            <a:ext cx="1948959" cy="369332"/>
          </a:xfrm>
          <a:prstGeom prst="rect">
            <a:avLst/>
          </a:prstGeom>
          <a:noFill/>
        </p:spPr>
        <p:txBody>
          <a:bodyPr wrap="square" rtlCol="0">
            <a:spAutoFit/>
          </a:bodyPr>
          <a:lstStyle/>
          <a:p>
            <a:pPr defTabSz="914400"/>
            <a:r>
              <a:rPr lang="en-US" dirty="0" smtClean="0">
                <a:solidFill>
                  <a:prstClr val="black"/>
                </a:solidFill>
              </a:rPr>
              <a:t>Ricardo</a:t>
            </a:r>
            <a:endParaRPr lang="en-US" dirty="0">
              <a:solidFill>
                <a:prstClr val="black"/>
              </a:solidFill>
            </a:endParaRPr>
          </a:p>
        </p:txBody>
      </p:sp>
      <p:sp>
        <p:nvSpPr>
          <p:cNvPr id="32" name="TextBox 31"/>
          <p:cNvSpPr txBox="1"/>
          <p:nvPr/>
        </p:nvSpPr>
        <p:spPr>
          <a:xfrm>
            <a:off x="3875231" y="1780683"/>
            <a:ext cx="1740858" cy="369332"/>
          </a:xfrm>
          <a:prstGeom prst="rect">
            <a:avLst/>
          </a:prstGeom>
          <a:noFill/>
        </p:spPr>
        <p:txBody>
          <a:bodyPr wrap="square" rtlCol="0">
            <a:spAutoFit/>
          </a:bodyPr>
          <a:lstStyle/>
          <a:p>
            <a:pPr defTabSz="914400"/>
            <a:r>
              <a:rPr lang="en-US" dirty="0" smtClean="0">
                <a:solidFill>
                  <a:prstClr val="black"/>
                </a:solidFill>
              </a:rPr>
              <a:t>Alex T.  </a:t>
            </a:r>
            <a:r>
              <a:rPr lang="en-US" dirty="0" err="1" smtClean="0">
                <a:solidFill>
                  <a:prstClr val="black"/>
                </a:solidFill>
              </a:rPr>
              <a:t>Seriah</a:t>
            </a:r>
            <a:endParaRPr lang="en-US" dirty="0">
              <a:solidFill>
                <a:prstClr val="black"/>
              </a:solidFill>
            </a:endParaRPr>
          </a:p>
        </p:txBody>
      </p:sp>
      <p:sp>
        <p:nvSpPr>
          <p:cNvPr id="35" name="TextBox 34"/>
          <p:cNvSpPr txBox="1"/>
          <p:nvPr/>
        </p:nvSpPr>
        <p:spPr>
          <a:xfrm>
            <a:off x="186472" y="1780683"/>
            <a:ext cx="1570158" cy="369332"/>
          </a:xfrm>
          <a:prstGeom prst="rect">
            <a:avLst/>
          </a:prstGeom>
          <a:noFill/>
        </p:spPr>
        <p:txBody>
          <a:bodyPr wrap="square" rtlCol="0">
            <a:spAutoFit/>
          </a:bodyPr>
          <a:lstStyle/>
          <a:p>
            <a:pPr defTabSz="914400"/>
            <a:r>
              <a:rPr lang="en-US" dirty="0" smtClean="0">
                <a:solidFill>
                  <a:prstClr val="black"/>
                </a:solidFill>
              </a:rPr>
              <a:t>Gabe  Nyasia</a:t>
            </a:r>
            <a:endParaRPr lang="en-US" dirty="0">
              <a:solidFill>
                <a:prstClr val="black"/>
              </a:solidFill>
            </a:endParaRPr>
          </a:p>
        </p:txBody>
      </p:sp>
      <p:sp>
        <p:nvSpPr>
          <p:cNvPr id="36" name="TextBox 35"/>
          <p:cNvSpPr txBox="1"/>
          <p:nvPr/>
        </p:nvSpPr>
        <p:spPr>
          <a:xfrm>
            <a:off x="1994387" y="1749696"/>
            <a:ext cx="1570158" cy="369332"/>
          </a:xfrm>
          <a:prstGeom prst="rect">
            <a:avLst/>
          </a:prstGeom>
          <a:noFill/>
        </p:spPr>
        <p:txBody>
          <a:bodyPr wrap="square" rtlCol="0">
            <a:spAutoFit/>
          </a:bodyPr>
          <a:lstStyle/>
          <a:p>
            <a:pPr defTabSz="914400"/>
            <a:r>
              <a:rPr lang="en-US" dirty="0" smtClean="0">
                <a:solidFill>
                  <a:prstClr val="black"/>
                </a:solidFill>
              </a:rPr>
              <a:t>Tyler    </a:t>
            </a:r>
            <a:r>
              <a:rPr lang="en-US" dirty="0" err="1" smtClean="0">
                <a:solidFill>
                  <a:prstClr val="black"/>
                </a:solidFill>
              </a:rPr>
              <a:t>Cielo</a:t>
            </a:r>
            <a:endParaRPr lang="en-US" dirty="0">
              <a:solidFill>
                <a:prstClr val="black"/>
              </a:solidFill>
            </a:endParaRPr>
          </a:p>
        </p:txBody>
      </p:sp>
      <p:sp>
        <p:nvSpPr>
          <p:cNvPr id="38" name="TextBox 37"/>
          <p:cNvSpPr txBox="1"/>
          <p:nvPr/>
        </p:nvSpPr>
        <p:spPr>
          <a:xfrm>
            <a:off x="5746876" y="1780683"/>
            <a:ext cx="1570158" cy="369332"/>
          </a:xfrm>
          <a:prstGeom prst="rect">
            <a:avLst/>
          </a:prstGeom>
          <a:noFill/>
        </p:spPr>
        <p:txBody>
          <a:bodyPr wrap="square" rtlCol="0">
            <a:spAutoFit/>
          </a:bodyPr>
          <a:lstStyle/>
          <a:p>
            <a:pPr defTabSz="914400"/>
            <a:r>
              <a:rPr lang="en-US" dirty="0" smtClean="0">
                <a:solidFill>
                  <a:prstClr val="black"/>
                </a:solidFill>
              </a:rPr>
              <a:t>Fabian   Sam</a:t>
            </a:r>
            <a:endParaRPr lang="en-US" dirty="0">
              <a:solidFill>
                <a:prstClr val="black"/>
              </a:solidFill>
            </a:endParaRPr>
          </a:p>
        </p:txBody>
      </p:sp>
      <p:sp>
        <p:nvSpPr>
          <p:cNvPr id="39" name="TextBox 38"/>
          <p:cNvSpPr txBox="1"/>
          <p:nvPr/>
        </p:nvSpPr>
        <p:spPr>
          <a:xfrm>
            <a:off x="7817811" y="1749695"/>
            <a:ext cx="1724774" cy="369332"/>
          </a:xfrm>
          <a:prstGeom prst="rect">
            <a:avLst/>
          </a:prstGeom>
          <a:noFill/>
        </p:spPr>
        <p:txBody>
          <a:bodyPr wrap="square" rtlCol="0">
            <a:spAutoFit/>
          </a:bodyPr>
          <a:lstStyle/>
          <a:p>
            <a:pPr defTabSz="914400"/>
            <a:r>
              <a:rPr lang="en-US" dirty="0" smtClean="0">
                <a:solidFill>
                  <a:prstClr val="black"/>
                </a:solidFill>
              </a:rPr>
              <a:t>Deon   Maya R.       </a:t>
            </a:r>
            <a:endParaRPr lang="en-US" dirty="0">
              <a:solidFill>
                <a:prstClr val="black"/>
              </a:solidFill>
            </a:endParaRPr>
          </a:p>
        </p:txBody>
      </p:sp>
      <p:sp>
        <p:nvSpPr>
          <p:cNvPr id="40" name="TextBox 39"/>
          <p:cNvSpPr txBox="1"/>
          <p:nvPr/>
        </p:nvSpPr>
        <p:spPr>
          <a:xfrm>
            <a:off x="132612" y="3237296"/>
            <a:ext cx="1570158" cy="369332"/>
          </a:xfrm>
          <a:prstGeom prst="rect">
            <a:avLst/>
          </a:prstGeom>
          <a:noFill/>
        </p:spPr>
        <p:txBody>
          <a:bodyPr wrap="square" rtlCol="0">
            <a:spAutoFit/>
          </a:bodyPr>
          <a:lstStyle/>
          <a:p>
            <a:pPr defTabSz="914400"/>
            <a:r>
              <a:rPr lang="en-US" dirty="0" smtClean="0">
                <a:solidFill>
                  <a:prstClr val="black"/>
                </a:solidFill>
              </a:rPr>
              <a:t>Skylar</a:t>
            </a:r>
            <a:endParaRPr lang="en-US" dirty="0">
              <a:solidFill>
                <a:prstClr val="black"/>
              </a:solidFill>
            </a:endParaRPr>
          </a:p>
        </p:txBody>
      </p:sp>
      <p:sp>
        <p:nvSpPr>
          <p:cNvPr id="41" name="TextBox 40"/>
          <p:cNvSpPr txBox="1"/>
          <p:nvPr/>
        </p:nvSpPr>
        <p:spPr>
          <a:xfrm>
            <a:off x="1960318" y="3237296"/>
            <a:ext cx="1914913" cy="369332"/>
          </a:xfrm>
          <a:prstGeom prst="rect">
            <a:avLst/>
          </a:prstGeom>
          <a:noFill/>
        </p:spPr>
        <p:txBody>
          <a:bodyPr wrap="square" rtlCol="0">
            <a:spAutoFit/>
          </a:bodyPr>
          <a:lstStyle/>
          <a:p>
            <a:pPr defTabSz="914400"/>
            <a:r>
              <a:rPr lang="en-US" dirty="0" smtClean="0">
                <a:solidFill>
                  <a:prstClr val="black"/>
                </a:solidFill>
              </a:rPr>
              <a:t>Maya K.   Phil</a:t>
            </a:r>
            <a:endParaRPr lang="en-US" dirty="0">
              <a:solidFill>
                <a:prstClr val="black"/>
              </a:solidFill>
            </a:endParaRPr>
          </a:p>
        </p:txBody>
      </p:sp>
      <p:sp>
        <p:nvSpPr>
          <p:cNvPr id="42" name="TextBox 41"/>
          <p:cNvSpPr txBox="1"/>
          <p:nvPr/>
        </p:nvSpPr>
        <p:spPr>
          <a:xfrm>
            <a:off x="3755429" y="3297075"/>
            <a:ext cx="1998408" cy="369332"/>
          </a:xfrm>
          <a:prstGeom prst="rect">
            <a:avLst/>
          </a:prstGeom>
          <a:noFill/>
        </p:spPr>
        <p:txBody>
          <a:bodyPr wrap="square" rtlCol="0">
            <a:spAutoFit/>
          </a:bodyPr>
          <a:lstStyle/>
          <a:p>
            <a:pPr defTabSz="914400"/>
            <a:r>
              <a:rPr lang="en-US" dirty="0" smtClean="0">
                <a:solidFill>
                  <a:prstClr val="black"/>
                </a:solidFill>
              </a:rPr>
              <a:t>Gisselle   Gracie</a:t>
            </a:r>
            <a:endParaRPr lang="en-US" dirty="0">
              <a:solidFill>
                <a:prstClr val="black"/>
              </a:solidFill>
            </a:endParaRPr>
          </a:p>
        </p:txBody>
      </p:sp>
      <p:sp>
        <p:nvSpPr>
          <p:cNvPr id="43" name="TextBox 42"/>
          <p:cNvSpPr txBox="1"/>
          <p:nvPr/>
        </p:nvSpPr>
        <p:spPr>
          <a:xfrm>
            <a:off x="5704364" y="3297075"/>
            <a:ext cx="1888175" cy="369332"/>
          </a:xfrm>
          <a:prstGeom prst="rect">
            <a:avLst/>
          </a:prstGeom>
          <a:noFill/>
        </p:spPr>
        <p:txBody>
          <a:bodyPr wrap="square" rtlCol="0">
            <a:spAutoFit/>
          </a:bodyPr>
          <a:lstStyle/>
          <a:p>
            <a:pPr defTabSz="914400"/>
            <a:r>
              <a:rPr lang="en-US" dirty="0" smtClean="0">
                <a:solidFill>
                  <a:prstClr val="black"/>
                </a:solidFill>
              </a:rPr>
              <a:t>Maya R.   Abby</a:t>
            </a:r>
            <a:endParaRPr lang="en-US" dirty="0">
              <a:solidFill>
                <a:prstClr val="black"/>
              </a:solidFill>
            </a:endParaRPr>
          </a:p>
        </p:txBody>
      </p:sp>
      <p:sp>
        <p:nvSpPr>
          <p:cNvPr id="44" name="TextBox 43"/>
          <p:cNvSpPr txBox="1"/>
          <p:nvPr/>
        </p:nvSpPr>
        <p:spPr>
          <a:xfrm>
            <a:off x="7895118" y="3269495"/>
            <a:ext cx="1893645" cy="369332"/>
          </a:xfrm>
          <a:prstGeom prst="rect">
            <a:avLst/>
          </a:prstGeom>
          <a:noFill/>
        </p:spPr>
        <p:txBody>
          <a:bodyPr wrap="square" rtlCol="0">
            <a:spAutoFit/>
          </a:bodyPr>
          <a:lstStyle/>
          <a:p>
            <a:pPr defTabSz="914400"/>
            <a:r>
              <a:rPr lang="en-US" dirty="0" smtClean="0">
                <a:solidFill>
                  <a:prstClr val="black"/>
                </a:solidFill>
              </a:rPr>
              <a:t>Ana    </a:t>
            </a:r>
            <a:r>
              <a:rPr lang="en-US" dirty="0" err="1" smtClean="0">
                <a:solidFill>
                  <a:prstClr val="black"/>
                </a:solidFill>
              </a:rPr>
              <a:t>Andrick</a:t>
            </a:r>
            <a:endParaRPr lang="en-US" dirty="0">
              <a:solidFill>
                <a:prstClr val="black"/>
              </a:solidFill>
            </a:endParaRPr>
          </a:p>
        </p:txBody>
      </p:sp>
      <p:sp>
        <p:nvSpPr>
          <p:cNvPr id="34" name="TextBox 33"/>
          <p:cNvSpPr txBox="1"/>
          <p:nvPr/>
        </p:nvSpPr>
        <p:spPr>
          <a:xfrm>
            <a:off x="3944817" y="501122"/>
            <a:ext cx="1570158" cy="369332"/>
          </a:xfrm>
          <a:prstGeom prst="rect">
            <a:avLst/>
          </a:prstGeom>
          <a:noFill/>
        </p:spPr>
        <p:txBody>
          <a:bodyPr wrap="square" rtlCol="0">
            <a:spAutoFit/>
          </a:bodyPr>
          <a:lstStyle/>
          <a:p>
            <a:pPr defTabSz="914400"/>
            <a:r>
              <a:rPr lang="en-US" dirty="0" smtClean="0">
                <a:solidFill>
                  <a:prstClr val="black"/>
                </a:solidFill>
              </a:rPr>
              <a:t>Alex W.   Dre </a:t>
            </a:r>
            <a:endParaRPr lang="en-US" dirty="0">
              <a:solidFill>
                <a:prstClr val="black"/>
              </a:solidFill>
            </a:endParaRPr>
          </a:p>
        </p:txBody>
      </p:sp>
    </p:spTree>
    <p:extLst>
      <p:ext uri="{BB962C8B-B14F-4D97-AF65-F5344CB8AC3E}">
        <p14:creationId xmlns:p14="http://schemas.microsoft.com/office/powerpoint/2010/main" val="1238910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1" y="317500"/>
            <a:ext cx="8026399" cy="533400"/>
          </a:xfrm>
        </p:spPr>
        <p:txBody>
          <a:bodyPr>
            <a:normAutofit fontScale="90000"/>
          </a:bodyPr>
          <a:lstStyle/>
          <a:p>
            <a:pPr algn="ctr"/>
            <a:r>
              <a:rPr lang="en-US" dirty="0">
                <a:solidFill>
                  <a:schemeClr val="tx1"/>
                </a:solidFill>
              </a:rPr>
              <a:t>Agenda: </a:t>
            </a:r>
            <a:r>
              <a:rPr lang="en-US" dirty="0" smtClean="0">
                <a:solidFill>
                  <a:schemeClr val="tx1"/>
                </a:solidFill>
              </a:rPr>
              <a:t>Tuesday February 21, 2017</a:t>
            </a:r>
            <a:endParaRPr lang="en-US" dirty="0">
              <a:solidFill>
                <a:schemeClr val="tx1"/>
              </a:solidFill>
            </a:endParaRPr>
          </a:p>
        </p:txBody>
      </p:sp>
      <p:sp>
        <p:nvSpPr>
          <p:cNvPr id="3" name="Content Placeholder 2"/>
          <p:cNvSpPr>
            <a:spLocks noGrp="1"/>
          </p:cNvSpPr>
          <p:nvPr>
            <p:ph idx="1"/>
          </p:nvPr>
        </p:nvSpPr>
        <p:spPr>
          <a:xfrm>
            <a:off x="393701" y="939801"/>
            <a:ext cx="10350499" cy="5638799"/>
          </a:xfrm>
        </p:spPr>
        <p:txBody>
          <a:bodyPr>
            <a:normAutofit/>
          </a:bodyPr>
          <a:lstStyle/>
          <a:p>
            <a:pPr marL="0" indent="0" defTabSz="914400">
              <a:spcBef>
                <a:spcPct val="20000"/>
              </a:spcBef>
              <a:buClrTx/>
              <a:buSzTx/>
              <a:buNone/>
            </a:pPr>
            <a:r>
              <a:rPr lang="en-US" sz="3000" dirty="0">
                <a:solidFill>
                  <a:prstClr val="black"/>
                </a:solidFill>
                <a:latin typeface="Calibri"/>
              </a:rPr>
              <a:t>Warm Up- </a:t>
            </a:r>
          </a:p>
          <a:p>
            <a:pPr marL="0" indent="0" defTabSz="914400">
              <a:spcBef>
                <a:spcPct val="20000"/>
              </a:spcBef>
              <a:buClrTx/>
              <a:buSzTx/>
              <a:buNone/>
            </a:pPr>
            <a:r>
              <a:rPr lang="en-US" sz="3000" dirty="0" smtClean="0">
                <a:solidFill>
                  <a:prstClr val="black"/>
                </a:solidFill>
                <a:latin typeface="Calibri"/>
              </a:rPr>
              <a:t>Literary Analysis- </a:t>
            </a:r>
            <a:r>
              <a:rPr lang="en-US" sz="3000" dirty="0" smtClean="0">
                <a:solidFill>
                  <a:prstClr val="black"/>
                </a:solidFill>
                <a:latin typeface="Calibri"/>
              </a:rPr>
              <a:t>finish your outline</a:t>
            </a:r>
            <a:endParaRPr lang="en-US" sz="3000" dirty="0" smtClean="0">
              <a:solidFill>
                <a:prstClr val="black"/>
              </a:solidFill>
              <a:latin typeface="Calibri"/>
            </a:endParaRPr>
          </a:p>
          <a:p>
            <a:pPr marL="0" indent="0" defTabSz="914400">
              <a:spcBef>
                <a:spcPct val="20000"/>
              </a:spcBef>
              <a:buClrTx/>
              <a:buSzTx/>
              <a:buNone/>
            </a:pPr>
            <a:r>
              <a:rPr lang="en-US" sz="3000" dirty="0" smtClean="0">
                <a:solidFill>
                  <a:prstClr val="black"/>
                </a:solidFill>
                <a:latin typeface="Calibri"/>
              </a:rPr>
              <a:t>Character Analysis – group projects</a:t>
            </a:r>
          </a:p>
          <a:p>
            <a:pPr marL="0" indent="0" defTabSz="914400">
              <a:spcBef>
                <a:spcPct val="20000"/>
              </a:spcBef>
              <a:buClrTx/>
              <a:buSzTx/>
              <a:buNone/>
            </a:pPr>
            <a:endParaRPr lang="en-US" sz="3000" dirty="0" smtClean="0">
              <a:solidFill>
                <a:prstClr val="black"/>
              </a:solidFill>
              <a:latin typeface="Calibri"/>
            </a:endParaRPr>
          </a:p>
          <a:p>
            <a:pPr marL="0" indent="0" defTabSz="914400">
              <a:spcBef>
                <a:spcPct val="20000"/>
              </a:spcBef>
              <a:buClrTx/>
              <a:buSzTx/>
              <a:buNone/>
            </a:pPr>
            <a:endParaRPr lang="en-US" sz="3000" dirty="0">
              <a:solidFill>
                <a:prstClr val="black"/>
              </a:solidFill>
              <a:latin typeface="Calibri"/>
            </a:endParaRPr>
          </a:p>
          <a:p>
            <a:pPr marL="0" indent="0" defTabSz="914400">
              <a:spcBef>
                <a:spcPct val="20000"/>
              </a:spcBef>
              <a:buClrTx/>
              <a:buSzTx/>
              <a:buNone/>
            </a:pPr>
            <a:r>
              <a:rPr lang="en-US" sz="3000" dirty="0">
                <a:solidFill>
                  <a:prstClr val="black"/>
                </a:solidFill>
                <a:latin typeface="Calibri"/>
              </a:rPr>
              <a:t>Random fact of the day </a:t>
            </a:r>
            <a:r>
              <a:rPr lang="en-US" sz="3000" dirty="0">
                <a:solidFill>
                  <a:prstClr val="black"/>
                </a:solidFill>
                <a:latin typeface="Calibri"/>
                <a:sym typeface="Wingdings" panose="05000000000000000000" pitchFamily="2" charset="2"/>
              </a:rPr>
              <a:t> Something good that happened to you</a:t>
            </a:r>
            <a:endParaRPr lang="en-US" sz="3000" dirty="0">
              <a:solidFill>
                <a:prstClr val="black"/>
              </a:solidFill>
              <a:latin typeface="Calibri"/>
            </a:endParaRPr>
          </a:p>
          <a:p>
            <a:pPr marL="0" indent="0" defTabSz="914400">
              <a:spcBef>
                <a:spcPct val="20000"/>
              </a:spcBef>
              <a:buClrTx/>
              <a:buSzTx/>
              <a:buNone/>
            </a:pPr>
            <a:endParaRPr lang="en-US" sz="3000" dirty="0">
              <a:solidFill>
                <a:prstClr val="black"/>
              </a:solidFill>
              <a:latin typeface="Calibri"/>
            </a:endParaRP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878101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533" y="237066"/>
            <a:ext cx="8596668" cy="863601"/>
          </a:xfrm>
        </p:spPr>
        <p:txBody>
          <a:bodyPr/>
          <a:lstStyle/>
          <a:p>
            <a:r>
              <a:rPr lang="en-US" dirty="0" smtClean="0"/>
              <a:t>Warm Up </a:t>
            </a:r>
            <a:r>
              <a:rPr lang="en-US" dirty="0" smtClean="0"/>
              <a:t>2/23</a:t>
            </a:r>
            <a:endParaRPr lang="en-US" dirty="0"/>
          </a:p>
        </p:txBody>
      </p:sp>
      <p:sp>
        <p:nvSpPr>
          <p:cNvPr id="3" name="Content Placeholder 2"/>
          <p:cNvSpPr>
            <a:spLocks noGrp="1"/>
          </p:cNvSpPr>
          <p:nvPr>
            <p:ph idx="1"/>
          </p:nvPr>
        </p:nvSpPr>
        <p:spPr>
          <a:xfrm>
            <a:off x="474131" y="1100667"/>
            <a:ext cx="10718801" cy="5537200"/>
          </a:xfrm>
        </p:spPr>
        <p:txBody>
          <a:bodyPr>
            <a:normAutofit/>
          </a:bodyPr>
          <a:lstStyle/>
          <a:p>
            <a:pPr marL="457200" indent="-457200">
              <a:buAutoNum type="arabicPeriod"/>
            </a:pPr>
            <a:r>
              <a:rPr lang="en-US" sz="2400" dirty="0" smtClean="0"/>
              <a:t>When writing your literary analysis, why is it important to incorporate effective quotes? </a:t>
            </a:r>
            <a:endParaRPr lang="en-US" sz="2400" dirty="0" smtClean="0"/>
          </a:p>
          <a:p>
            <a:pPr marL="0" indent="0">
              <a:buNone/>
            </a:pPr>
            <a:endParaRPr lang="en-US" sz="2400" dirty="0"/>
          </a:p>
        </p:txBody>
      </p:sp>
    </p:spTree>
    <p:extLst>
      <p:ext uri="{BB962C8B-B14F-4D97-AF65-F5344CB8AC3E}">
        <p14:creationId xmlns:p14="http://schemas.microsoft.com/office/powerpoint/2010/main" val="736910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349" y="117231"/>
            <a:ext cx="8596668" cy="422031"/>
          </a:xfrm>
        </p:spPr>
        <p:txBody>
          <a:bodyPr>
            <a:normAutofit fontScale="90000"/>
          </a:bodyPr>
          <a:lstStyle/>
          <a:p>
            <a:r>
              <a:rPr lang="en-US" sz="2400" dirty="0" smtClean="0"/>
              <a:t>Writing: Literary Analysis</a:t>
            </a:r>
            <a:endParaRPr lang="en-US" sz="2400" dirty="0"/>
          </a:p>
        </p:txBody>
      </p:sp>
      <p:sp>
        <p:nvSpPr>
          <p:cNvPr id="3" name="Content Placeholder 2"/>
          <p:cNvSpPr>
            <a:spLocks noGrp="1"/>
          </p:cNvSpPr>
          <p:nvPr>
            <p:ph idx="1"/>
          </p:nvPr>
        </p:nvSpPr>
        <p:spPr>
          <a:xfrm>
            <a:off x="126349" y="539262"/>
            <a:ext cx="10721191" cy="6072553"/>
          </a:xfrm>
        </p:spPr>
        <p:txBody>
          <a:bodyPr>
            <a:normAutofit/>
          </a:bodyPr>
          <a:lstStyle/>
          <a:p>
            <a:pPr>
              <a:buFont typeface="Wingdings" charset="2"/>
              <a:buChar char="q"/>
            </a:pPr>
            <a:r>
              <a:rPr lang="en-US" sz="2000" dirty="0" smtClean="0"/>
              <a:t>You will have 35 minutes to complete your outline. </a:t>
            </a:r>
            <a:endParaRPr lang="en-US" sz="2000" dirty="0" smtClean="0"/>
          </a:p>
          <a:p>
            <a:pPr>
              <a:buFont typeface="Wingdings" charset="2"/>
              <a:buChar char="q"/>
            </a:pPr>
            <a:r>
              <a:rPr lang="en-US" sz="2000" dirty="0" smtClean="0"/>
              <a:t>You may reference the outline we completed in class, but you may NOT copy it. </a:t>
            </a:r>
          </a:p>
          <a:p>
            <a:pPr marL="0" indent="0">
              <a:buNone/>
            </a:pPr>
            <a:endParaRPr lang="en-US" sz="2000" dirty="0" smtClean="0"/>
          </a:p>
          <a:p>
            <a:pPr>
              <a:buFont typeface="Wingdings" charset="2"/>
              <a:buChar char="ü"/>
            </a:pPr>
            <a:r>
              <a:rPr lang="en-US" sz="2000" dirty="0" smtClean="0">
                <a:solidFill>
                  <a:srgbClr val="0070C0"/>
                </a:solidFill>
              </a:rPr>
              <a:t>Last class you finished:</a:t>
            </a:r>
          </a:p>
          <a:p>
            <a:pPr>
              <a:buFont typeface="Wingdings" charset="2"/>
              <a:buChar char="ü"/>
            </a:pPr>
            <a:r>
              <a:rPr lang="en-US" sz="2000" dirty="0">
                <a:solidFill>
                  <a:srgbClr val="0070C0"/>
                </a:solidFill>
              </a:rPr>
              <a:t>Introduction (hook, background, thesis</a:t>
            </a:r>
            <a:r>
              <a:rPr lang="en-US" sz="2000" dirty="0" smtClean="0">
                <a:solidFill>
                  <a:srgbClr val="0070C0"/>
                </a:solidFill>
              </a:rPr>
              <a:t>)</a:t>
            </a:r>
          </a:p>
          <a:p>
            <a:pPr>
              <a:buFont typeface="Wingdings" charset="2"/>
              <a:buChar char="ü"/>
            </a:pPr>
            <a:r>
              <a:rPr lang="en-US" sz="2000" dirty="0" smtClean="0">
                <a:solidFill>
                  <a:srgbClr val="0070C0"/>
                </a:solidFill>
              </a:rPr>
              <a:t>Body paragraph 1 (topic sentence, quotes, analysis)</a:t>
            </a:r>
            <a:endParaRPr lang="en-US" sz="2000" dirty="0">
              <a:solidFill>
                <a:srgbClr val="0070C0"/>
              </a:solidFill>
            </a:endParaRPr>
          </a:p>
          <a:p>
            <a:pPr marL="0" indent="0">
              <a:buNone/>
            </a:pPr>
            <a:endParaRPr lang="en-US" sz="2000" dirty="0"/>
          </a:p>
          <a:p>
            <a:pPr>
              <a:buFont typeface="Wingdings" charset="2"/>
              <a:buChar char="v"/>
            </a:pPr>
            <a:r>
              <a:rPr lang="en-US" sz="2000" dirty="0" smtClean="0">
                <a:solidFill>
                  <a:schemeClr val="accent5"/>
                </a:solidFill>
              </a:rPr>
              <a:t>At the end of 35 minutes, you will be completed with:</a:t>
            </a:r>
          </a:p>
          <a:p>
            <a:pPr>
              <a:buFont typeface="Wingdings" charset="2"/>
              <a:buChar char="v"/>
            </a:pPr>
            <a:r>
              <a:rPr lang="en-US" sz="2000" dirty="0" smtClean="0">
                <a:solidFill>
                  <a:schemeClr val="accent5"/>
                </a:solidFill>
              </a:rPr>
              <a:t>Introduction (hook, background, thesis)</a:t>
            </a:r>
          </a:p>
          <a:p>
            <a:pPr>
              <a:buFont typeface="Wingdings" charset="2"/>
              <a:buChar char="v"/>
            </a:pPr>
            <a:r>
              <a:rPr lang="en-US" sz="2000" dirty="0" smtClean="0">
                <a:solidFill>
                  <a:schemeClr val="accent5"/>
                </a:solidFill>
              </a:rPr>
              <a:t>Body paragraphs 2-3 (topic sentence, quotes, analysis)</a:t>
            </a:r>
            <a:endParaRPr lang="en-US" sz="2000" dirty="0">
              <a:solidFill>
                <a:schemeClr val="accent5"/>
              </a:solidFill>
            </a:endParaRPr>
          </a:p>
          <a:p>
            <a:pPr>
              <a:buFont typeface="Wingdings" charset="2"/>
              <a:buChar char="v"/>
            </a:pPr>
            <a:r>
              <a:rPr lang="en-US" sz="2000" dirty="0" smtClean="0">
                <a:solidFill>
                  <a:schemeClr val="accent5"/>
                </a:solidFill>
              </a:rPr>
              <a:t>Conclusion</a:t>
            </a:r>
          </a:p>
          <a:p>
            <a:pPr>
              <a:buFont typeface="Wingdings" charset="2"/>
              <a:buChar char="q"/>
            </a:pPr>
            <a:endParaRPr lang="en-US" sz="2000" dirty="0">
              <a:solidFill>
                <a:schemeClr val="accent5"/>
              </a:solidFill>
            </a:endParaRPr>
          </a:p>
          <a:p>
            <a:pPr marL="0" indent="0" algn="ctr">
              <a:buNone/>
            </a:pPr>
            <a:r>
              <a:rPr lang="en-US" sz="2000" dirty="0" smtClean="0">
                <a:solidFill>
                  <a:srgbClr val="7030A0"/>
                </a:solidFill>
              </a:rPr>
              <a:t>****Please see me when you finish your outline.****</a:t>
            </a:r>
            <a:endParaRPr lang="en-US" sz="2000" dirty="0" smtClean="0">
              <a:solidFill>
                <a:srgbClr val="7030A0"/>
              </a:solidFill>
            </a:endParaRPr>
          </a:p>
        </p:txBody>
      </p:sp>
    </p:spTree>
    <p:extLst>
      <p:ext uri="{BB962C8B-B14F-4D97-AF65-F5344CB8AC3E}">
        <p14:creationId xmlns:p14="http://schemas.microsoft.com/office/powerpoint/2010/main" val="7089004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79" y="105508"/>
            <a:ext cx="9721035" cy="656492"/>
          </a:xfrm>
        </p:spPr>
        <p:txBody>
          <a:bodyPr>
            <a:normAutofit/>
          </a:bodyPr>
          <a:lstStyle/>
          <a:p>
            <a:r>
              <a:rPr lang="en-US" dirty="0" smtClean="0">
                <a:solidFill>
                  <a:schemeClr val="tx1"/>
                </a:solidFill>
              </a:rPr>
              <a:t>TKAM: Character Analysis: Due Wednesday 3/1</a:t>
            </a:r>
            <a:endParaRPr lang="en-US" dirty="0">
              <a:solidFill>
                <a:schemeClr val="tx1"/>
              </a:solidFill>
            </a:endParaRPr>
          </a:p>
        </p:txBody>
      </p:sp>
      <p:sp>
        <p:nvSpPr>
          <p:cNvPr id="3" name="Content Placeholder 2"/>
          <p:cNvSpPr>
            <a:spLocks noGrp="1"/>
          </p:cNvSpPr>
          <p:nvPr>
            <p:ph idx="1"/>
          </p:nvPr>
        </p:nvSpPr>
        <p:spPr>
          <a:xfrm>
            <a:off x="196687" y="976558"/>
            <a:ext cx="10787835" cy="5588365"/>
          </a:xfrm>
        </p:spPr>
        <p:txBody>
          <a:bodyPr/>
          <a:lstStyle/>
          <a:p>
            <a:pPr>
              <a:buFont typeface="Wingdings" charset="2"/>
              <a:buChar char="q"/>
            </a:pPr>
            <a:r>
              <a:rPr lang="en-US" sz="2400" dirty="0" smtClean="0"/>
              <a:t>You have 50 minutes to work on your character analysis. </a:t>
            </a:r>
          </a:p>
          <a:p>
            <a:pPr marL="0" indent="0">
              <a:buNone/>
            </a:pPr>
            <a:endParaRPr lang="en-US" sz="2400" dirty="0"/>
          </a:p>
          <a:p>
            <a:pPr>
              <a:buFont typeface="Wingdings" charset="2"/>
              <a:buChar char="q"/>
            </a:pPr>
            <a:r>
              <a:rPr lang="en-US" sz="2400" dirty="0" smtClean="0">
                <a:solidFill>
                  <a:schemeClr val="accent5"/>
                </a:solidFill>
              </a:rPr>
              <a:t>By the end of class, you need to have the following completed:</a:t>
            </a:r>
          </a:p>
          <a:p>
            <a:pPr lvl="1">
              <a:buFont typeface="Wingdings" charset="2"/>
              <a:buChar char="q"/>
            </a:pPr>
            <a:r>
              <a:rPr lang="en-US" sz="2000" dirty="0" smtClean="0">
                <a:solidFill>
                  <a:schemeClr val="accent5"/>
                </a:solidFill>
              </a:rPr>
              <a:t>On large yellow paper:</a:t>
            </a:r>
          </a:p>
          <a:p>
            <a:pPr lvl="1">
              <a:buFont typeface="Wingdings" charset="2"/>
              <a:buChar char="q"/>
            </a:pPr>
            <a:r>
              <a:rPr lang="en-US" sz="2000" dirty="0">
                <a:solidFill>
                  <a:schemeClr val="accent5"/>
                </a:solidFill>
              </a:rPr>
              <a:t>5</a:t>
            </a:r>
            <a:r>
              <a:rPr lang="en-US" sz="2000" dirty="0" smtClean="0">
                <a:solidFill>
                  <a:schemeClr val="accent5"/>
                </a:solidFill>
              </a:rPr>
              <a:t>/7 of the components (head, heart, stomach, backbone, feet, hands, 3 quotes)</a:t>
            </a:r>
          </a:p>
          <a:p>
            <a:pPr marL="0" indent="0">
              <a:buNone/>
            </a:pPr>
            <a:endParaRPr lang="en-US" sz="2400" dirty="0"/>
          </a:p>
          <a:p>
            <a:pPr>
              <a:buFont typeface="Wingdings" charset="2"/>
              <a:buChar char="q"/>
            </a:pPr>
            <a:r>
              <a:rPr lang="en-US" sz="2400" dirty="0" smtClean="0"/>
              <a:t>If you are not collaborating with your group, you are individually losing points. </a:t>
            </a:r>
          </a:p>
          <a:p>
            <a:pPr>
              <a:buFont typeface="Wingdings" charset="2"/>
              <a:buChar char="q"/>
            </a:pPr>
            <a:r>
              <a:rPr lang="en-US" sz="2400" dirty="0" smtClean="0"/>
              <a:t>Every time I redirect you, you are individually losing points. </a:t>
            </a:r>
          </a:p>
          <a:p>
            <a:pPr marL="0" indent="0">
              <a:buNone/>
            </a:pPr>
            <a:endParaRPr lang="en-US" dirty="0"/>
          </a:p>
        </p:txBody>
      </p:sp>
    </p:spTree>
    <p:extLst>
      <p:ext uri="{BB962C8B-B14F-4D97-AF65-F5344CB8AC3E}">
        <p14:creationId xmlns:p14="http://schemas.microsoft.com/office/powerpoint/2010/main" val="1991424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1" y="317500"/>
            <a:ext cx="8026399" cy="533400"/>
          </a:xfrm>
        </p:spPr>
        <p:txBody>
          <a:bodyPr>
            <a:normAutofit fontScale="90000"/>
          </a:bodyPr>
          <a:lstStyle/>
          <a:p>
            <a:pPr algn="ctr"/>
            <a:r>
              <a:rPr lang="en-US" dirty="0">
                <a:solidFill>
                  <a:schemeClr val="tx1"/>
                </a:solidFill>
              </a:rPr>
              <a:t>Agenda: </a:t>
            </a:r>
            <a:r>
              <a:rPr lang="en-US" dirty="0" smtClean="0">
                <a:solidFill>
                  <a:schemeClr val="tx1"/>
                </a:solidFill>
              </a:rPr>
              <a:t>Tuesday February 21, 2017</a:t>
            </a:r>
            <a:endParaRPr lang="en-US" dirty="0">
              <a:solidFill>
                <a:schemeClr val="tx1"/>
              </a:solidFill>
            </a:endParaRPr>
          </a:p>
        </p:txBody>
      </p:sp>
      <p:sp>
        <p:nvSpPr>
          <p:cNvPr id="3" name="Content Placeholder 2"/>
          <p:cNvSpPr>
            <a:spLocks noGrp="1"/>
          </p:cNvSpPr>
          <p:nvPr>
            <p:ph idx="1"/>
          </p:nvPr>
        </p:nvSpPr>
        <p:spPr>
          <a:xfrm>
            <a:off x="393701" y="939801"/>
            <a:ext cx="10350499" cy="5638799"/>
          </a:xfrm>
        </p:spPr>
        <p:txBody>
          <a:bodyPr>
            <a:normAutofit/>
          </a:bodyPr>
          <a:lstStyle/>
          <a:p>
            <a:pPr marL="0" indent="0" defTabSz="914400">
              <a:spcBef>
                <a:spcPct val="20000"/>
              </a:spcBef>
              <a:buClrTx/>
              <a:buSzTx/>
              <a:buNone/>
            </a:pPr>
            <a:r>
              <a:rPr lang="en-US" sz="3000" dirty="0">
                <a:solidFill>
                  <a:prstClr val="black"/>
                </a:solidFill>
                <a:latin typeface="Calibri"/>
              </a:rPr>
              <a:t>Warm Up- </a:t>
            </a:r>
          </a:p>
          <a:p>
            <a:pPr marL="0" indent="0" defTabSz="914400">
              <a:spcBef>
                <a:spcPct val="20000"/>
              </a:spcBef>
              <a:buClrTx/>
              <a:buSzTx/>
              <a:buNone/>
            </a:pPr>
            <a:r>
              <a:rPr lang="en-US" sz="3000" dirty="0" smtClean="0">
                <a:solidFill>
                  <a:prstClr val="black"/>
                </a:solidFill>
                <a:latin typeface="Calibri"/>
              </a:rPr>
              <a:t>Literary Analysis- explanation and outline</a:t>
            </a:r>
          </a:p>
          <a:p>
            <a:pPr marL="0" indent="0" defTabSz="914400">
              <a:spcBef>
                <a:spcPct val="20000"/>
              </a:spcBef>
              <a:buClrTx/>
              <a:buSzTx/>
              <a:buNone/>
            </a:pPr>
            <a:r>
              <a:rPr lang="en-US" sz="3000" dirty="0" smtClean="0">
                <a:solidFill>
                  <a:prstClr val="black"/>
                </a:solidFill>
                <a:latin typeface="Calibri"/>
              </a:rPr>
              <a:t>Character Analysis – group projects</a:t>
            </a:r>
          </a:p>
          <a:p>
            <a:pPr marL="0" indent="0" defTabSz="914400">
              <a:spcBef>
                <a:spcPct val="20000"/>
              </a:spcBef>
              <a:buClrTx/>
              <a:buSzTx/>
              <a:buNone/>
            </a:pPr>
            <a:endParaRPr lang="en-US" sz="3000" dirty="0" smtClean="0">
              <a:solidFill>
                <a:prstClr val="black"/>
              </a:solidFill>
              <a:latin typeface="Calibri"/>
            </a:endParaRPr>
          </a:p>
          <a:p>
            <a:pPr marL="0" indent="0" defTabSz="914400">
              <a:spcBef>
                <a:spcPct val="20000"/>
              </a:spcBef>
              <a:buClrTx/>
              <a:buSzTx/>
              <a:buNone/>
            </a:pPr>
            <a:endParaRPr lang="en-US" sz="3000" dirty="0">
              <a:solidFill>
                <a:prstClr val="black"/>
              </a:solidFill>
              <a:latin typeface="Calibri"/>
            </a:endParaRPr>
          </a:p>
          <a:p>
            <a:pPr marL="0" indent="0" defTabSz="914400">
              <a:spcBef>
                <a:spcPct val="20000"/>
              </a:spcBef>
              <a:buClrTx/>
              <a:buSzTx/>
              <a:buNone/>
            </a:pPr>
            <a:r>
              <a:rPr lang="en-US" sz="3000" dirty="0">
                <a:solidFill>
                  <a:prstClr val="black"/>
                </a:solidFill>
                <a:latin typeface="Calibri"/>
              </a:rPr>
              <a:t>Random fact of the day </a:t>
            </a:r>
            <a:r>
              <a:rPr lang="en-US" sz="3000" dirty="0">
                <a:solidFill>
                  <a:prstClr val="black"/>
                </a:solidFill>
                <a:latin typeface="Calibri"/>
                <a:sym typeface="Wingdings" panose="05000000000000000000" pitchFamily="2" charset="2"/>
              </a:rPr>
              <a:t> Something good that happened to you</a:t>
            </a:r>
            <a:endParaRPr lang="en-US" sz="3000" dirty="0">
              <a:solidFill>
                <a:prstClr val="black"/>
              </a:solidFill>
              <a:latin typeface="Calibri"/>
            </a:endParaRPr>
          </a:p>
          <a:p>
            <a:pPr marL="0" indent="0" defTabSz="914400">
              <a:spcBef>
                <a:spcPct val="20000"/>
              </a:spcBef>
              <a:buClrTx/>
              <a:buSzTx/>
              <a:buNone/>
            </a:pPr>
            <a:endParaRPr lang="en-US" sz="3000" dirty="0">
              <a:solidFill>
                <a:prstClr val="black"/>
              </a:solidFill>
              <a:latin typeface="Calibri"/>
            </a:endParaRP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5651064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349" y="140678"/>
            <a:ext cx="8596668" cy="410308"/>
          </a:xfrm>
        </p:spPr>
        <p:txBody>
          <a:bodyPr>
            <a:noAutofit/>
          </a:bodyPr>
          <a:lstStyle/>
          <a:p>
            <a:r>
              <a:rPr lang="en-US" sz="1800" dirty="0" smtClean="0"/>
              <a:t>Groups for Character Analysis</a:t>
            </a:r>
            <a:endParaRPr lang="en-US" sz="1800" dirty="0"/>
          </a:p>
        </p:txBody>
      </p:sp>
      <p:graphicFrame>
        <p:nvGraphicFramePr>
          <p:cNvPr id="5" name="Content Placeholder 4"/>
          <p:cNvGraphicFramePr>
            <a:graphicFrameLocks noGrp="1"/>
          </p:cNvGraphicFramePr>
          <p:nvPr>
            <p:ph idx="1"/>
            <p:extLst/>
          </p:nvPr>
        </p:nvGraphicFramePr>
        <p:xfrm>
          <a:off x="126349" y="503997"/>
          <a:ext cx="10681797" cy="2039906"/>
        </p:xfrm>
        <a:graphic>
          <a:graphicData uri="http://schemas.openxmlformats.org/drawingml/2006/table">
            <a:tbl>
              <a:tblPr/>
              <a:tblGrid>
                <a:gridCol w="1525971">
                  <a:extLst>
                    <a:ext uri="{9D8B030D-6E8A-4147-A177-3AD203B41FA5}">
                      <a16:colId xmlns="" xmlns:a16="http://schemas.microsoft.com/office/drawing/2014/main" val="20000"/>
                    </a:ext>
                  </a:extLst>
                </a:gridCol>
                <a:gridCol w="1525971">
                  <a:extLst>
                    <a:ext uri="{9D8B030D-6E8A-4147-A177-3AD203B41FA5}">
                      <a16:colId xmlns="" xmlns:a16="http://schemas.microsoft.com/office/drawing/2014/main" val="20001"/>
                    </a:ext>
                  </a:extLst>
                </a:gridCol>
                <a:gridCol w="1525971">
                  <a:extLst>
                    <a:ext uri="{9D8B030D-6E8A-4147-A177-3AD203B41FA5}">
                      <a16:colId xmlns="" xmlns:a16="http://schemas.microsoft.com/office/drawing/2014/main" val="20002"/>
                    </a:ext>
                  </a:extLst>
                </a:gridCol>
                <a:gridCol w="1525971">
                  <a:extLst>
                    <a:ext uri="{9D8B030D-6E8A-4147-A177-3AD203B41FA5}">
                      <a16:colId xmlns="" xmlns:a16="http://schemas.microsoft.com/office/drawing/2014/main" val="20003"/>
                    </a:ext>
                  </a:extLst>
                </a:gridCol>
                <a:gridCol w="1525971">
                  <a:extLst>
                    <a:ext uri="{9D8B030D-6E8A-4147-A177-3AD203B41FA5}">
                      <a16:colId xmlns="" xmlns:a16="http://schemas.microsoft.com/office/drawing/2014/main" val="20004"/>
                    </a:ext>
                  </a:extLst>
                </a:gridCol>
                <a:gridCol w="1525971">
                  <a:extLst>
                    <a:ext uri="{9D8B030D-6E8A-4147-A177-3AD203B41FA5}">
                      <a16:colId xmlns="" xmlns:a16="http://schemas.microsoft.com/office/drawing/2014/main" val="20005"/>
                    </a:ext>
                  </a:extLst>
                </a:gridCol>
                <a:gridCol w="1525971">
                  <a:extLst>
                    <a:ext uri="{9D8B030D-6E8A-4147-A177-3AD203B41FA5}">
                      <a16:colId xmlns="" xmlns:a16="http://schemas.microsoft.com/office/drawing/2014/main" val="20006"/>
                    </a:ext>
                  </a:extLst>
                </a:gridCol>
              </a:tblGrid>
              <a:tr h="502632">
                <a:tc>
                  <a:txBody>
                    <a:bodyPr/>
                    <a:lstStyle/>
                    <a:p>
                      <a:r>
                        <a:rPr lang="en-US" dirty="0" err="1" smtClean="0"/>
                        <a:t>Dawan</a:t>
                      </a:r>
                      <a:endParaRPr lang="en-US" dirty="0"/>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Miles</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Ayden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Mathew</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Ben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Alex S. </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00"/>
                    </a:solidFill>
                  </a:tcPr>
                </a:tc>
                <a:tc>
                  <a:txBody>
                    <a:bodyPr/>
                    <a:lstStyle/>
                    <a:p>
                      <a:pPr rtl="0" fontAlgn="t">
                        <a:spcBef>
                          <a:spcPts val="0"/>
                        </a:spcBef>
                        <a:spcAft>
                          <a:spcPts val="0"/>
                        </a:spcAft>
                      </a:pPr>
                      <a:r>
                        <a:rPr lang="en-US" sz="1400" dirty="0" smtClean="0">
                          <a:effectLst/>
                        </a:rPr>
                        <a:t>Vincent</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7030A0"/>
                    </a:solidFill>
                  </a:tcPr>
                </a:tc>
                <a:extLst>
                  <a:ext uri="{0D108BD9-81ED-4DB2-BD59-A6C34878D82A}">
                    <a16:rowId xmlns="" xmlns:a16="http://schemas.microsoft.com/office/drawing/2014/main" val="10000"/>
                  </a:ext>
                </a:extLst>
              </a:tr>
              <a:tr h="502632">
                <a:tc>
                  <a:txBody>
                    <a:bodyPr/>
                    <a:lstStyle/>
                    <a:p>
                      <a:r>
                        <a:rPr lang="en-US" dirty="0" smtClean="0"/>
                        <a:t>Kaleb</a:t>
                      </a:r>
                      <a:endParaRPr lang="en-US" dirty="0"/>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Raina</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dirty="0" smtClean="0">
                          <a:effectLst/>
                        </a:rPr>
                        <a:t>Topher</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Christina</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err="1" smtClean="0">
                          <a:solidFill>
                            <a:srgbClr val="000000"/>
                          </a:solidFill>
                          <a:effectLst/>
                          <a:latin typeface="Arial" charset="0"/>
                        </a:rPr>
                        <a:t>Osiel</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tc>
                  <a:txBody>
                    <a:bodyPr/>
                    <a:lstStyle/>
                    <a:p>
                      <a:pPr rtl="0" fontAlgn="t">
                        <a:spcBef>
                          <a:spcPts val="0"/>
                        </a:spcBef>
                        <a:spcAft>
                          <a:spcPts val="0"/>
                        </a:spcAft>
                      </a:pPr>
                      <a:r>
                        <a:rPr lang="en-US" sz="1400" dirty="0" smtClean="0">
                          <a:effectLst/>
                        </a:rPr>
                        <a:t>Aimee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00"/>
                    </a:solidFill>
                  </a:tcPr>
                </a:tc>
                <a:tc>
                  <a:txBody>
                    <a:bodyPr/>
                    <a:lstStyle/>
                    <a:p>
                      <a:pPr rtl="0" fontAlgn="t">
                        <a:spcBef>
                          <a:spcPts val="0"/>
                        </a:spcBef>
                        <a:spcAft>
                          <a:spcPts val="0"/>
                        </a:spcAft>
                      </a:pPr>
                      <a:r>
                        <a:rPr lang="en-US" sz="1400" dirty="0" smtClean="0">
                          <a:effectLst/>
                        </a:rPr>
                        <a:t>Dylan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7030A0"/>
                    </a:solidFill>
                  </a:tcPr>
                </a:tc>
                <a:extLst>
                  <a:ext uri="{0D108BD9-81ED-4DB2-BD59-A6C34878D82A}">
                    <a16:rowId xmlns="" xmlns:a16="http://schemas.microsoft.com/office/drawing/2014/main" val="10001"/>
                  </a:ext>
                </a:extLst>
              </a:tr>
              <a:tr h="502632">
                <a:tc>
                  <a:txBody>
                    <a:bodyPr/>
                    <a:lstStyle/>
                    <a:p>
                      <a:endParaRPr lang="en-US" dirty="0"/>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Autumn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Jacob</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Michael</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Blake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Cayden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00"/>
                    </a:solidFill>
                  </a:tcPr>
                </a:tc>
                <a:tc>
                  <a:txBody>
                    <a:bodyPr/>
                    <a:lstStyle/>
                    <a:p>
                      <a:pPr rtl="0" fontAlgn="t">
                        <a:spcBef>
                          <a:spcPts val="0"/>
                        </a:spcBef>
                        <a:spcAft>
                          <a:spcPts val="0"/>
                        </a:spcAft>
                      </a:pPr>
                      <a:r>
                        <a:rPr lang="en-US" sz="1400" dirty="0" smtClean="0">
                          <a:effectLst/>
                        </a:rPr>
                        <a:t>Maddie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7030A0"/>
                    </a:solidFill>
                  </a:tcPr>
                </a:tc>
                <a:extLst>
                  <a:ext uri="{0D108BD9-81ED-4DB2-BD59-A6C34878D82A}">
                    <a16:rowId xmlns="" xmlns:a16="http://schemas.microsoft.com/office/drawing/2014/main" val="10002"/>
                  </a:ext>
                </a:extLst>
              </a:tr>
              <a:tr h="532010">
                <a:tc>
                  <a:txBody>
                    <a:bodyPr/>
                    <a:lstStyle/>
                    <a:p>
                      <a:pPr rtl="0" fontAlgn="t">
                        <a:spcBef>
                          <a:spcPts val="0"/>
                        </a:spcBef>
                        <a:spcAft>
                          <a:spcPts val="0"/>
                        </a:spcAft>
                      </a:pP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Bennie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err="1" smtClean="0">
                          <a:solidFill>
                            <a:srgbClr val="000000"/>
                          </a:solidFill>
                          <a:effectLst/>
                          <a:latin typeface="Arial" charset="0"/>
                        </a:rPr>
                        <a:t>Keelyn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dirty="0" smtClean="0">
                          <a:effectLst/>
                        </a:rPr>
                        <a:t>Oswaldo</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dirty="0" smtClean="0">
                          <a:effectLst/>
                        </a:rPr>
                        <a:t>Tristen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tc>
                  <a:txBody>
                    <a:bodyPr/>
                    <a:lstStyle/>
                    <a:p>
                      <a:pPr fontAlgn="t"/>
                      <a:r>
                        <a:rPr lang="en-US" sz="1400" dirty="0">
                          <a:effectLst/>
                        </a:rPr>
                        <a:t> </a:t>
                      </a:r>
                      <a:r>
                        <a:rPr lang="en-US" sz="1400" dirty="0" smtClean="0">
                          <a:effectLst/>
                        </a:rPr>
                        <a:t>Andrew</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00"/>
                    </a:solidFill>
                  </a:tcPr>
                </a:tc>
                <a:tc>
                  <a:txBody>
                    <a:bodyPr/>
                    <a:lstStyle/>
                    <a:p>
                      <a:pPr fontAlgn="t"/>
                      <a:r>
                        <a:rPr lang="en-US" sz="1400" dirty="0" smtClean="0">
                          <a:effectLst/>
                        </a:rPr>
                        <a:t>Adam</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7030A0"/>
                    </a:solidFill>
                  </a:tcPr>
                </a:tc>
                <a:extLst>
                  <a:ext uri="{0D108BD9-81ED-4DB2-BD59-A6C34878D82A}">
                    <a16:rowId xmlns="" xmlns:a16="http://schemas.microsoft.com/office/drawing/2014/main" val="10003"/>
                  </a:ext>
                </a:extLst>
              </a:tr>
            </a:tbl>
          </a:graphicData>
        </a:graphic>
      </p:graphicFrame>
      <p:sp>
        <p:nvSpPr>
          <p:cNvPr id="6" name="Rectangle 1"/>
          <p:cNvSpPr>
            <a:spLocks noChangeArrowheads="1"/>
          </p:cNvSpPr>
          <p:nvPr/>
        </p:nvSpPr>
        <p:spPr bwMode="auto">
          <a:xfrm>
            <a:off x="677863" y="32702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Content Placeholder 4"/>
          <p:cNvGraphicFramePr>
            <a:graphicFrameLocks/>
          </p:cNvGraphicFramePr>
          <p:nvPr>
            <p:extLst/>
          </p:nvPr>
        </p:nvGraphicFramePr>
        <p:xfrm>
          <a:off x="126349" y="2707497"/>
          <a:ext cx="8901500" cy="2039906"/>
        </p:xfrm>
        <a:graphic>
          <a:graphicData uri="http://schemas.openxmlformats.org/drawingml/2006/table">
            <a:tbl>
              <a:tblPr/>
              <a:tblGrid>
                <a:gridCol w="1780300">
                  <a:extLst>
                    <a:ext uri="{9D8B030D-6E8A-4147-A177-3AD203B41FA5}">
                      <a16:colId xmlns="" xmlns:a16="http://schemas.microsoft.com/office/drawing/2014/main" val="20000"/>
                    </a:ext>
                  </a:extLst>
                </a:gridCol>
                <a:gridCol w="1780300">
                  <a:extLst>
                    <a:ext uri="{9D8B030D-6E8A-4147-A177-3AD203B41FA5}">
                      <a16:colId xmlns="" xmlns:a16="http://schemas.microsoft.com/office/drawing/2014/main" val="20001"/>
                    </a:ext>
                  </a:extLst>
                </a:gridCol>
                <a:gridCol w="1780300">
                  <a:extLst>
                    <a:ext uri="{9D8B030D-6E8A-4147-A177-3AD203B41FA5}">
                      <a16:colId xmlns="" xmlns:a16="http://schemas.microsoft.com/office/drawing/2014/main" val="20002"/>
                    </a:ext>
                  </a:extLst>
                </a:gridCol>
                <a:gridCol w="1780300">
                  <a:extLst>
                    <a:ext uri="{9D8B030D-6E8A-4147-A177-3AD203B41FA5}">
                      <a16:colId xmlns="" xmlns:a16="http://schemas.microsoft.com/office/drawing/2014/main" val="20003"/>
                    </a:ext>
                  </a:extLst>
                </a:gridCol>
                <a:gridCol w="1780300">
                  <a:extLst>
                    <a:ext uri="{9D8B030D-6E8A-4147-A177-3AD203B41FA5}">
                      <a16:colId xmlns="" xmlns:a16="http://schemas.microsoft.com/office/drawing/2014/main" val="20004"/>
                    </a:ext>
                  </a:extLst>
                </a:gridCol>
              </a:tblGrid>
              <a:tr h="502632">
                <a:tc>
                  <a:txBody>
                    <a:bodyPr/>
                    <a:lstStyle/>
                    <a:p>
                      <a:pPr rtl="0" fontAlgn="t">
                        <a:spcBef>
                          <a:spcPts val="0"/>
                        </a:spcBef>
                        <a:spcAft>
                          <a:spcPts val="0"/>
                        </a:spcAft>
                      </a:pPr>
                      <a:r>
                        <a:rPr lang="en-US" sz="1400" b="0" i="0" u="none" strike="noStrike" dirty="0" smtClean="0">
                          <a:solidFill>
                            <a:srgbClr val="000000"/>
                          </a:solidFill>
                          <a:effectLst/>
                          <a:latin typeface="Arial" charset="0"/>
                        </a:rPr>
                        <a:t>Ana</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Abby</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Maya</a:t>
                      </a:r>
                      <a:r>
                        <a:rPr lang="en-US" sz="1400" b="0" i="0" u="none" strike="noStrike" baseline="0" dirty="0" smtClean="0">
                          <a:solidFill>
                            <a:srgbClr val="000000"/>
                          </a:solidFill>
                          <a:effectLst/>
                          <a:latin typeface="Arial" charset="0"/>
                        </a:rPr>
                        <a:t> K. </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Tyler</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Skylar</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extLst>
                  <a:ext uri="{0D108BD9-81ED-4DB2-BD59-A6C34878D82A}">
                    <a16:rowId xmlns="" xmlns:a16="http://schemas.microsoft.com/office/drawing/2014/main" val="10000"/>
                  </a:ext>
                </a:extLst>
              </a:tr>
              <a:tr h="502632">
                <a:tc>
                  <a:txBody>
                    <a:bodyPr/>
                    <a:lstStyle/>
                    <a:p>
                      <a:pPr rtl="0" fontAlgn="t">
                        <a:spcBef>
                          <a:spcPts val="0"/>
                        </a:spcBef>
                        <a:spcAft>
                          <a:spcPts val="0"/>
                        </a:spcAft>
                      </a:pPr>
                      <a:r>
                        <a:rPr lang="en-US" sz="1400" b="0" i="0" u="none" strike="noStrike" dirty="0" smtClean="0">
                          <a:solidFill>
                            <a:srgbClr val="000000"/>
                          </a:solidFill>
                          <a:effectLst/>
                          <a:latin typeface="Arial" charset="0"/>
                        </a:rPr>
                        <a:t>Phil</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err="1" smtClean="0">
                          <a:solidFill>
                            <a:srgbClr val="000000"/>
                          </a:solidFill>
                          <a:effectLst/>
                          <a:latin typeface="Arial" charset="0"/>
                        </a:rPr>
                        <a:t>Dre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Gabe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b="0" i="0" u="none" strike="noStrike" dirty="0" err="1" smtClean="0">
                          <a:solidFill>
                            <a:srgbClr val="000000"/>
                          </a:solidFill>
                          <a:effectLst/>
                          <a:latin typeface="Arial" charset="0"/>
                        </a:rPr>
                        <a:t>Andrick</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Deon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extLst>
                  <a:ext uri="{0D108BD9-81ED-4DB2-BD59-A6C34878D82A}">
                    <a16:rowId xmlns="" xmlns:a16="http://schemas.microsoft.com/office/drawing/2014/main" val="10001"/>
                  </a:ext>
                </a:extLst>
              </a:tr>
              <a:tr h="502632">
                <a:tc>
                  <a:txBody>
                    <a:bodyPr/>
                    <a:lstStyle/>
                    <a:p>
                      <a:pPr rtl="0" fontAlgn="t">
                        <a:spcBef>
                          <a:spcPts val="0"/>
                        </a:spcBef>
                        <a:spcAft>
                          <a:spcPts val="0"/>
                        </a:spcAft>
                      </a:pPr>
                      <a:r>
                        <a:rPr lang="en-US" sz="1400" b="0" i="0" u="none" strike="noStrike" dirty="0" smtClean="0">
                          <a:solidFill>
                            <a:srgbClr val="000000"/>
                          </a:solidFill>
                          <a:effectLst/>
                          <a:latin typeface="Arial" charset="0"/>
                        </a:rPr>
                        <a:t>Cielo &amp;  Rachel</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Maya R. </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err="1" smtClean="0">
                          <a:solidFill>
                            <a:srgbClr val="000000"/>
                          </a:solidFill>
                          <a:effectLst/>
                          <a:latin typeface="Arial" charset="0"/>
                        </a:rPr>
                        <a:t>Seriah</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dirty="0" smtClean="0">
                          <a:effectLst/>
                        </a:rPr>
                        <a:t>Alex</a:t>
                      </a:r>
                      <a:r>
                        <a:rPr lang="en-US" sz="1400" baseline="0" dirty="0" smtClean="0">
                          <a:effectLst/>
                        </a:rPr>
                        <a:t> T. </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Gracie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extLst>
                  <a:ext uri="{0D108BD9-81ED-4DB2-BD59-A6C34878D82A}">
                    <a16:rowId xmlns="" xmlns:a16="http://schemas.microsoft.com/office/drawing/2014/main" val="10002"/>
                  </a:ext>
                </a:extLst>
              </a:tr>
              <a:tr h="532010">
                <a:tc>
                  <a:txBody>
                    <a:bodyPr/>
                    <a:lstStyle/>
                    <a:p>
                      <a:pPr rtl="0" fontAlgn="t">
                        <a:spcBef>
                          <a:spcPts val="0"/>
                        </a:spcBef>
                        <a:spcAft>
                          <a:spcPts val="0"/>
                        </a:spcAft>
                      </a:pPr>
                      <a:r>
                        <a:rPr lang="en-US" sz="1400" b="0" i="0" u="none" strike="noStrike" dirty="0" smtClean="0">
                          <a:solidFill>
                            <a:srgbClr val="000000"/>
                          </a:solidFill>
                          <a:effectLst/>
                          <a:latin typeface="Arial" charset="0"/>
                        </a:rPr>
                        <a:t>Alex</a:t>
                      </a:r>
                      <a:r>
                        <a:rPr lang="en-US" sz="1400" b="0" i="0" u="none" strike="noStrike" baseline="0" dirty="0" smtClean="0">
                          <a:solidFill>
                            <a:srgbClr val="000000"/>
                          </a:solidFill>
                          <a:effectLst/>
                          <a:latin typeface="Arial" charset="0"/>
                        </a:rPr>
                        <a:t> W. </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Ricardo</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Gisselle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dirty="0" smtClean="0">
                          <a:effectLst/>
                        </a:rPr>
                        <a:t>Nyasia</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Fabian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extLst>
                  <a:ext uri="{0D108BD9-81ED-4DB2-BD59-A6C34878D82A}">
                    <a16:rowId xmlns="" xmlns:a16="http://schemas.microsoft.com/office/drawing/2014/main" val="10003"/>
                  </a:ext>
                </a:extLst>
              </a:tr>
            </a:tbl>
          </a:graphicData>
        </a:graphic>
      </p:graphicFrame>
      <p:graphicFrame>
        <p:nvGraphicFramePr>
          <p:cNvPr id="8" name="Content Placeholder 4"/>
          <p:cNvGraphicFramePr>
            <a:graphicFrameLocks/>
          </p:cNvGraphicFramePr>
          <p:nvPr>
            <p:extLst/>
          </p:nvPr>
        </p:nvGraphicFramePr>
        <p:xfrm>
          <a:off x="126349" y="4847472"/>
          <a:ext cx="9155826" cy="2010528"/>
        </p:xfrm>
        <a:graphic>
          <a:graphicData uri="http://schemas.openxmlformats.org/drawingml/2006/table">
            <a:tbl>
              <a:tblPr/>
              <a:tblGrid>
                <a:gridCol w="1525971">
                  <a:extLst>
                    <a:ext uri="{9D8B030D-6E8A-4147-A177-3AD203B41FA5}">
                      <a16:colId xmlns="" xmlns:a16="http://schemas.microsoft.com/office/drawing/2014/main" val="20000"/>
                    </a:ext>
                  </a:extLst>
                </a:gridCol>
                <a:gridCol w="1525971">
                  <a:extLst>
                    <a:ext uri="{9D8B030D-6E8A-4147-A177-3AD203B41FA5}">
                      <a16:colId xmlns="" xmlns:a16="http://schemas.microsoft.com/office/drawing/2014/main" val="20001"/>
                    </a:ext>
                  </a:extLst>
                </a:gridCol>
                <a:gridCol w="1525971">
                  <a:extLst>
                    <a:ext uri="{9D8B030D-6E8A-4147-A177-3AD203B41FA5}">
                      <a16:colId xmlns="" xmlns:a16="http://schemas.microsoft.com/office/drawing/2014/main" val="20002"/>
                    </a:ext>
                  </a:extLst>
                </a:gridCol>
                <a:gridCol w="1525971">
                  <a:extLst>
                    <a:ext uri="{9D8B030D-6E8A-4147-A177-3AD203B41FA5}">
                      <a16:colId xmlns="" xmlns:a16="http://schemas.microsoft.com/office/drawing/2014/main" val="20003"/>
                    </a:ext>
                  </a:extLst>
                </a:gridCol>
                <a:gridCol w="1525971">
                  <a:extLst>
                    <a:ext uri="{9D8B030D-6E8A-4147-A177-3AD203B41FA5}">
                      <a16:colId xmlns="" xmlns:a16="http://schemas.microsoft.com/office/drawing/2014/main" val="20004"/>
                    </a:ext>
                  </a:extLst>
                </a:gridCol>
                <a:gridCol w="1525971">
                  <a:extLst>
                    <a:ext uri="{9D8B030D-6E8A-4147-A177-3AD203B41FA5}">
                      <a16:colId xmlns="" xmlns:a16="http://schemas.microsoft.com/office/drawing/2014/main" val="20005"/>
                    </a:ext>
                  </a:extLst>
                </a:gridCol>
              </a:tblGrid>
              <a:tr h="502632">
                <a:tc>
                  <a:txBody>
                    <a:bodyPr/>
                    <a:lstStyle/>
                    <a:p>
                      <a:pPr rtl="0" fontAlgn="t">
                        <a:spcBef>
                          <a:spcPts val="0"/>
                        </a:spcBef>
                        <a:spcAft>
                          <a:spcPts val="0"/>
                        </a:spcAft>
                      </a:pPr>
                      <a:r>
                        <a:rPr lang="en-US" sz="1400" b="0" i="0" u="none" strike="noStrike" dirty="0" smtClean="0">
                          <a:solidFill>
                            <a:srgbClr val="000000"/>
                          </a:solidFill>
                          <a:effectLst/>
                          <a:latin typeface="Arial" charset="0"/>
                        </a:rPr>
                        <a:t>Tristan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Matthew</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Espy</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Allie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Steph</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Steven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00"/>
                    </a:solidFill>
                  </a:tcPr>
                </a:tc>
                <a:extLst>
                  <a:ext uri="{0D108BD9-81ED-4DB2-BD59-A6C34878D82A}">
                    <a16:rowId xmlns="" xmlns:a16="http://schemas.microsoft.com/office/drawing/2014/main" val="10000"/>
                  </a:ext>
                </a:extLst>
              </a:tr>
              <a:tr h="502632">
                <a:tc>
                  <a:txBody>
                    <a:bodyPr/>
                    <a:lstStyle/>
                    <a:p>
                      <a:pPr rtl="0" fontAlgn="t">
                        <a:spcBef>
                          <a:spcPts val="0"/>
                        </a:spcBef>
                        <a:spcAft>
                          <a:spcPts val="0"/>
                        </a:spcAft>
                      </a:pPr>
                      <a:r>
                        <a:rPr lang="en-US" sz="1400" b="0" i="0" u="none" strike="noStrike" dirty="0" smtClean="0">
                          <a:solidFill>
                            <a:srgbClr val="000000"/>
                          </a:solidFill>
                          <a:effectLst/>
                          <a:latin typeface="Arial" charset="0"/>
                        </a:rPr>
                        <a:t>Caleb</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Brock</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Cesar</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Destiny</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Brandon</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Alejandro</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00"/>
                    </a:solidFill>
                  </a:tcPr>
                </a:tc>
                <a:extLst>
                  <a:ext uri="{0D108BD9-81ED-4DB2-BD59-A6C34878D82A}">
                    <a16:rowId xmlns="" xmlns:a16="http://schemas.microsoft.com/office/drawing/2014/main" val="10001"/>
                  </a:ext>
                </a:extLst>
              </a:tr>
              <a:tr h="502632">
                <a:tc>
                  <a:txBody>
                    <a:bodyPr/>
                    <a:lstStyle/>
                    <a:p>
                      <a:pPr rtl="0" fontAlgn="t">
                        <a:spcBef>
                          <a:spcPts val="0"/>
                        </a:spcBef>
                        <a:spcAft>
                          <a:spcPts val="0"/>
                        </a:spcAft>
                      </a:pPr>
                      <a:r>
                        <a:rPr lang="en-US" sz="1400" b="0" i="0" u="none" strike="noStrike" dirty="0" err="1" smtClean="0">
                          <a:solidFill>
                            <a:srgbClr val="000000"/>
                          </a:solidFill>
                          <a:effectLst/>
                          <a:latin typeface="Arial" charset="0"/>
                        </a:rPr>
                        <a:t>Janee</a:t>
                      </a:r>
                      <a:r>
                        <a:rPr lang="en-US" sz="1400" b="0" i="0" u="none" strike="noStrike" smtClean="0">
                          <a:solidFill>
                            <a:srgbClr val="000000"/>
                          </a:solidFill>
                          <a:effectLst/>
                          <a:latin typeface="Arial" charset="0"/>
                        </a:rPr>
                        <a:t>’</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b="0" i="0" u="none" strike="noStrike" dirty="0" err="1" smtClean="0">
                          <a:solidFill>
                            <a:srgbClr val="000000"/>
                          </a:solidFill>
                          <a:effectLst/>
                          <a:latin typeface="Arial" charset="0"/>
                        </a:rPr>
                        <a:t>Mylissa</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Anthony</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b="0" i="0" u="none" strike="noStrike" dirty="0" err="1" smtClean="0">
                          <a:solidFill>
                            <a:srgbClr val="000000"/>
                          </a:solidFill>
                          <a:effectLst/>
                          <a:latin typeface="Arial" charset="0"/>
                        </a:rPr>
                        <a:t>Elexis</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Alondra</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tc>
                  <a:txBody>
                    <a:bodyPr/>
                    <a:lstStyle/>
                    <a:p>
                      <a:pPr rtl="0" fontAlgn="t">
                        <a:spcBef>
                          <a:spcPts val="0"/>
                        </a:spcBef>
                        <a:spcAft>
                          <a:spcPts val="0"/>
                        </a:spcAft>
                      </a:pPr>
                      <a:r>
                        <a:rPr lang="en-US" sz="1400" b="0" i="0" u="none" strike="noStrike" dirty="0" smtClean="0">
                          <a:solidFill>
                            <a:srgbClr val="000000"/>
                          </a:solidFill>
                          <a:effectLst/>
                          <a:latin typeface="Arial" charset="0"/>
                        </a:rPr>
                        <a:t>Chris</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00"/>
                    </a:solidFill>
                  </a:tcPr>
                </a:tc>
                <a:extLst>
                  <a:ext uri="{0D108BD9-81ED-4DB2-BD59-A6C34878D82A}">
                    <a16:rowId xmlns="" xmlns:a16="http://schemas.microsoft.com/office/drawing/2014/main" val="10002"/>
                  </a:ext>
                </a:extLst>
              </a:tr>
              <a:tr h="502632">
                <a:tc>
                  <a:txBody>
                    <a:bodyPr/>
                    <a:lstStyle/>
                    <a:p>
                      <a:pPr rtl="0" fontAlgn="t">
                        <a:spcBef>
                          <a:spcPts val="0"/>
                        </a:spcBef>
                        <a:spcAft>
                          <a:spcPts val="0"/>
                        </a:spcAft>
                      </a:pPr>
                      <a:r>
                        <a:rPr lang="en-US" sz="1400" dirty="0" smtClean="0">
                          <a:effectLst/>
                        </a:rPr>
                        <a:t>Jake</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400" dirty="0" smtClean="0">
                          <a:effectLst/>
                        </a:rPr>
                        <a:t>Carlos</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00"/>
                    </a:solidFill>
                  </a:tcPr>
                </a:tc>
                <a:tc>
                  <a:txBody>
                    <a:bodyPr/>
                    <a:lstStyle/>
                    <a:p>
                      <a:pPr rtl="0" fontAlgn="t">
                        <a:spcBef>
                          <a:spcPts val="0"/>
                        </a:spcBef>
                        <a:spcAft>
                          <a:spcPts val="0"/>
                        </a:spcAft>
                      </a:pP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1400" dirty="0" err="1" smtClean="0">
                          <a:effectLst/>
                        </a:rPr>
                        <a:t>Wambdi</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FF"/>
                    </a:solidFill>
                  </a:tcPr>
                </a:tc>
                <a:tc>
                  <a:txBody>
                    <a:bodyPr/>
                    <a:lstStyle/>
                    <a:p>
                      <a:pPr rtl="0" fontAlgn="t">
                        <a:spcBef>
                          <a:spcPts val="0"/>
                        </a:spcBef>
                        <a:spcAft>
                          <a:spcPts val="0"/>
                        </a:spcAft>
                      </a:pPr>
                      <a:r>
                        <a:rPr lang="en-US" sz="1400" dirty="0" smtClean="0">
                          <a:effectLst/>
                        </a:rPr>
                        <a:t>Brad</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E69138"/>
                    </a:solidFill>
                  </a:tcPr>
                </a:tc>
                <a:tc>
                  <a:txBody>
                    <a:bodyPr/>
                    <a:lstStyle/>
                    <a:p>
                      <a:pPr rtl="0" fontAlgn="t">
                        <a:spcBef>
                          <a:spcPts val="0"/>
                        </a:spcBef>
                        <a:spcAft>
                          <a:spcPts val="0"/>
                        </a:spcAft>
                      </a:pPr>
                      <a:r>
                        <a:rPr lang="en-US" sz="1400" dirty="0" err="1" smtClean="0">
                          <a:effectLst/>
                        </a:rPr>
                        <a:t>Maddy</a:t>
                      </a:r>
                      <a:endParaRPr lang="en-US" sz="1400" dirty="0">
                        <a:effectLst/>
                      </a:endParaRPr>
                    </a:p>
                  </a:txBody>
                  <a:tcPr marL="102337" marR="102337" marT="102337" marB="102337">
                    <a:lnL w="12700" cap="flat" cmpd="sng" algn="ctr">
                      <a:solidFill>
                        <a:srgbClr val="9E9E9E"/>
                      </a:solidFill>
                      <a:prstDash val="solid"/>
                      <a:round/>
                      <a:headEnd type="none" w="med" len="med"/>
                      <a:tailEnd type="none" w="med" len="med"/>
                    </a:lnL>
                    <a:lnR w="12700" cap="flat" cmpd="sng" algn="ctr">
                      <a:solidFill>
                        <a:srgbClr val="9E9E9E"/>
                      </a:solidFill>
                      <a:prstDash val="solid"/>
                      <a:round/>
                      <a:headEnd type="none" w="med" len="med"/>
                      <a:tailEnd type="none" w="med" len="med"/>
                    </a:lnR>
                    <a:lnT w="12700" cap="flat" cmpd="sng" algn="ctr">
                      <a:solidFill>
                        <a:srgbClr val="9E9E9E"/>
                      </a:solidFill>
                      <a:prstDash val="solid"/>
                      <a:round/>
                      <a:headEnd type="none" w="med" len="med"/>
                      <a:tailEnd type="none" w="med" len="med"/>
                    </a:lnT>
                    <a:lnB w="12700" cap="flat" cmpd="sng" algn="ctr">
                      <a:solidFill>
                        <a:srgbClr val="9E9E9E"/>
                      </a:solidFill>
                      <a:prstDash val="solid"/>
                      <a:round/>
                      <a:headEnd type="none" w="med" len="med"/>
                      <a:tailEnd type="none" w="med" len="med"/>
                    </a:lnB>
                    <a:solidFill>
                      <a:srgbClr val="FF0000"/>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513445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533" y="237066"/>
            <a:ext cx="8596668" cy="863601"/>
          </a:xfrm>
        </p:spPr>
        <p:txBody>
          <a:bodyPr/>
          <a:lstStyle/>
          <a:p>
            <a:r>
              <a:rPr lang="en-US" dirty="0" smtClean="0"/>
              <a:t>Warm Up 2/21</a:t>
            </a:r>
            <a:endParaRPr lang="en-US" dirty="0"/>
          </a:p>
        </p:txBody>
      </p:sp>
      <p:sp>
        <p:nvSpPr>
          <p:cNvPr id="3" name="Content Placeholder 2"/>
          <p:cNvSpPr>
            <a:spLocks noGrp="1"/>
          </p:cNvSpPr>
          <p:nvPr>
            <p:ph idx="1"/>
          </p:nvPr>
        </p:nvSpPr>
        <p:spPr>
          <a:xfrm>
            <a:off x="474131" y="1100667"/>
            <a:ext cx="10718801" cy="5537200"/>
          </a:xfrm>
        </p:spPr>
        <p:txBody>
          <a:bodyPr>
            <a:normAutofit/>
          </a:bodyPr>
          <a:lstStyle/>
          <a:p>
            <a:pPr marL="457200" indent="-457200">
              <a:buAutoNum type="arabicPeriod"/>
            </a:pPr>
            <a:r>
              <a:rPr lang="en-US" sz="2400" dirty="0" smtClean="0"/>
              <a:t>What is a literary analysis? </a:t>
            </a:r>
          </a:p>
          <a:p>
            <a:pPr marL="457200" indent="-457200">
              <a:buAutoNum type="arabicPeriod"/>
            </a:pPr>
            <a:endParaRPr lang="en-US" sz="2400" dirty="0"/>
          </a:p>
          <a:p>
            <a:pPr marL="457200" indent="-457200">
              <a:buAutoNum type="arabicPeriod"/>
            </a:pPr>
            <a:r>
              <a:rPr lang="en-US" sz="2400" dirty="0" smtClean="0"/>
              <a:t>What are you most uncomfortable with when writing an essay? </a:t>
            </a:r>
          </a:p>
        </p:txBody>
      </p:sp>
    </p:spTree>
    <p:extLst>
      <p:ext uri="{BB962C8B-B14F-4D97-AF65-F5344CB8AC3E}">
        <p14:creationId xmlns:p14="http://schemas.microsoft.com/office/powerpoint/2010/main" val="3738585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Literary Analysis</a:t>
            </a:r>
            <a:endParaRPr lang="en-US" dirty="0"/>
          </a:p>
        </p:txBody>
      </p:sp>
      <p:sp>
        <p:nvSpPr>
          <p:cNvPr id="3" name="Content Placeholder 2"/>
          <p:cNvSpPr>
            <a:spLocks noGrp="1"/>
          </p:cNvSpPr>
          <p:nvPr>
            <p:ph idx="1"/>
          </p:nvPr>
        </p:nvSpPr>
        <p:spPr>
          <a:xfrm>
            <a:off x="677334" y="1302707"/>
            <a:ext cx="10170206" cy="4738655"/>
          </a:xfrm>
        </p:spPr>
        <p:txBody>
          <a:bodyPr>
            <a:normAutofit/>
          </a:bodyPr>
          <a:lstStyle/>
          <a:p>
            <a:pPr marL="0" indent="0">
              <a:buNone/>
            </a:pPr>
            <a:r>
              <a:rPr lang="en-US" sz="2000" dirty="0" smtClean="0"/>
              <a:t>Focuses on specific components of the text and how it relates to worldly events. </a:t>
            </a:r>
          </a:p>
          <a:p>
            <a:pPr marL="0" indent="0">
              <a:buNone/>
            </a:pPr>
            <a:endParaRPr lang="en-US" sz="2000" dirty="0"/>
          </a:p>
          <a:p>
            <a:pPr>
              <a:buFont typeface="Wingdings" panose="05000000000000000000" pitchFamily="2" charset="2"/>
              <a:buChar char="q"/>
            </a:pPr>
            <a:r>
              <a:rPr lang="en-US" sz="2000" dirty="0" smtClean="0"/>
              <a:t>Speak in present tense</a:t>
            </a:r>
          </a:p>
          <a:p>
            <a:pPr>
              <a:buFont typeface="Wingdings" panose="05000000000000000000" pitchFamily="2" charset="2"/>
              <a:buChar char="q"/>
            </a:pPr>
            <a:r>
              <a:rPr lang="en-US" sz="2000" dirty="0" smtClean="0"/>
              <a:t>No personal pronouns</a:t>
            </a:r>
          </a:p>
          <a:p>
            <a:pPr>
              <a:buFont typeface="Wingdings" panose="05000000000000000000" pitchFamily="2" charset="2"/>
              <a:buChar char="q"/>
            </a:pPr>
            <a:r>
              <a:rPr lang="en-US" sz="2000" dirty="0" smtClean="0"/>
              <a:t>Avoid summarizing the plot</a:t>
            </a:r>
          </a:p>
          <a:p>
            <a:pPr>
              <a:buFont typeface="Wingdings" panose="05000000000000000000" pitchFamily="2" charset="2"/>
              <a:buChar char="q"/>
            </a:pPr>
            <a:r>
              <a:rPr lang="en-US" sz="2000" dirty="0" smtClean="0"/>
              <a:t>Support your points with quotations and paraphrases</a:t>
            </a:r>
          </a:p>
          <a:p>
            <a:pPr>
              <a:buFont typeface="Wingdings" panose="05000000000000000000" pitchFamily="2" charset="2"/>
              <a:buChar char="q"/>
            </a:pPr>
            <a:r>
              <a:rPr lang="en-US" sz="2000" dirty="0" smtClean="0"/>
              <a:t>Form your own opinion – a little argumentation</a:t>
            </a:r>
          </a:p>
        </p:txBody>
      </p:sp>
    </p:spTree>
    <p:extLst>
      <p:ext uri="{BB962C8B-B14F-4D97-AF65-F5344CB8AC3E}">
        <p14:creationId xmlns:p14="http://schemas.microsoft.com/office/powerpoint/2010/main" val="1354653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743" y="152182"/>
            <a:ext cx="10515600" cy="461593"/>
          </a:xfrm>
        </p:spPr>
        <p:txBody>
          <a:bodyPr>
            <a:normAutofit fontScale="90000"/>
          </a:bodyPr>
          <a:lstStyle/>
          <a:p>
            <a:r>
              <a:rPr lang="en-US" sz="3200" dirty="0" smtClean="0"/>
              <a:t>Writing: TKAM Lit. Analysis Outline</a:t>
            </a:r>
            <a:endParaRPr lang="en-US" sz="3200" dirty="0"/>
          </a:p>
        </p:txBody>
      </p:sp>
      <p:sp>
        <p:nvSpPr>
          <p:cNvPr id="3" name="Content Placeholder 2"/>
          <p:cNvSpPr>
            <a:spLocks noGrp="1"/>
          </p:cNvSpPr>
          <p:nvPr>
            <p:ph idx="1"/>
          </p:nvPr>
        </p:nvSpPr>
        <p:spPr>
          <a:xfrm>
            <a:off x="136743" y="801666"/>
            <a:ext cx="11675301" cy="5849655"/>
          </a:xfrm>
        </p:spPr>
        <p:txBody>
          <a:bodyPr>
            <a:normAutofit/>
          </a:bodyPr>
          <a:lstStyle/>
          <a:p>
            <a:pPr marL="0" lvl="0" indent="0">
              <a:buNone/>
            </a:pPr>
            <a:r>
              <a:rPr lang="en-US" sz="2400" b="1" dirty="0"/>
              <a:t>Introduction</a:t>
            </a:r>
            <a:endParaRPr lang="en-US" sz="4400" dirty="0"/>
          </a:p>
          <a:p>
            <a:pPr lvl="1">
              <a:buFont typeface="Wingdings" panose="05000000000000000000" pitchFamily="2" charset="2"/>
              <a:buChar char="q"/>
            </a:pPr>
            <a:r>
              <a:rPr lang="en-US" sz="2000" dirty="0"/>
              <a:t>Hook- Quote, scenario, explanation</a:t>
            </a:r>
            <a:endParaRPr lang="en-US" sz="4000" dirty="0"/>
          </a:p>
          <a:p>
            <a:pPr lvl="2">
              <a:buFont typeface="Wingdings" panose="05000000000000000000" pitchFamily="2" charset="2"/>
              <a:buChar char="q"/>
            </a:pPr>
            <a:r>
              <a:rPr lang="en-US" sz="1800" u="sng" dirty="0"/>
              <a:t>Example Quote</a:t>
            </a:r>
            <a:r>
              <a:rPr lang="en-US" sz="1800" dirty="0"/>
              <a:t>: Martin Luther King Jr. once said, “the ultimate measure of a man is not where he stands in moments of comfort and convenience, but where he stands at times of challenge and controversy.” </a:t>
            </a:r>
            <a:r>
              <a:rPr lang="en-US" sz="1800" i="1" dirty="0"/>
              <a:t>To Kill a Mockingbird </a:t>
            </a:r>
            <a:r>
              <a:rPr lang="en-US" sz="1800" dirty="0"/>
              <a:t>is a novel about controversy and convenience and one man who challenges that idea</a:t>
            </a:r>
            <a:r>
              <a:rPr lang="en-US" sz="1800" dirty="0" smtClean="0"/>
              <a:t>.</a:t>
            </a:r>
            <a:endParaRPr lang="en-US" sz="3600" dirty="0"/>
          </a:p>
          <a:p>
            <a:pPr lvl="2">
              <a:buFont typeface="Wingdings" panose="05000000000000000000" pitchFamily="2" charset="2"/>
              <a:buChar char="q"/>
            </a:pPr>
            <a:r>
              <a:rPr lang="en-US" sz="1800" u="sng" dirty="0" smtClean="0"/>
              <a:t>Example </a:t>
            </a:r>
            <a:r>
              <a:rPr lang="en-US" sz="1800" u="sng" dirty="0"/>
              <a:t>Scenario</a:t>
            </a:r>
            <a:r>
              <a:rPr lang="en-US" sz="1800" dirty="0"/>
              <a:t>:  A lawyer defends a cotton picking negro in a town full of hypocrisy and prejudice. </a:t>
            </a:r>
            <a:endParaRPr lang="en-US" sz="4400" dirty="0"/>
          </a:p>
          <a:p>
            <a:pPr lvl="2">
              <a:buFont typeface="Wingdings" panose="05000000000000000000" pitchFamily="2" charset="2"/>
              <a:buChar char="q"/>
            </a:pPr>
            <a:r>
              <a:rPr lang="en-US" sz="1800" u="sng" dirty="0" smtClean="0"/>
              <a:t>Example </a:t>
            </a:r>
            <a:r>
              <a:rPr lang="en-US" sz="1800" u="sng" dirty="0"/>
              <a:t>explanation</a:t>
            </a:r>
            <a:r>
              <a:rPr lang="en-US" sz="1800" i="1" dirty="0"/>
              <a:t>: To Kill a Mockingbird</a:t>
            </a:r>
            <a:r>
              <a:rPr lang="en-US" sz="1800" dirty="0"/>
              <a:t> is a novel set in the Great Depression Era. During the depression, family’s lost money and occasionally motivation. True agendas were revealed. White and black communities individually came together but collectively drew apart. </a:t>
            </a:r>
            <a:endParaRPr lang="en-US" sz="3600" dirty="0"/>
          </a:p>
          <a:p>
            <a:pPr lvl="1">
              <a:buFont typeface="Wingdings" panose="05000000000000000000" pitchFamily="2" charset="2"/>
              <a:buChar char="q"/>
            </a:pPr>
            <a:r>
              <a:rPr lang="en-US" sz="2000" dirty="0" smtClean="0"/>
              <a:t>Background </a:t>
            </a:r>
            <a:r>
              <a:rPr lang="en-US" sz="2000" dirty="0"/>
              <a:t>information: </a:t>
            </a:r>
            <a:r>
              <a:rPr lang="en-US" sz="2000" dirty="0" smtClean="0"/>
              <a:t>Information </a:t>
            </a:r>
            <a:r>
              <a:rPr lang="en-US" sz="2000" dirty="0"/>
              <a:t>about the novel leading up to your thesis statement</a:t>
            </a:r>
            <a:endParaRPr lang="en-US" sz="3600" dirty="0"/>
          </a:p>
          <a:p>
            <a:pPr lvl="1">
              <a:buFont typeface="Wingdings" panose="05000000000000000000" pitchFamily="2" charset="2"/>
              <a:buChar char="q"/>
            </a:pPr>
            <a:r>
              <a:rPr lang="en-US" sz="2000" dirty="0" smtClean="0"/>
              <a:t>Thesis </a:t>
            </a:r>
            <a:r>
              <a:rPr lang="en-US" sz="2000" dirty="0"/>
              <a:t>Statement: </a:t>
            </a:r>
            <a:r>
              <a:rPr lang="en-US" sz="4000" dirty="0"/>
              <a:t> </a:t>
            </a:r>
            <a:r>
              <a:rPr lang="en-US" sz="2000" dirty="0" smtClean="0"/>
              <a:t>In </a:t>
            </a:r>
            <a:r>
              <a:rPr lang="en-US" sz="2000" dirty="0"/>
              <a:t>the novel </a:t>
            </a:r>
            <a:r>
              <a:rPr lang="en-US" sz="2000" i="1" dirty="0"/>
              <a:t>To Kill a Mockingbird</a:t>
            </a:r>
            <a:r>
              <a:rPr lang="en-US" sz="2000" dirty="0"/>
              <a:t>, Harper Lee explores the hypocrisy of small town stereotypes through racism using the significant events of Tom Robinson’s trial, the mob outside of the jail, and the derogatory terms used towards negroes. </a:t>
            </a:r>
            <a:endParaRPr lang="en-US" sz="4400" dirty="0"/>
          </a:p>
        </p:txBody>
      </p:sp>
    </p:spTree>
    <p:extLst>
      <p:ext uri="{BB962C8B-B14F-4D97-AF65-F5344CB8AC3E}">
        <p14:creationId xmlns:p14="http://schemas.microsoft.com/office/powerpoint/2010/main" val="15714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Body Paragraphs</a:t>
            </a:r>
            <a:endParaRPr lang="en-US" dirty="0"/>
          </a:p>
        </p:txBody>
      </p:sp>
      <p:sp>
        <p:nvSpPr>
          <p:cNvPr id="3" name="Content Placeholder 2"/>
          <p:cNvSpPr>
            <a:spLocks noGrp="1"/>
          </p:cNvSpPr>
          <p:nvPr>
            <p:ph idx="1"/>
          </p:nvPr>
        </p:nvSpPr>
        <p:spPr>
          <a:xfrm>
            <a:off x="677333" y="1377863"/>
            <a:ext cx="8992759" cy="4663499"/>
          </a:xfrm>
        </p:spPr>
        <p:txBody>
          <a:bodyPr>
            <a:normAutofit/>
          </a:bodyPr>
          <a:lstStyle/>
          <a:p>
            <a:pPr lvl="0">
              <a:buFont typeface="Wingdings" panose="05000000000000000000" pitchFamily="2" charset="2"/>
              <a:buChar char="q"/>
            </a:pPr>
            <a:r>
              <a:rPr lang="en-US" sz="2400" b="1" dirty="0"/>
              <a:t>Body Paragraph </a:t>
            </a:r>
            <a:r>
              <a:rPr lang="en-US" sz="2400" b="1" dirty="0" smtClean="0"/>
              <a:t>1-3</a:t>
            </a:r>
            <a:endParaRPr lang="en-US" sz="4400" dirty="0"/>
          </a:p>
          <a:p>
            <a:pPr lvl="1">
              <a:buFont typeface="Wingdings" panose="05000000000000000000" pitchFamily="2" charset="2"/>
              <a:buChar char="q"/>
            </a:pPr>
            <a:r>
              <a:rPr lang="en-US" sz="2000" dirty="0"/>
              <a:t>Topic Sentence: </a:t>
            </a:r>
            <a:endParaRPr lang="en-US" sz="2000" dirty="0" smtClean="0"/>
          </a:p>
          <a:p>
            <a:pPr lvl="1">
              <a:buFont typeface="Wingdings" panose="05000000000000000000" pitchFamily="2" charset="2"/>
              <a:buChar char="q"/>
            </a:pPr>
            <a:r>
              <a:rPr lang="en-US" sz="2000" dirty="0" smtClean="0"/>
              <a:t>Evidence</a:t>
            </a:r>
            <a:r>
              <a:rPr lang="en-US" sz="2000" dirty="0"/>
              <a:t>: Quotes with proper citation “She was vicious” (Lee, 44). </a:t>
            </a:r>
            <a:endParaRPr lang="en-US" sz="4000" dirty="0"/>
          </a:p>
          <a:p>
            <a:pPr lvl="2">
              <a:buFont typeface="Wingdings" panose="05000000000000000000" pitchFamily="2" charset="2"/>
              <a:buChar char="q"/>
            </a:pPr>
            <a:r>
              <a:rPr lang="en-US" sz="1800" dirty="0"/>
              <a:t>An example of this is… </a:t>
            </a:r>
            <a:endParaRPr lang="en-US" sz="3600" dirty="0"/>
          </a:p>
          <a:p>
            <a:pPr lvl="2">
              <a:buFont typeface="Wingdings" panose="05000000000000000000" pitchFamily="2" charset="2"/>
              <a:buChar char="q"/>
            </a:pPr>
            <a:r>
              <a:rPr lang="en-US" sz="1800" dirty="0"/>
              <a:t> </a:t>
            </a:r>
            <a:endParaRPr lang="en-US" sz="3600" dirty="0"/>
          </a:p>
          <a:p>
            <a:pPr lvl="1">
              <a:buFont typeface="Wingdings" panose="05000000000000000000" pitchFamily="2" charset="2"/>
              <a:buChar char="q"/>
            </a:pPr>
            <a:r>
              <a:rPr lang="en-US" sz="2000" dirty="0"/>
              <a:t>Analysis: Explain your quotes; do NOT restate them. </a:t>
            </a:r>
            <a:endParaRPr lang="en-US" sz="4000" dirty="0"/>
          </a:p>
          <a:p>
            <a:pPr lvl="2">
              <a:buFont typeface="Wingdings" panose="05000000000000000000" pitchFamily="2" charset="2"/>
              <a:buChar char="q"/>
            </a:pPr>
            <a:r>
              <a:rPr lang="en-US" sz="1800" dirty="0"/>
              <a:t> </a:t>
            </a:r>
            <a:endParaRPr lang="en-US" sz="3600" dirty="0"/>
          </a:p>
          <a:p>
            <a:pPr lvl="2">
              <a:buFont typeface="Wingdings" panose="05000000000000000000" pitchFamily="2" charset="2"/>
              <a:buChar char="q"/>
            </a:pPr>
            <a:r>
              <a:rPr lang="en-US" sz="1800" dirty="0"/>
              <a:t> </a:t>
            </a:r>
            <a:endParaRPr lang="en-US" sz="3600" dirty="0"/>
          </a:p>
        </p:txBody>
      </p:sp>
    </p:spTree>
    <p:extLst>
      <p:ext uri="{BB962C8B-B14F-4D97-AF65-F5344CB8AC3E}">
        <p14:creationId xmlns:p14="http://schemas.microsoft.com/office/powerpoint/2010/main" val="485387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743" y="189760"/>
            <a:ext cx="10515600" cy="624431"/>
          </a:xfrm>
        </p:spPr>
        <p:txBody>
          <a:bodyPr>
            <a:normAutofit fontScale="90000"/>
          </a:bodyPr>
          <a:lstStyle/>
          <a:p>
            <a:r>
              <a:rPr lang="en-US" dirty="0" smtClean="0"/>
              <a:t>Writing: Conclusion</a:t>
            </a:r>
            <a:endParaRPr lang="en-US" dirty="0"/>
          </a:p>
        </p:txBody>
      </p:sp>
      <p:sp>
        <p:nvSpPr>
          <p:cNvPr id="3" name="Content Placeholder 2"/>
          <p:cNvSpPr>
            <a:spLocks noGrp="1"/>
          </p:cNvSpPr>
          <p:nvPr>
            <p:ph idx="1"/>
          </p:nvPr>
        </p:nvSpPr>
        <p:spPr>
          <a:xfrm>
            <a:off x="338203" y="814191"/>
            <a:ext cx="11015597" cy="5362772"/>
          </a:xfrm>
        </p:spPr>
        <p:txBody>
          <a:bodyPr>
            <a:normAutofit/>
          </a:bodyPr>
          <a:lstStyle/>
          <a:p>
            <a:pPr marL="0" lvl="0" indent="0">
              <a:buNone/>
            </a:pPr>
            <a:r>
              <a:rPr lang="en-US" sz="2400" b="1" dirty="0" smtClean="0"/>
              <a:t>Conclusion</a:t>
            </a:r>
            <a:endParaRPr lang="en-US" sz="4400" dirty="0"/>
          </a:p>
          <a:p>
            <a:pPr lvl="1">
              <a:buFont typeface="Wingdings" panose="05000000000000000000" pitchFamily="2" charset="2"/>
              <a:buChar char="q"/>
            </a:pPr>
            <a:r>
              <a:rPr lang="en-US" sz="2000" dirty="0"/>
              <a:t> How does your evidence support the thesis statement?</a:t>
            </a:r>
            <a:endParaRPr lang="en-US" sz="4000" dirty="0"/>
          </a:p>
          <a:p>
            <a:pPr lvl="1">
              <a:buFont typeface="Wingdings" panose="05000000000000000000" pitchFamily="2" charset="2"/>
              <a:buChar char="q"/>
            </a:pPr>
            <a:r>
              <a:rPr lang="en-US" sz="2000" dirty="0"/>
              <a:t>Real world connections- modern day society vs. Maycomb in the 1930s</a:t>
            </a:r>
            <a:endParaRPr lang="en-US" sz="4000" dirty="0"/>
          </a:p>
          <a:p>
            <a:pPr marL="0" indent="0">
              <a:buNone/>
            </a:pPr>
            <a:endParaRPr lang="en-US" sz="2400" dirty="0" smtClean="0"/>
          </a:p>
          <a:p>
            <a:pPr marL="0" indent="0">
              <a:buNone/>
            </a:pPr>
            <a:r>
              <a:rPr lang="en-US" sz="2400" dirty="0" smtClean="0"/>
              <a:t>You will need to include a work cited page at the end of your essay. </a:t>
            </a:r>
            <a:endParaRPr lang="en-US" sz="2400" dirty="0"/>
          </a:p>
        </p:txBody>
      </p:sp>
    </p:spTree>
    <p:extLst>
      <p:ext uri="{BB962C8B-B14F-4D97-AF65-F5344CB8AC3E}">
        <p14:creationId xmlns:p14="http://schemas.microsoft.com/office/powerpoint/2010/main" val="1234369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217" y="202286"/>
            <a:ext cx="10515600" cy="699587"/>
          </a:xfrm>
        </p:spPr>
        <p:txBody>
          <a:bodyPr/>
          <a:lstStyle/>
          <a:p>
            <a:r>
              <a:rPr lang="en-US" dirty="0" smtClean="0"/>
              <a:t>Writing: Literary Analysis- </a:t>
            </a:r>
            <a:endParaRPr lang="en-US" dirty="0"/>
          </a:p>
        </p:txBody>
      </p:sp>
      <p:sp>
        <p:nvSpPr>
          <p:cNvPr id="3" name="Content Placeholder 2"/>
          <p:cNvSpPr>
            <a:spLocks noGrp="1"/>
          </p:cNvSpPr>
          <p:nvPr>
            <p:ph idx="1"/>
          </p:nvPr>
        </p:nvSpPr>
        <p:spPr>
          <a:xfrm>
            <a:off x="124217" y="901873"/>
            <a:ext cx="11229583" cy="5275090"/>
          </a:xfrm>
        </p:spPr>
        <p:txBody>
          <a:bodyPr>
            <a:normAutofit/>
          </a:bodyPr>
          <a:lstStyle/>
          <a:p>
            <a:pPr marL="0" indent="0">
              <a:buNone/>
            </a:pPr>
            <a:r>
              <a:rPr lang="en-US" sz="2400" dirty="0" smtClean="0"/>
              <a:t>Outline Template- </a:t>
            </a:r>
          </a:p>
          <a:p>
            <a:pPr marL="0" indent="0">
              <a:buNone/>
            </a:pPr>
            <a:r>
              <a:rPr lang="en-US" sz="2400" dirty="0" smtClean="0"/>
              <a:t>Your outline should look like the example outline we completed in class. </a:t>
            </a:r>
          </a:p>
          <a:p>
            <a:pPr marL="0" indent="0">
              <a:buNone/>
            </a:pPr>
            <a:endParaRPr lang="en-US" sz="2400" dirty="0"/>
          </a:p>
          <a:p>
            <a:pPr marL="0" indent="0">
              <a:buNone/>
            </a:pPr>
            <a:r>
              <a:rPr lang="en-US" sz="2400" dirty="0" smtClean="0"/>
              <a:t>20 minutes to work on your outline- </a:t>
            </a:r>
          </a:p>
          <a:p>
            <a:pPr marL="0" indent="0">
              <a:buNone/>
            </a:pPr>
            <a:r>
              <a:rPr lang="en-US" sz="2400" dirty="0" smtClean="0"/>
              <a:t>You will need to be finished with the intro</a:t>
            </a:r>
            <a:r>
              <a:rPr lang="en-US" sz="2400" dirty="0" smtClean="0">
                <a:sym typeface="Wingdings" panose="05000000000000000000" pitchFamily="2" charset="2"/>
              </a:rPr>
              <a:t> body paragraph 1</a:t>
            </a:r>
            <a:endParaRPr lang="en-US" sz="2400" dirty="0" smtClean="0"/>
          </a:p>
        </p:txBody>
      </p:sp>
    </p:spTree>
    <p:extLst>
      <p:ext uri="{BB962C8B-B14F-4D97-AF65-F5344CB8AC3E}">
        <p14:creationId xmlns:p14="http://schemas.microsoft.com/office/powerpoint/2010/main" val="859716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984" y="152400"/>
            <a:ext cx="8596668" cy="221812"/>
          </a:xfrm>
        </p:spPr>
        <p:txBody>
          <a:bodyPr>
            <a:normAutofit fontScale="90000"/>
          </a:bodyPr>
          <a:lstStyle/>
          <a:p>
            <a:r>
              <a:rPr lang="en-US" dirty="0" smtClean="0"/>
              <a:t>TKAM: Character Analysis</a:t>
            </a:r>
            <a:endParaRPr lang="en-US" dirty="0"/>
          </a:p>
        </p:txBody>
      </p:sp>
      <p:sp>
        <p:nvSpPr>
          <p:cNvPr id="3" name="Content Placeholder 2"/>
          <p:cNvSpPr>
            <a:spLocks noGrp="1"/>
          </p:cNvSpPr>
          <p:nvPr>
            <p:ph idx="1"/>
          </p:nvPr>
        </p:nvSpPr>
        <p:spPr>
          <a:xfrm>
            <a:off x="162984" y="757239"/>
            <a:ext cx="7195079" cy="5284124"/>
          </a:xfrm>
        </p:spPr>
        <p:txBody>
          <a:bodyPr>
            <a:normAutofit/>
          </a:bodyPr>
          <a:lstStyle/>
          <a:p>
            <a:pPr marL="0" indent="0" fontAlgn="base">
              <a:buNone/>
            </a:pPr>
            <a:r>
              <a:rPr lang="en-US" sz="2000" dirty="0" smtClean="0"/>
              <a:t>1. Visual </a:t>
            </a:r>
            <a:r>
              <a:rPr lang="en-US" sz="2000" dirty="0"/>
              <a:t>representation of a character</a:t>
            </a:r>
          </a:p>
          <a:p>
            <a:pPr lvl="1" fontAlgn="base">
              <a:buFont typeface="Wingdings" charset="2"/>
              <a:buChar char="q"/>
            </a:pPr>
            <a:r>
              <a:rPr lang="en-US" dirty="0"/>
              <a:t>Portrait must illustrate character traits</a:t>
            </a:r>
          </a:p>
          <a:p>
            <a:pPr marL="0" indent="0" fontAlgn="base">
              <a:buNone/>
            </a:pPr>
            <a:r>
              <a:rPr lang="en-US" sz="2000" dirty="0" smtClean="0"/>
              <a:t>2. Review </a:t>
            </a:r>
            <a:r>
              <a:rPr lang="en-US" sz="2000" dirty="0"/>
              <a:t>significant happenings in the text</a:t>
            </a:r>
          </a:p>
          <a:p>
            <a:pPr lvl="1" fontAlgn="base">
              <a:buFont typeface="Wingdings" charset="2"/>
              <a:buChar char="q"/>
            </a:pPr>
            <a:r>
              <a:rPr lang="en-US" dirty="0"/>
              <a:t>Include at least </a:t>
            </a:r>
            <a:r>
              <a:rPr lang="en-US" b="1" dirty="0"/>
              <a:t>3 important quotes</a:t>
            </a:r>
            <a:r>
              <a:rPr lang="en-US" dirty="0"/>
              <a:t> from the text.</a:t>
            </a:r>
          </a:p>
          <a:p>
            <a:pPr marL="0" indent="0">
              <a:buNone/>
            </a:pPr>
            <a:r>
              <a:rPr lang="en-US" sz="2000" dirty="0"/>
              <a:t>2. Placement </a:t>
            </a:r>
          </a:p>
          <a:p>
            <a:pPr marL="0" indent="0">
              <a:buNone/>
            </a:pPr>
            <a:r>
              <a:rPr lang="en-US" sz="2000" dirty="0"/>
              <a:t>3. Symbols</a:t>
            </a:r>
          </a:p>
          <a:p>
            <a:pPr marL="0" indent="0">
              <a:buNone/>
            </a:pPr>
            <a:r>
              <a:rPr lang="en-US" sz="2000" dirty="0"/>
              <a:t>4. Reflection </a:t>
            </a:r>
          </a:p>
        </p:txBody>
      </p:sp>
      <p:sp>
        <p:nvSpPr>
          <p:cNvPr id="4" name="TextBox 3"/>
          <p:cNvSpPr txBox="1"/>
          <p:nvPr/>
        </p:nvSpPr>
        <p:spPr>
          <a:xfrm>
            <a:off x="4629150" y="2863728"/>
            <a:ext cx="7280031" cy="3785652"/>
          </a:xfrm>
          <a:prstGeom prst="rect">
            <a:avLst/>
          </a:prstGeom>
          <a:noFill/>
          <a:ln>
            <a:solidFill>
              <a:srgbClr val="FF0000"/>
            </a:solidFill>
          </a:ln>
        </p:spPr>
        <p:txBody>
          <a:bodyPr wrap="square" rtlCol="0">
            <a:spAutoFit/>
          </a:bodyPr>
          <a:lstStyle/>
          <a:p>
            <a:r>
              <a:rPr lang="en-US" sz="2000" dirty="0"/>
              <a:t>Head- what is on character’s mind? What are they thinking?</a:t>
            </a:r>
          </a:p>
          <a:p>
            <a:r>
              <a:rPr lang="en-US" sz="2000" dirty="0"/>
              <a:t/>
            </a:r>
            <a:br>
              <a:rPr lang="en-US" sz="2000" dirty="0"/>
            </a:br>
            <a:r>
              <a:rPr lang="en-US" sz="2000" dirty="0"/>
              <a:t>Heart- What are their loves/ passions? </a:t>
            </a:r>
          </a:p>
          <a:p>
            <a:r>
              <a:rPr lang="en-US" sz="2000" dirty="0"/>
              <a:t/>
            </a:r>
            <a:br>
              <a:rPr lang="en-US" sz="2000" dirty="0"/>
            </a:br>
            <a:r>
              <a:rPr lang="en-US" sz="2000" dirty="0"/>
              <a:t>Stomach- What conflicts are they experiencing? What is churning around in their stomach? </a:t>
            </a:r>
          </a:p>
          <a:p>
            <a:r>
              <a:rPr lang="en-US" sz="2000" dirty="0"/>
              <a:t/>
            </a:r>
            <a:br>
              <a:rPr lang="en-US" sz="2000" dirty="0"/>
            </a:br>
            <a:r>
              <a:rPr lang="en-US" sz="2000" dirty="0"/>
              <a:t>Backbone- Character’s objective or goal within novel.</a:t>
            </a:r>
          </a:p>
          <a:p>
            <a:r>
              <a:rPr lang="en-US" sz="2000" dirty="0"/>
              <a:t/>
            </a:r>
            <a:br>
              <a:rPr lang="en-US" sz="2000" dirty="0"/>
            </a:br>
            <a:r>
              <a:rPr lang="en-US" sz="2000" dirty="0"/>
              <a:t>Feet- Symbolic representation of character’s beliefs about life</a:t>
            </a:r>
          </a:p>
          <a:p>
            <a:r>
              <a:rPr lang="en-US" sz="2000" dirty="0"/>
              <a:t>Hands- Items associated with character (literal or figurative)</a:t>
            </a:r>
          </a:p>
        </p:txBody>
      </p:sp>
    </p:spTree>
    <p:extLst>
      <p:ext uri="{BB962C8B-B14F-4D97-AF65-F5344CB8AC3E}">
        <p14:creationId xmlns:p14="http://schemas.microsoft.com/office/powerpoint/2010/main" val="3435203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177</TotalTime>
  <Words>1024</Words>
  <Application>Microsoft Macintosh PowerPoint</Application>
  <PresentationFormat>Widescreen</PresentationFormat>
  <Paragraphs>338</Paragraphs>
  <Slides>20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Calibri</vt:lpstr>
      <vt:lpstr>Trebuchet MS</vt:lpstr>
      <vt:lpstr>Wingdings</vt:lpstr>
      <vt:lpstr>Wingdings 3</vt:lpstr>
      <vt:lpstr>Arial</vt:lpstr>
      <vt:lpstr>Facet</vt:lpstr>
      <vt:lpstr>1_Facet</vt:lpstr>
      <vt:lpstr>PowerPoint Presentation</vt:lpstr>
      <vt:lpstr>Agenda: Tuesday February 21, 2017</vt:lpstr>
      <vt:lpstr>Warm Up 2/21</vt:lpstr>
      <vt:lpstr>Writing: Literary Analysis</vt:lpstr>
      <vt:lpstr>Writing: TKAM Lit. Analysis Outline</vt:lpstr>
      <vt:lpstr>Writing: Body Paragraphs</vt:lpstr>
      <vt:lpstr>Writing: Conclusion</vt:lpstr>
      <vt:lpstr>Writing: Literary Analysis- </vt:lpstr>
      <vt:lpstr>TKAM: Character Analysis</vt:lpstr>
      <vt:lpstr>Groups for Character Analysis</vt:lpstr>
      <vt:lpstr>PowerPoint Presentation</vt:lpstr>
      <vt:lpstr>PowerPoint Presentation</vt:lpstr>
      <vt:lpstr>PowerPoint Presentation</vt:lpstr>
      <vt:lpstr>PowerPoint Presentation</vt:lpstr>
      <vt:lpstr>PowerPoint Presentation</vt:lpstr>
      <vt:lpstr>Agenda: Tuesday February 21, 2017</vt:lpstr>
      <vt:lpstr>Warm Up 2/23</vt:lpstr>
      <vt:lpstr>Writing: Literary Analysis</vt:lpstr>
      <vt:lpstr>TKAM: Character Analysis: Due Wednesday 3/1</vt:lpstr>
      <vt:lpstr>Groups for Character Analysis</vt:lpstr>
    </vt:vector>
  </TitlesOfParts>
  <Company>Jefferson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Tuesday February 21, 2017</dc:title>
  <dc:creator>Phelps Julie A</dc:creator>
  <cp:lastModifiedBy>Microsoft Office User</cp:lastModifiedBy>
  <cp:revision>13</cp:revision>
  <dcterms:created xsi:type="dcterms:W3CDTF">2017-02-17T21:28:59Z</dcterms:created>
  <dcterms:modified xsi:type="dcterms:W3CDTF">2017-02-23T03:27:02Z</dcterms:modified>
</cp:coreProperties>
</file>