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0" r:id="rId3"/>
    <p:sldId id="259" r:id="rId4"/>
    <p:sldId id="262" r:id="rId5"/>
    <p:sldId id="263" r:id="rId6"/>
    <p:sldId id="265" r:id="rId7"/>
    <p:sldId id="264" r:id="rId8"/>
    <p:sldId id="261" r:id="rId9"/>
    <p:sldId id="260" r:id="rId10"/>
    <p:sldId id="266" r:id="rId11"/>
    <p:sldId id="267"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9144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40555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427428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716791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312350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3223866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719438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357615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2334001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146378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475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40842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258432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55495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456922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389306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F830D6C-BC36-5148-8632-CE827493ADC3}" type="slidenum">
              <a:rPr lang="en-US" smtClean="0">
                <a:solidFill>
                  <a:srgbClr val="5FCBEF"/>
                </a:solidFill>
              </a:rPr>
              <a:pPr/>
              <a:t>‹#›</a:t>
            </a:fld>
            <a:endParaRPr lang="en-US">
              <a:solidFill>
                <a:srgbClr val="5FCBEF"/>
              </a:solidFill>
            </a:endParaRPr>
          </a:p>
        </p:txBody>
      </p:sp>
      <p:sp>
        <p:nvSpPr>
          <p:cNvPr id="5" name="Date Placeholder 4"/>
          <p:cNvSpPr>
            <a:spLocks noGrp="1"/>
          </p:cNvSpPr>
          <p:nvPr>
            <p:ph type="dt" sz="half" idx="10"/>
          </p:nvPr>
        </p:nvSpPr>
        <p:spPr/>
        <p:txBody>
          <a:body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Tree>
    <p:extLst>
      <p:ext uri="{BB962C8B-B14F-4D97-AF65-F5344CB8AC3E}">
        <p14:creationId xmlns:p14="http://schemas.microsoft.com/office/powerpoint/2010/main" val="2334659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3ADCE0-DD09-B840-BCA0-A9DAD5962790}" type="datetimeFigureOut">
              <a:rPr lang="en-US" smtClean="0">
                <a:solidFill>
                  <a:prstClr val="black">
                    <a:tint val="75000"/>
                  </a:prstClr>
                </a:solidFill>
              </a:rPr>
              <a:pPr/>
              <a:t>12/6/2016</a:t>
            </a:fld>
            <a:endParaRPr lang="en-US">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3F830D6C-BC36-5148-8632-CE827493ADC3}" type="slidenum">
              <a:rPr lang="en-US" smtClean="0">
                <a:solidFill>
                  <a:srgbClr val="5FCBEF"/>
                </a:solidFill>
              </a:rPr>
              <a:pPr/>
              <a:t>‹#›</a:t>
            </a:fld>
            <a:endParaRPr lang="en-US">
              <a:solidFill>
                <a:srgbClr val="5FCBEF"/>
              </a:solidFill>
            </a:endParaRPr>
          </a:p>
        </p:txBody>
      </p:sp>
    </p:spTree>
    <p:extLst>
      <p:ext uri="{BB962C8B-B14F-4D97-AF65-F5344CB8AC3E}">
        <p14:creationId xmlns:p14="http://schemas.microsoft.com/office/powerpoint/2010/main" val="1503432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ytimes.com/2016/11/26/opinion/sunday/why-not-smart-guns-in-this-high-tech-era.html?partner=rssnyt&amp;emc=rss&amp;_r=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wl.english.purdue.edu/owl/resource/588/0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238999" cy="609600"/>
          </a:xfrm>
        </p:spPr>
        <p:txBody>
          <a:bodyPr>
            <a:normAutofit/>
          </a:bodyPr>
          <a:lstStyle/>
          <a:p>
            <a:pPr algn="ctr"/>
            <a:r>
              <a:rPr lang="en-US" sz="3200" dirty="0" smtClean="0"/>
              <a:t>Agenda: </a:t>
            </a:r>
            <a:r>
              <a:rPr lang="en-US" sz="3200" dirty="0" smtClean="0"/>
              <a:t>Tuesday December 6, 2016</a:t>
            </a:r>
            <a:endParaRPr lang="en-US" sz="3200" dirty="0"/>
          </a:p>
        </p:txBody>
      </p:sp>
      <p:sp>
        <p:nvSpPr>
          <p:cNvPr id="3" name="Content Placeholder 2"/>
          <p:cNvSpPr>
            <a:spLocks noGrp="1"/>
          </p:cNvSpPr>
          <p:nvPr>
            <p:ph idx="1"/>
          </p:nvPr>
        </p:nvSpPr>
        <p:spPr>
          <a:xfrm>
            <a:off x="533400" y="1066800"/>
            <a:ext cx="7467600" cy="4953000"/>
          </a:xfrm>
        </p:spPr>
        <p:txBody>
          <a:bodyPr>
            <a:normAutofit/>
          </a:bodyPr>
          <a:lstStyle/>
          <a:p>
            <a:pPr marL="0" indent="0">
              <a:buNone/>
            </a:pPr>
            <a:r>
              <a:rPr lang="en-US" dirty="0" smtClean="0"/>
              <a:t>Warm Up</a:t>
            </a:r>
          </a:p>
          <a:p>
            <a:pPr marL="0" indent="0">
              <a:buNone/>
            </a:pPr>
            <a:r>
              <a:rPr lang="en-US" dirty="0" smtClean="0"/>
              <a:t>Editorial: Looking for rhetorical devi</a:t>
            </a:r>
            <a:r>
              <a:rPr lang="en-US" dirty="0" smtClean="0"/>
              <a:t>ces, claims, and evidence</a:t>
            </a:r>
            <a:endParaRPr lang="en-US" dirty="0" smtClean="0"/>
          </a:p>
          <a:p>
            <a:pPr marL="0" indent="0">
              <a:buNone/>
            </a:pPr>
            <a:r>
              <a:rPr lang="en-US" dirty="0" smtClean="0"/>
              <a:t>Editorial: Hooks, </a:t>
            </a:r>
            <a:r>
              <a:rPr lang="en-US" dirty="0"/>
              <a:t>o</a:t>
            </a:r>
            <a:r>
              <a:rPr lang="en-US" dirty="0" smtClean="0"/>
              <a:t>rganization, evidence</a:t>
            </a:r>
          </a:p>
          <a:p>
            <a:pPr marL="0" indent="0">
              <a:buNone/>
            </a:pPr>
            <a:endParaRPr lang="en-US" dirty="0"/>
          </a:p>
          <a:p>
            <a:pPr marL="0" indent="0">
              <a:buNone/>
            </a:pPr>
            <a:r>
              <a:rPr lang="en-US" dirty="0" smtClean="0">
                <a:solidFill>
                  <a:schemeClr val="accent4"/>
                </a:solidFill>
              </a:rPr>
              <a:t>Due </a:t>
            </a:r>
            <a:r>
              <a:rPr lang="en-US" dirty="0" smtClean="0">
                <a:solidFill>
                  <a:schemeClr val="accent4"/>
                </a:solidFill>
              </a:rPr>
              <a:t>today: Evaluation portion of planning sheet</a:t>
            </a:r>
            <a:endParaRPr lang="en-US" dirty="0" smtClean="0">
              <a:solidFill>
                <a:schemeClr val="accent4"/>
              </a:solidFill>
            </a:endParaRPr>
          </a:p>
          <a:p>
            <a:pPr marL="0" indent="0">
              <a:buNone/>
            </a:pPr>
            <a:r>
              <a:rPr lang="en-US" dirty="0" smtClean="0">
                <a:solidFill>
                  <a:srgbClr val="C00000"/>
                </a:solidFill>
              </a:rPr>
              <a:t>HW: </a:t>
            </a:r>
            <a:r>
              <a:rPr lang="en-US" dirty="0" smtClean="0">
                <a:solidFill>
                  <a:srgbClr val="C00000"/>
                </a:solidFill>
              </a:rPr>
              <a:t>Editorial due 12/14</a:t>
            </a:r>
            <a:endParaRPr lang="en-US" dirty="0" smtClean="0">
              <a:solidFill>
                <a:srgbClr val="C00000"/>
              </a:solidFill>
            </a:endParaRPr>
          </a:p>
          <a:p>
            <a:endParaRPr lang="en-US" dirty="0" smtClean="0"/>
          </a:p>
          <a:p>
            <a:pPr marL="0" indent="0">
              <a:buNone/>
            </a:pPr>
            <a:endParaRPr lang="en-US" dirty="0" smtClean="0"/>
          </a:p>
          <a:p>
            <a:pPr marL="0" indent="0">
              <a:buNone/>
            </a:pPr>
            <a:r>
              <a:rPr lang="en-US" dirty="0" smtClean="0"/>
              <a:t>Random </a:t>
            </a:r>
            <a:r>
              <a:rPr lang="en-US" dirty="0" smtClean="0"/>
              <a:t>fact of the day: </a:t>
            </a:r>
          </a:p>
          <a:p>
            <a:pPr marL="0" indent="0">
              <a:buNone/>
            </a:pPr>
            <a:r>
              <a:rPr lang="en-US" dirty="0" smtClean="0"/>
              <a:t>Finals are in </a:t>
            </a:r>
            <a:r>
              <a:rPr lang="en-US" dirty="0" smtClean="0"/>
              <a:t>2 </a:t>
            </a:r>
            <a:r>
              <a:rPr lang="en-US" dirty="0" smtClean="0"/>
              <a:t>weeks. </a:t>
            </a:r>
          </a:p>
          <a:p>
            <a:endParaRPr lang="en-US" dirty="0"/>
          </a:p>
        </p:txBody>
      </p:sp>
      <p:grpSp>
        <p:nvGrpSpPr>
          <p:cNvPr id="15" name="SMARTInkShape-Group15"/>
          <p:cNvGrpSpPr/>
          <p:nvPr/>
        </p:nvGrpSpPr>
        <p:grpSpPr>
          <a:xfrm>
            <a:off x="1323827" y="6849074"/>
            <a:ext cx="46881" cy="1"/>
            <a:chOff x="1765102" y="6849071"/>
            <a:chExt cx="62508" cy="1"/>
          </a:xfrm>
        </p:grpSpPr>
        <p:sp>
          <p:nvSpPr>
            <p:cNvPr id="12" name="SMARTInkShape-19"/>
            <p:cNvSpPr/>
            <p:nvPr/>
          </p:nvSpPr>
          <p:spPr>
            <a:xfrm>
              <a:off x="1800820" y="6849071"/>
              <a:ext cx="17861" cy="1"/>
            </a:xfrm>
            <a:custGeom>
              <a:avLst/>
              <a:gdLst/>
              <a:ahLst/>
              <a:cxnLst/>
              <a:rect l="0" t="0" r="0" b="0"/>
              <a:pathLst>
                <a:path w="17861" h="1">
                  <a:moveTo>
                    <a:pt x="17860"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3" name="SMARTInkShape-20"/>
            <p:cNvSpPr/>
            <p:nvPr/>
          </p:nvSpPr>
          <p:spPr>
            <a:xfrm>
              <a:off x="1782961" y="6849071"/>
              <a:ext cx="17860" cy="1"/>
            </a:xfrm>
            <a:custGeom>
              <a:avLst/>
              <a:gdLst/>
              <a:ahLst/>
              <a:cxnLst/>
              <a:rect l="0" t="0" r="0" b="0"/>
              <a:pathLst>
                <a:path w="17860" h="1">
                  <a:moveTo>
                    <a:pt x="17859"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4" name="SMARTInkShape-21"/>
            <p:cNvSpPr/>
            <p:nvPr/>
          </p:nvSpPr>
          <p:spPr>
            <a:xfrm>
              <a:off x="1765102" y="6849071"/>
              <a:ext cx="62508" cy="1"/>
            </a:xfrm>
            <a:custGeom>
              <a:avLst/>
              <a:gdLst/>
              <a:ahLst/>
              <a:cxnLst/>
              <a:rect l="0" t="0" r="0" b="0"/>
              <a:pathLst>
                <a:path w="62508" h="1">
                  <a:moveTo>
                    <a:pt x="62507" y="0"/>
                  </a:moveTo>
                  <a:lnTo>
                    <a:pt x="19700"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grpSp>
    </p:spTree>
    <p:extLst>
      <p:ext uri="{BB962C8B-B14F-4D97-AF65-F5344CB8AC3E}">
        <p14:creationId xmlns:p14="http://schemas.microsoft.com/office/powerpoint/2010/main" val="172333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6447501" cy="609600"/>
          </a:xfrm>
        </p:spPr>
        <p:txBody>
          <a:bodyPr>
            <a:normAutofit/>
          </a:bodyPr>
          <a:lstStyle/>
          <a:p>
            <a:r>
              <a:rPr lang="en-US" sz="3200" dirty="0" smtClean="0"/>
              <a:t>Editorial: Outline</a:t>
            </a:r>
            <a:endParaRPr lang="en-US" sz="3200" dirty="0"/>
          </a:p>
        </p:txBody>
      </p:sp>
      <p:sp>
        <p:nvSpPr>
          <p:cNvPr id="3" name="Content Placeholder 2"/>
          <p:cNvSpPr>
            <a:spLocks noGrp="1"/>
          </p:cNvSpPr>
          <p:nvPr>
            <p:ph idx="1"/>
          </p:nvPr>
        </p:nvSpPr>
        <p:spPr>
          <a:xfrm>
            <a:off x="152401" y="838200"/>
            <a:ext cx="7620000" cy="5203163"/>
          </a:xfrm>
        </p:spPr>
        <p:txBody>
          <a:bodyPr>
            <a:normAutofit/>
          </a:bodyPr>
          <a:lstStyle/>
          <a:p>
            <a:pPr>
              <a:buFont typeface="Wingdings" panose="05000000000000000000" pitchFamily="2" charset="2"/>
              <a:buChar char="q"/>
            </a:pPr>
            <a:r>
              <a:rPr lang="en-US" dirty="0"/>
              <a:t>Claim #1: Chickens are just as social (and sometimes more social) as other creatures.</a:t>
            </a:r>
            <a:endParaRPr lang="en-US" dirty="0"/>
          </a:p>
          <a:p>
            <a:pPr marL="0" indent="0" fontAlgn="base">
              <a:buNone/>
            </a:pPr>
            <a:r>
              <a:rPr lang="en-US" dirty="0"/>
              <a:t>Evidence (1-2 pieces)</a:t>
            </a:r>
          </a:p>
          <a:p>
            <a:pPr>
              <a:buFont typeface="Wingdings" panose="05000000000000000000" pitchFamily="2" charset="2"/>
              <a:buChar char="q"/>
            </a:pPr>
            <a:r>
              <a:rPr lang="en-US" dirty="0"/>
              <a:t>Claim #2: The current state of many chicken factories here in the US and elsewhere is despicable</a:t>
            </a:r>
            <a:endParaRPr lang="en-US" dirty="0"/>
          </a:p>
          <a:p>
            <a:pPr marL="0" indent="0" fontAlgn="base">
              <a:buNone/>
            </a:pPr>
            <a:r>
              <a:rPr lang="en-US" dirty="0"/>
              <a:t>Evidence (1-2 pieces)</a:t>
            </a:r>
          </a:p>
          <a:p>
            <a:pPr>
              <a:buFont typeface="Wingdings" panose="05000000000000000000" pitchFamily="2" charset="2"/>
              <a:buChar char="q"/>
            </a:pPr>
            <a:r>
              <a:rPr lang="en-US" dirty="0"/>
              <a:t>Counter Argument: The amount of chickens demanded and consumed makes these regulations very difficult to follow</a:t>
            </a:r>
            <a:endParaRPr lang="en-US" dirty="0"/>
          </a:p>
          <a:p>
            <a:pPr marL="0" indent="0" fontAlgn="base">
              <a:buNone/>
            </a:pPr>
            <a:r>
              <a:rPr lang="en-US" dirty="0" smtClean="0"/>
              <a:t>		-Rebuttal</a:t>
            </a:r>
            <a:r>
              <a:rPr lang="en-US" dirty="0"/>
              <a:t>: This argument would never be made </a:t>
            </a:r>
            <a:r>
              <a:rPr lang="en-US" dirty="0" smtClean="0"/>
              <a:t>for other 			                       domesticated </a:t>
            </a:r>
            <a:r>
              <a:rPr lang="en-US" dirty="0"/>
              <a:t>animals</a:t>
            </a:r>
          </a:p>
          <a:p>
            <a:pPr marL="457200" lvl="1" indent="0" fontAlgn="base">
              <a:buNone/>
            </a:pPr>
            <a:r>
              <a:rPr lang="en-US" dirty="0" smtClean="0"/>
              <a:t>		Evidence:</a:t>
            </a:r>
            <a:endParaRPr lang="en-US" dirty="0"/>
          </a:p>
          <a:p>
            <a:pPr marL="0" indent="0">
              <a:buNone/>
            </a:pPr>
            <a:r>
              <a:rPr lang="en-US" dirty="0"/>
              <a:t/>
            </a:r>
            <a:br>
              <a:rPr lang="en-US" dirty="0"/>
            </a:br>
            <a:r>
              <a:rPr lang="en-US" dirty="0" smtClean="0"/>
              <a:t>Conclusion– call to action</a:t>
            </a:r>
            <a:endParaRPr lang="en-US" dirty="0"/>
          </a:p>
        </p:txBody>
      </p:sp>
    </p:spTree>
    <p:extLst>
      <p:ext uri="{BB962C8B-B14F-4D97-AF65-F5344CB8AC3E}">
        <p14:creationId xmlns:p14="http://schemas.microsoft.com/office/powerpoint/2010/main" val="3212453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47501" cy="533400"/>
          </a:xfrm>
        </p:spPr>
        <p:txBody>
          <a:bodyPr>
            <a:normAutofit/>
          </a:bodyPr>
          <a:lstStyle/>
          <a:p>
            <a:r>
              <a:rPr lang="en-US" sz="2800" dirty="0" smtClean="0"/>
              <a:t>Editorial: Evidence</a:t>
            </a:r>
            <a:endParaRPr lang="en-US" sz="2800" dirty="0"/>
          </a:p>
        </p:txBody>
      </p:sp>
      <p:sp>
        <p:nvSpPr>
          <p:cNvPr id="3" name="Content Placeholder 2"/>
          <p:cNvSpPr>
            <a:spLocks noGrp="1"/>
          </p:cNvSpPr>
          <p:nvPr>
            <p:ph idx="1"/>
          </p:nvPr>
        </p:nvSpPr>
        <p:spPr>
          <a:xfrm>
            <a:off x="152400" y="762000"/>
            <a:ext cx="7772399" cy="5279363"/>
          </a:xfrm>
        </p:spPr>
        <p:txBody>
          <a:bodyPr>
            <a:normAutofit fontScale="92500" lnSpcReduction="20000"/>
          </a:bodyPr>
          <a:lstStyle/>
          <a:p>
            <a:pPr>
              <a:buFont typeface="Wingdings" panose="05000000000000000000" pitchFamily="2" charset="2"/>
              <a:buChar char="q"/>
            </a:pPr>
            <a:r>
              <a:rPr lang="en-US" dirty="0"/>
              <a:t>Make sure you have a combination of direct and indirect evidence. You need to use a </a:t>
            </a:r>
            <a:r>
              <a:rPr lang="en-US" dirty="0">
                <a:solidFill>
                  <a:srgbClr val="7030A0"/>
                </a:solidFill>
              </a:rPr>
              <a:t>MINIMUM of one direct quote and one paraphrased/summarized piece of information per source</a:t>
            </a:r>
            <a:r>
              <a:rPr lang="en-US" dirty="0"/>
              <a:t>. That’s a minimum of </a:t>
            </a:r>
            <a:r>
              <a:rPr lang="en-US" dirty="0">
                <a:solidFill>
                  <a:srgbClr val="FF0000"/>
                </a:solidFill>
              </a:rPr>
              <a:t>four pieces </a:t>
            </a:r>
            <a:r>
              <a:rPr lang="en-US" dirty="0"/>
              <a:t>of </a:t>
            </a:r>
            <a:r>
              <a:rPr lang="en-US" dirty="0" smtClean="0"/>
              <a:t>evidence per claim. </a:t>
            </a:r>
            <a:endParaRPr lang="en-US" dirty="0"/>
          </a:p>
          <a:p>
            <a:pPr marL="0" indent="0">
              <a:buNone/>
            </a:pPr>
            <a:endParaRPr lang="en-US" b="1" dirty="0" smtClean="0">
              <a:solidFill>
                <a:srgbClr val="FF0000"/>
              </a:solidFill>
            </a:endParaRPr>
          </a:p>
          <a:p>
            <a:pPr marL="0" indent="0">
              <a:buNone/>
            </a:pPr>
            <a:r>
              <a:rPr lang="en-US" b="1" dirty="0" smtClean="0"/>
              <a:t>Citing </a:t>
            </a:r>
            <a:r>
              <a:rPr lang="en-US" b="1" dirty="0"/>
              <a:t>Online Sources:</a:t>
            </a:r>
            <a:endParaRPr lang="en-US" dirty="0"/>
          </a:p>
          <a:p>
            <a:pPr>
              <a:buFont typeface="Wingdings" panose="05000000000000000000" pitchFamily="2" charset="2"/>
              <a:buChar char="q"/>
            </a:pPr>
            <a:r>
              <a:rPr lang="en-US" dirty="0"/>
              <a:t>Either introduce the author/title of article before the evidence: “According to a 2015 article by Murray of Advocacy Encyclopedia, Britannica, whose career is dedicated to researching animal rights issues</a:t>
            </a:r>
            <a:r>
              <a:rPr lang="en-US" dirty="0" smtClean="0"/>
              <a:t>….”</a:t>
            </a:r>
          </a:p>
          <a:p>
            <a:pPr marL="0" indent="0">
              <a:buNone/>
            </a:pPr>
            <a:endParaRPr lang="en-US" dirty="0"/>
          </a:p>
          <a:p>
            <a:pPr>
              <a:buFont typeface="Wingdings" panose="05000000000000000000" pitchFamily="2" charset="2"/>
              <a:buChar char="q"/>
            </a:pPr>
            <a:r>
              <a:rPr lang="en-US" dirty="0"/>
              <a:t>Or, cite the author within a parenthetical citation: A 2015 article from a known animal advocacy group states, “...” (Murray</a:t>
            </a:r>
            <a:r>
              <a:rPr lang="en-US" dirty="0" smtClean="0"/>
              <a:t>).</a:t>
            </a:r>
          </a:p>
          <a:p>
            <a:pPr>
              <a:buFont typeface="Wingdings" panose="05000000000000000000" pitchFamily="2" charset="2"/>
              <a:buChar char="q"/>
            </a:pPr>
            <a:endParaRPr lang="en-US" dirty="0"/>
          </a:p>
          <a:p>
            <a:pPr>
              <a:buFont typeface="Wingdings" panose="05000000000000000000" pitchFamily="2" charset="2"/>
              <a:buChar char="q"/>
            </a:pPr>
            <a:r>
              <a:rPr lang="en-US" dirty="0"/>
              <a:t>If you do not have an author, you cite the article’s title in quotation marks: (“Title”)</a:t>
            </a: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2166229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447501" cy="570837"/>
          </a:xfrm>
        </p:spPr>
        <p:txBody>
          <a:bodyPr>
            <a:normAutofit fontScale="90000"/>
          </a:bodyPr>
          <a:lstStyle/>
          <a:p>
            <a:r>
              <a:rPr lang="en-US" dirty="0" smtClean="0"/>
              <a:t>Editorial: Evidence</a:t>
            </a:r>
            <a:endParaRPr lang="en-US" dirty="0"/>
          </a:p>
        </p:txBody>
      </p:sp>
      <p:sp>
        <p:nvSpPr>
          <p:cNvPr id="3" name="Content Placeholder 2"/>
          <p:cNvSpPr>
            <a:spLocks noGrp="1"/>
          </p:cNvSpPr>
          <p:nvPr>
            <p:ph sz="half" idx="1"/>
          </p:nvPr>
        </p:nvSpPr>
        <p:spPr>
          <a:xfrm>
            <a:off x="152400" y="914400"/>
            <a:ext cx="3886200" cy="5791200"/>
          </a:xfrm>
        </p:spPr>
        <p:txBody>
          <a:bodyPr>
            <a:normAutofit lnSpcReduction="10000"/>
          </a:bodyPr>
          <a:lstStyle/>
          <a:p>
            <a:pPr marL="0" indent="0">
              <a:buNone/>
            </a:pPr>
            <a:r>
              <a:rPr lang="en-US" dirty="0">
                <a:solidFill>
                  <a:srgbClr val="7030A0"/>
                </a:solidFill>
              </a:rPr>
              <a:t>Direct</a:t>
            </a:r>
            <a:endParaRPr lang="en-US" dirty="0">
              <a:solidFill>
                <a:srgbClr val="7030A0"/>
              </a:solidFill>
            </a:endParaRPr>
          </a:p>
          <a:p>
            <a:pPr marL="0" indent="0">
              <a:buNone/>
            </a:pPr>
            <a:r>
              <a:rPr lang="en-US" dirty="0"/>
              <a:t>Murray, an animal rights researcher in a 2015 expose from Advocacy Britannica, indicates, “As in all factory-farming industries, chicken production is designed for maximum efficiency and maximum profit. With these goals, regard for the welfare of the animals involved is a luxury that reduces profits unless the extra costs can be passed on to the consumer. ” The writer continues to describe the effects of such profit-based conditions: “The results are overcrowding, disease, high death rates, and observable unhappiness for the animals involved.”</a:t>
            </a:r>
            <a:endParaRPr lang="en-US" dirty="0"/>
          </a:p>
          <a:p>
            <a:r>
              <a:rPr lang="en-US" dirty="0"/>
              <a:t/>
            </a:r>
            <a:br>
              <a:rPr lang="en-US" dirty="0"/>
            </a:br>
            <a:endParaRPr lang="en-US" dirty="0"/>
          </a:p>
        </p:txBody>
      </p:sp>
      <p:sp>
        <p:nvSpPr>
          <p:cNvPr id="4" name="Content Placeholder 3"/>
          <p:cNvSpPr>
            <a:spLocks noGrp="1"/>
          </p:cNvSpPr>
          <p:nvPr>
            <p:ph sz="half" idx="2"/>
          </p:nvPr>
        </p:nvSpPr>
        <p:spPr>
          <a:xfrm>
            <a:off x="4191000" y="990600"/>
            <a:ext cx="3657599" cy="5562600"/>
          </a:xfrm>
        </p:spPr>
        <p:txBody>
          <a:bodyPr>
            <a:normAutofit lnSpcReduction="10000"/>
          </a:bodyPr>
          <a:lstStyle/>
          <a:p>
            <a:pPr marL="0" indent="0">
              <a:buNone/>
            </a:pPr>
            <a:r>
              <a:rPr lang="en-US" dirty="0" smtClean="0">
                <a:solidFill>
                  <a:srgbClr val="7030A0"/>
                </a:solidFill>
              </a:rPr>
              <a:t>Indirect</a:t>
            </a:r>
            <a:endParaRPr lang="en-US" dirty="0">
              <a:solidFill>
                <a:srgbClr val="7030A0"/>
              </a:solidFill>
            </a:endParaRPr>
          </a:p>
          <a:p>
            <a:pPr marL="0" indent="0">
              <a:buNone/>
            </a:pPr>
            <a:endParaRPr lang="en-US" dirty="0" smtClean="0"/>
          </a:p>
          <a:p>
            <a:pPr marL="0" indent="0">
              <a:buNone/>
            </a:pPr>
            <a:r>
              <a:rPr lang="en-US" dirty="0" smtClean="0"/>
              <a:t>The </a:t>
            </a:r>
            <a:r>
              <a:rPr lang="en-US" dirty="0"/>
              <a:t>USPCA indicates a study by the University of Arkansas, which shows that if humans were to grow at the same rate as chickens on these meat farms, an average weight newborn would weigh 660 pounds after a two months (“A Closer Look at Animals on Factory Farms”).</a:t>
            </a:r>
            <a:endParaRPr lang="en-US" dirty="0"/>
          </a:p>
          <a:p>
            <a:pPr marL="0" indent="0">
              <a:buNone/>
            </a:pPr>
            <a:r>
              <a:rPr lang="en-US" dirty="0"/>
              <a:t/>
            </a:r>
            <a:br>
              <a:rPr lang="en-US" dirty="0"/>
            </a:br>
            <a:endParaRPr lang="en-US" dirty="0"/>
          </a:p>
        </p:txBody>
      </p:sp>
      <p:sp>
        <p:nvSpPr>
          <p:cNvPr id="5" name="Rectangle 4"/>
          <p:cNvSpPr/>
          <p:nvPr/>
        </p:nvSpPr>
        <p:spPr>
          <a:xfrm>
            <a:off x="4572000" y="5486400"/>
            <a:ext cx="2286000" cy="1169551"/>
          </a:xfrm>
          <a:prstGeom prst="rect">
            <a:avLst/>
          </a:prstGeom>
          <a:solidFill>
            <a:srgbClr val="FFFF00"/>
          </a:solidFill>
          <a:ln>
            <a:solidFill>
              <a:schemeClr val="tx1"/>
            </a:solidFill>
          </a:ln>
        </p:spPr>
        <p:txBody>
          <a:bodyPr wrap="square">
            <a:spAutoFit/>
          </a:bodyPr>
          <a:lstStyle/>
          <a:p>
            <a:r>
              <a:rPr lang="en-US" sz="1400" b="1" dirty="0">
                <a:solidFill>
                  <a:schemeClr val="accent1"/>
                </a:solidFill>
              </a:rPr>
              <a:t>When you cite the author in your quote introduction, you do not need a parenthetical citation.</a:t>
            </a:r>
          </a:p>
        </p:txBody>
      </p:sp>
    </p:spTree>
    <p:extLst>
      <p:ext uri="{BB962C8B-B14F-4D97-AF65-F5344CB8AC3E}">
        <p14:creationId xmlns:p14="http://schemas.microsoft.com/office/powerpoint/2010/main" val="658858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447501" cy="533400"/>
          </a:xfrm>
        </p:spPr>
        <p:txBody>
          <a:bodyPr>
            <a:noAutofit/>
          </a:bodyPr>
          <a:lstStyle/>
          <a:p>
            <a:r>
              <a:rPr lang="en-US" sz="2000" dirty="0" smtClean="0"/>
              <a:t>Editorial: Evidence/ Quote integration techniques</a:t>
            </a:r>
            <a:endParaRPr lang="en-US" sz="2000" dirty="0"/>
          </a:p>
        </p:txBody>
      </p:sp>
      <p:sp>
        <p:nvSpPr>
          <p:cNvPr id="3" name="Content Placeholder 2"/>
          <p:cNvSpPr>
            <a:spLocks noGrp="1"/>
          </p:cNvSpPr>
          <p:nvPr>
            <p:ph idx="1"/>
          </p:nvPr>
        </p:nvSpPr>
        <p:spPr>
          <a:xfrm>
            <a:off x="152400" y="990600"/>
            <a:ext cx="8610599" cy="5050763"/>
          </a:xfrm>
        </p:spPr>
        <p:txBody>
          <a:bodyPr/>
          <a:lstStyle/>
          <a:p>
            <a:pPr>
              <a:buFont typeface="Wingdings" panose="05000000000000000000" pitchFamily="2" charset="2"/>
              <a:buChar char="q"/>
            </a:pPr>
            <a:r>
              <a:rPr lang="en-US" dirty="0"/>
              <a:t>Verb + Comma</a:t>
            </a:r>
            <a:endParaRPr lang="en-US" dirty="0"/>
          </a:p>
          <a:p>
            <a:pPr marL="0" indent="0">
              <a:buNone/>
            </a:pPr>
            <a:r>
              <a:rPr lang="en-US" b="1" dirty="0"/>
              <a:t>Murray</a:t>
            </a:r>
            <a:r>
              <a:rPr lang="en-US" dirty="0"/>
              <a:t>, an animal rights researcher in a 2015 expose from Advocacy Britannica, </a:t>
            </a:r>
            <a:r>
              <a:rPr lang="en-US" b="1" dirty="0"/>
              <a:t>indicates,</a:t>
            </a:r>
            <a:r>
              <a:rPr lang="en-US" dirty="0"/>
              <a:t> “As in all factory-farming industries, chicken production is designed for maximum efficiency and maximum profit. With these goals, regard for the welfare of the animals involved is a luxury that reduces profits unless the extra costs can be passed on to the consumer. ” </a:t>
            </a:r>
            <a:endParaRPr lang="en-US" dirty="0"/>
          </a:p>
          <a:p>
            <a:pPr marL="0" indent="0">
              <a:buNone/>
            </a:pPr>
            <a:endParaRPr lang="en-US" dirty="0" smtClean="0"/>
          </a:p>
          <a:p>
            <a:pPr marL="0" indent="0">
              <a:buNone/>
            </a:pPr>
            <a:endParaRPr lang="en-US" dirty="0"/>
          </a:p>
          <a:p>
            <a:pPr>
              <a:buFont typeface="Wingdings" panose="05000000000000000000" pitchFamily="2" charset="2"/>
              <a:buChar char="q"/>
            </a:pPr>
            <a:r>
              <a:rPr lang="en-US" dirty="0"/>
              <a:t>Context + Colon</a:t>
            </a:r>
            <a:endParaRPr lang="en-US" dirty="0"/>
          </a:p>
          <a:p>
            <a:pPr marL="0" indent="0">
              <a:buNone/>
            </a:pPr>
            <a:r>
              <a:rPr lang="en-US" dirty="0"/>
              <a:t>The writer continues to describe the effects of such </a:t>
            </a:r>
            <a:r>
              <a:rPr lang="en-US" b="1" dirty="0"/>
              <a:t>profit-based conditions:</a:t>
            </a:r>
            <a:r>
              <a:rPr lang="en-US" dirty="0"/>
              <a:t> “The results are overcrowding, disease, high death rates, and observable unhappiness for the animals involved.”</a:t>
            </a:r>
            <a:r>
              <a:rPr lang="en-US" dirty="0"/>
              <a:t/>
            </a:r>
            <a:br>
              <a:rPr lang="en-US" dirty="0"/>
            </a:br>
            <a:endParaRPr lang="en-US" dirty="0"/>
          </a:p>
        </p:txBody>
      </p:sp>
      <p:sp>
        <p:nvSpPr>
          <p:cNvPr id="4" name="Rectangle 3"/>
          <p:cNvSpPr/>
          <p:nvPr/>
        </p:nvSpPr>
        <p:spPr>
          <a:xfrm>
            <a:off x="1752600" y="5105400"/>
            <a:ext cx="4572000" cy="923330"/>
          </a:xfrm>
          <a:prstGeom prst="rect">
            <a:avLst/>
          </a:prstGeom>
          <a:solidFill>
            <a:schemeClr val="accent1"/>
          </a:solidFill>
          <a:ln>
            <a:solidFill>
              <a:schemeClr val="tx1"/>
            </a:solidFill>
          </a:ln>
        </p:spPr>
        <p:txBody>
          <a:bodyPr>
            <a:spAutoFit/>
          </a:bodyPr>
          <a:lstStyle/>
          <a:p>
            <a:r>
              <a:rPr lang="en-US" b="0" i="0" u="none" strike="noStrike" dirty="0" smtClean="0">
                <a:solidFill>
                  <a:srgbClr val="7030A0"/>
                </a:solidFill>
                <a:effectLst/>
                <a:latin typeface="Arial"/>
              </a:rPr>
              <a:t>No matter what- always use the author’s LAST NAME! Do NOT use first name - you are not their friend!</a:t>
            </a:r>
            <a:endParaRPr lang="en-US" b="0" dirty="0" smtClean="0">
              <a:solidFill>
                <a:srgbClr val="7030A0"/>
              </a:solidFill>
              <a:effectLst/>
            </a:endParaRPr>
          </a:p>
        </p:txBody>
      </p:sp>
    </p:spTree>
    <p:extLst>
      <p:ext uri="{BB962C8B-B14F-4D97-AF65-F5344CB8AC3E}">
        <p14:creationId xmlns:p14="http://schemas.microsoft.com/office/powerpoint/2010/main" val="3238281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47501" cy="609600"/>
          </a:xfrm>
        </p:spPr>
        <p:txBody>
          <a:bodyPr>
            <a:normAutofit fontScale="90000"/>
          </a:bodyPr>
          <a:lstStyle/>
          <a:p>
            <a:r>
              <a:rPr lang="en-US" dirty="0" smtClean="0"/>
              <a:t>Warm Up 12/6</a:t>
            </a:r>
            <a:endParaRPr lang="en-US" dirty="0"/>
          </a:p>
        </p:txBody>
      </p:sp>
      <p:sp>
        <p:nvSpPr>
          <p:cNvPr id="3" name="Content Placeholder 2"/>
          <p:cNvSpPr>
            <a:spLocks noGrp="1"/>
          </p:cNvSpPr>
          <p:nvPr>
            <p:ph idx="1"/>
          </p:nvPr>
        </p:nvSpPr>
        <p:spPr>
          <a:xfrm>
            <a:off x="228601" y="914400"/>
            <a:ext cx="6726902" cy="5126963"/>
          </a:xfrm>
        </p:spPr>
        <p:txBody>
          <a:bodyPr/>
          <a:lstStyle/>
          <a:p>
            <a:pPr marL="0" indent="0">
              <a:buNone/>
            </a:pPr>
            <a:r>
              <a:rPr lang="en-US" dirty="0" smtClean="0">
                <a:hlinkClick r:id="rId2"/>
              </a:rPr>
              <a:t>Smart Guns</a:t>
            </a:r>
            <a:r>
              <a:rPr lang="en-US" dirty="0" smtClean="0"/>
              <a:t>  </a:t>
            </a:r>
            <a:r>
              <a:rPr lang="en-US" dirty="0" smtClean="0">
                <a:sym typeface="Wingdings" panose="05000000000000000000" pitchFamily="2" charset="2"/>
              </a:rPr>
              <a:t> Link on Phelps’ website. </a:t>
            </a:r>
            <a:endParaRPr lang="en-US" dirty="0" smtClean="0"/>
          </a:p>
          <a:p>
            <a:pPr marL="0" indent="0">
              <a:buNone/>
            </a:pPr>
            <a:endParaRPr lang="en-US" dirty="0"/>
          </a:p>
          <a:p>
            <a:pPr marL="0" indent="0">
              <a:buNone/>
            </a:pPr>
            <a:r>
              <a:rPr lang="en-US" dirty="0"/>
              <a:t>As you read jot down:</a:t>
            </a:r>
            <a:endParaRPr lang="en-US" dirty="0"/>
          </a:p>
          <a:p>
            <a:pPr fontAlgn="base">
              <a:buFont typeface="+mj-lt"/>
              <a:buAutoNum type="arabicPeriod"/>
            </a:pPr>
            <a:r>
              <a:rPr lang="en-US" dirty="0"/>
              <a:t>What is the overall claim?</a:t>
            </a:r>
          </a:p>
          <a:p>
            <a:pPr fontAlgn="base">
              <a:buFont typeface="+mj-lt"/>
              <a:buAutoNum type="arabicPeriod"/>
            </a:pPr>
            <a:r>
              <a:rPr lang="en-US" dirty="0"/>
              <a:t>1 example of a logos appeal</a:t>
            </a:r>
          </a:p>
          <a:p>
            <a:pPr fontAlgn="base">
              <a:buFont typeface="+mj-lt"/>
              <a:buAutoNum type="arabicPeriod"/>
            </a:pPr>
            <a:r>
              <a:rPr lang="en-US" dirty="0"/>
              <a:t>1 example of a pathos appeal</a:t>
            </a:r>
          </a:p>
          <a:p>
            <a:pPr fontAlgn="base">
              <a:buFont typeface="+mj-lt"/>
              <a:buAutoNum type="arabicPeriod"/>
            </a:pPr>
            <a:r>
              <a:rPr lang="en-US" dirty="0"/>
              <a:t>Call to action? (</a:t>
            </a:r>
            <a:r>
              <a:rPr lang="en-US" dirty="0" err="1"/>
              <a:t>Kairos</a:t>
            </a:r>
            <a:r>
              <a:rPr lang="en-US" dirty="0"/>
              <a:t>) What does the author propose at the end?</a:t>
            </a:r>
          </a:p>
          <a:p>
            <a:pPr>
              <a:buFont typeface="+mj-lt"/>
              <a:buAutoNum type="arabicPeriod"/>
            </a:pPr>
            <a:endParaRPr lang="en-US" dirty="0"/>
          </a:p>
        </p:txBody>
      </p:sp>
    </p:spTree>
    <p:extLst>
      <p:ext uri="{BB962C8B-B14F-4D97-AF65-F5344CB8AC3E}">
        <p14:creationId xmlns:p14="http://schemas.microsoft.com/office/powerpoint/2010/main" val="784072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656492"/>
          </a:xfrm>
        </p:spPr>
        <p:txBody>
          <a:bodyPr>
            <a:normAutofit/>
          </a:bodyPr>
          <a:lstStyle/>
          <a:p>
            <a:r>
              <a:rPr lang="en-US" dirty="0" smtClean="0"/>
              <a:t>Editorial: Hooks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809114"/>
              </p:ext>
            </p:extLst>
          </p:nvPr>
        </p:nvGraphicFramePr>
        <p:xfrm>
          <a:off x="508000" y="1352925"/>
          <a:ext cx="6446838" cy="2457076"/>
        </p:xfrm>
        <a:graphic>
          <a:graphicData uri="http://schemas.openxmlformats.org/drawingml/2006/table">
            <a:tbl>
              <a:tblPr/>
              <a:tblGrid>
                <a:gridCol w="6446838"/>
              </a:tblGrid>
              <a:tr h="2286000">
                <a:tc>
                  <a:txBody>
                    <a:bodyPr/>
                    <a:lstStyle/>
                    <a:p>
                      <a:pPr rtl="0" fontAlgn="t">
                        <a:spcBef>
                          <a:spcPts val="0"/>
                        </a:spcBef>
                        <a:spcAft>
                          <a:spcPts val="0"/>
                        </a:spcAft>
                      </a:pPr>
                      <a:r>
                        <a:rPr lang="en-US" sz="1700" b="1" i="0" u="none" strike="noStrike" dirty="0">
                          <a:solidFill>
                            <a:srgbClr val="000000"/>
                          </a:solidFill>
                          <a:effectLst/>
                          <a:latin typeface="Arial"/>
                        </a:rPr>
                        <a:t>HOOK STYLES:</a:t>
                      </a:r>
                      <a:endParaRPr lang="en-US" sz="1700" dirty="0">
                        <a:effectLst/>
                      </a:endParaRPr>
                    </a:p>
                    <a:p>
                      <a:pPr rtl="0" fontAlgn="base">
                        <a:spcBef>
                          <a:spcPts val="0"/>
                        </a:spcBef>
                        <a:spcAft>
                          <a:spcPts val="0"/>
                        </a:spcAft>
                        <a:buFont typeface="Arial"/>
                        <a:buChar char="•"/>
                      </a:pPr>
                      <a:r>
                        <a:rPr lang="en-US" sz="1700" b="0" i="0" u="none" strike="noStrike" dirty="0">
                          <a:solidFill>
                            <a:srgbClr val="000000"/>
                          </a:solidFill>
                          <a:effectLst/>
                          <a:latin typeface="Arial"/>
                        </a:rPr>
                        <a:t>Place audience in a situation/dilemma</a:t>
                      </a:r>
                    </a:p>
                    <a:p>
                      <a:pPr rtl="0" fontAlgn="base">
                        <a:spcBef>
                          <a:spcPts val="0"/>
                        </a:spcBef>
                        <a:spcAft>
                          <a:spcPts val="0"/>
                        </a:spcAft>
                        <a:buFont typeface="Arial"/>
                        <a:buChar char="•"/>
                      </a:pPr>
                      <a:r>
                        <a:rPr lang="en-US" sz="1700" b="0" i="0" u="none" strike="noStrike" dirty="0">
                          <a:solidFill>
                            <a:srgbClr val="000000"/>
                          </a:solidFill>
                          <a:effectLst/>
                          <a:latin typeface="Arial"/>
                        </a:rPr>
                        <a:t>Anecdote</a:t>
                      </a:r>
                    </a:p>
                    <a:p>
                      <a:pPr rtl="0" fontAlgn="base">
                        <a:spcBef>
                          <a:spcPts val="0"/>
                        </a:spcBef>
                        <a:spcAft>
                          <a:spcPts val="0"/>
                        </a:spcAft>
                        <a:buFont typeface="Arial"/>
                        <a:buChar char="•"/>
                      </a:pPr>
                      <a:r>
                        <a:rPr lang="en-US" sz="1700" b="0" i="0" u="none" strike="noStrike" dirty="0">
                          <a:solidFill>
                            <a:srgbClr val="FF0000"/>
                          </a:solidFill>
                          <a:effectLst/>
                          <a:latin typeface="Kaushan Script"/>
                        </a:rPr>
                        <a:t>SHOCKING</a:t>
                      </a:r>
                      <a:r>
                        <a:rPr lang="en-US" sz="1700" b="0" i="0" u="none" strike="noStrike" dirty="0">
                          <a:solidFill>
                            <a:srgbClr val="000000"/>
                          </a:solidFill>
                          <a:effectLst/>
                          <a:latin typeface="Arial"/>
                        </a:rPr>
                        <a:t> FACT</a:t>
                      </a:r>
                    </a:p>
                    <a:p>
                      <a:pPr rtl="0" fontAlgn="base">
                        <a:spcBef>
                          <a:spcPts val="0"/>
                        </a:spcBef>
                        <a:spcAft>
                          <a:spcPts val="0"/>
                        </a:spcAft>
                        <a:buFont typeface="Arial"/>
                        <a:buChar char="•"/>
                      </a:pPr>
                      <a:r>
                        <a:rPr lang="en-US" sz="1700" b="0" i="0" u="none" strike="noStrike" dirty="0">
                          <a:solidFill>
                            <a:srgbClr val="0000FF"/>
                          </a:solidFill>
                          <a:effectLst/>
                          <a:latin typeface="Architects Daughter"/>
                        </a:rPr>
                        <a:t>COOL</a:t>
                      </a:r>
                      <a:r>
                        <a:rPr lang="en-US" sz="1700" b="0" i="0" u="none" strike="noStrike" dirty="0">
                          <a:solidFill>
                            <a:srgbClr val="000000"/>
                          </a:solidFill>
                          <a:effectLst/>
                          <a:latin typeface="Arial"/>
                        </a:rPr>
                        <a:t> STATISTIC</a:t>
                      </a:r>
                    </a:p>
                    <a:p>
                      <a:pPr rtl="0" fontAlgn="base">
                        <a:spcBef>
                          <a:spcPts val="0"/>
                        </a:spcBef>
                        <a:spcAft>
                          <a:spcPts val="0"/>
                        </a:spcAft>
                        <a:buFont typeface="Arial"/>
                        <a:buChar char="•"/>
                      </a:pPr>
                      <a:r>
                        <a:rPr lang="en-US" sz="1700" b="1" i="0" u="none" strike="noStrike" dirty="0">
                          <a:solidFill>
                            <a:srgbClr val="000000"/>
                          </a:solidFill>
                          <a:effectLst/>
                          <a:latin typeface="Arial"/>
                        </a:rPr>
                        <a:t>BOLD STATEMENT</a:t>
                      </a:r>
                      <a:endParaRPr lang="en-US" sz="1700" b="0" i="0" u="none" strike="noStrike" dirty="0">
                        <a:solidFill>
                          <a:srgbClr val="000000"/>
                        </a:solidFill>
                        <a:effectLst/>
                        <a:latin typeface="Arial"/>
                      </a:endParaRPr>
                    </a:p>
                    <a:p>
                      <a:pPr rtl="0" fontAlgn="base">
                        <a:spcBef>
                          <a:spcPts val="0"/>
                        </a:spcBef>
                        <a:spcAft>
                          <a:spcPts val="0"/>
                        </a:spcAft>
                        <a:buFont typeface="Arial"/>
                        <a:buChar char="•"/>
                      </a:pPr>
                      <a:r>
                        <a:rPr lang="en-US" sz="1700" b="0" i="0" u="none" strike="noStrike" dirty="0">
                          <a:solidFill>
                            <a:srgbClr val="000000"/>
                          </a:solidFill>
                          <a:effectLst/>
                          <a:latin typeface="Arial"/>
                        </a:rPr>
                        <a:t>Point out a → flaw in society </a:t>
                      </a:r>
                      <a:endParaRPr lang="en-US" sz="1700" b="0" i="0" u="none" strike="noStrike" dirty="0" smtClean="0">
                        <a:solidFill>
                          <a:srgbClr val="000000"/>
                        </a:solidFill>
                        <a:effectLst/>
                        <a:latin typeface="Arial"/>
                      </a:endParaRPr>
                    </a:p>
                    <a:p>
                      <a:pPr rtl="0" fontAlgn="base">
                        <a:spcBef>
                          <a:spcPts val="0"/>
                        </a:spcBef>
                        <a:spcAft>
                          <a:spcPts val="0"/>
                        </a:spcAft>
                        <a:buFont typeface="Arial"/>
                        <a:buChar char="•"/>
                      </a:pPr>
                      <a:endParaRPr lang="en-US" sz="1700" b="0" i="0" u="none" strike="noStrike" dirty="0" smtClean="0">
                        <a:solidFill>
                          <a:srgbClr val="000000"/>
                        </a:solidFill>
                        <a:effectLst/>
                        <a:latin typeface="Arial"/>
                      </a:endParaRPr>
                    </a:p>
                    <a:p>
                      <a:pPr rtl="0" fontAlgn="base">
                        <a:spcBef>
                          <a:spcPts val="0"/>
                        </a:spcBef>
                        <a:spcAft>
                          <a:spcPts val="0"/>
                        </a:spcAft>
                        <a:buFont typeface="Arial"/>
                        <a:buNone/>
                      </a:pPr>
                      <a:r>
                        <a:rPr lang="en-US" sz="1700" b="1" i="0" u="none" strike="noStrike" dirty="0" smtClean="0">
                          <a:solidFill>
                            <a:srgbClr val="7030A0"/>
                          </a:solidFill>
                          <a:effectLst/>
                          <a:latin typeface="Arial"/>
                        </a:rPr>
                        <a:t>NO</a:t>
                      </a:r>
                      <a:r>
                        <a:rPr lang="en-US" sz="1700" b="1" i="0" u="none" strike="noStrike" baseline="0" dirty="0" smtClean="0">
                          <a:solidFill>
                            <a:srgbClr val="7030A0"/>
                          </a:solidFill>
                          <a:effectLst/>
                          <a:latin typeface="Arial"/>
                        </a:rPr>
                        <a:t> QUESTIONS!</a:t>
                      </a:r>
                      <a:endParaRPr lang="en-US" sz="1700" b="1" i="0" u="none" strike="noStrike" dirty="0">
                        <a:solidFill>
                          <a:srgbClr val="7030A0"/>
                        </a:solidFill>
                        <a:effectLst/>
                        <a:latin typeface="Arial"/>
                      </a:endParaRPr>
                    </a:p>
                  </a:txBody>
                  <a:tcPr marL="62678" marR="62678" marT="62678" marB="6267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508000" y="2732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14065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6447501" cy="533400"/>
          </a:xfrm>
        </p:spPr>
        <p:txBody>
          <a:bodyPr>
            <a:normAutofit fontScale="90000"/>
          </a:bodyPr>
          <a:lstStyle/>
          <a:p>
            <a:r>
              <a:rPr lang="en-US" dirty="0" smtClean="0"/>
              <a:t>Editorial: Hooks</a:t>
            </a:r>
            <a:endParaRPr lang="en-US" dirty="0"/>
          </a:p>
        </p:txBody>
      </p:sp>
      <p:sp>
        <p:nvSpPr>
          <p:cNvPr id="3" name="Content Placeholder 2"/>
          <p:cNvSpPr>
            <a:spLocks noGrp="1"/>
          </p:cNvSpPr>
          <p:nvPr>
            <p:ph idx="1"/>
          </p:nvPr>
        </p:nvSpPr>
        <p:spPr>
          <a:xfrm>
            <a:off x="508001" y="914400"/>
            <a:ext cx="7416799" cy="5126963"/>
          </a:xfrm>
        </p:spPr>
        <p:txBody>
          <a:bodyPr/>
          <a:lstStyle/>
          <a:p>
            <a:pPr marL="0" indent="0">
              <a:buNone/>
            </a:pPr>
            <a:r>
              <a:rPr lang="en-US" dirty="0" smtClean="0"/>
              <a:t>	Imagine </a:t>
            </a:r>
            <a:r>
              <a:rPr lang="en-US" dirty="0"/>
              <a:t>that one day, in the prime of your life, you and all of your friends are rounded up, taken to an unknown, dismal, putrid warehouse, and all of a sudden you are living a nightmare. You are forced onto a conveyor belt. Screams of agony surround you. The smell of death consumes you. You see some of your friends get their heads chopped off; some are only mangled in the act. Then, they are dumped into boiling hot water, some still alive, their bodies scorched on contact, feeling every ounce of pain.</a:t>
            </a:r>
            <a:endParaRPr lang="en-US" dirty="0"/>
          </a:p>
          <a:p>
            <a:pPr marL="0" indent="0">
              <a:buNone/>
            </a:pPr>
            <a:endParaRPr lang="en-US" dirty="0" smtClean="0"/>
          </a:p>
          <a:p>
            <a:pPr>
              <a:buFont typeface="Wingdings" panose="05000000000000000000" pitchFamily="2" charset="2"/>
              <a:buChar char="q"/>
            </a:pPr>
            <a:r>
              <a:rPr lang="en-US" dirty="0" smtClean="0"/>
              <a:t>Sadly</a:t>
            </a:r>
            <a:r>
              <a:rPr lang="en-US" dirty="0"/>
              <a:t>, for many chickens, this is what it is like to die. </a:t>
            </a:r>
            <a:endParaRPr lang="en-US" dirty="0"/>
          </a:p>
        </p:txBody>
      </p:sp>
    </p:spTree>
    <p:extLst>
      <p:ext uri="{BB962C8B-B14F-4D97-AF65-F5344CB8AC3E}">
        <p14:creationId xmlns:p14="http://schemas.microsoft.com/office/powerpoint/2010/main" val="2917858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6447501" cy="533400"/>
          </a:xfrm>
        </p:spPr>
        <p:txBody>
          <a:bodyPr>
            <a:normAutofit fontScale="90000"/>
          </a:bodyPr>
          <a:lstStyle/>
          <a:p>
            <a:r>
              <a:rPr lang="en-US" dirty="0" smtClean="0"/>
              <a:t>Editorial: Hooks</a:t>
            </a:r>
            <a:endParaRPr lang="en-US" dirty="0"/>
          </a:p>
        </p:txBody>
      </p:sp>
      <p:sp>
        <p:nvSpPr>
          <p:cNvPr id="3" name="Content Placeholder 2"/>
          <p:cNvSpPr>
            <a:spLocks noGrp="1"/>
          </p:cNvSpPr>
          <p:nvPr>
            <p:ph idx="1"/>
          </p:nvPr>
        </p:nvSpPr>
        <p:spPr>
          <a:xfrm>
            <a:off x="508001" y="914400"/>
            <a:ext cx="7416799" cy="5126963"/>
          </a:xfrm>
        </p:spPr>
        <p:txBody>
          <a:bodyPr/>
          <a:lstStyle/>
          <a:p>
            <a:pPr marL="0" indent="0">
              <a:buNone/>
            </a:pPr>
            <a:endParaRPr lang="en-US" dirty="0" smtClean="0"/>
          </a:p>
          <a:p>
            <a:pPr marL="0" indent="0">
              <a:buNone/>
            </a:pPr>
            <a:r>
              <a:rPr lang="en-US" dirty="0"/>
              <a:t>	</a:t>
            </a:r>
            <a:r>
              <a:rPr lang="en-US" dirty="0" smtClean="0"/>
              <a:t>There </a:t>
            </a:r>
            <a:r>
              <a:rPr lang="en-US" dirty="0"/>
              <a:t>are 7 billion humans on earth, a number that seems never-ending and incomprehensible. Those 7 billion humans consume 50 billion chickens every year, and unfortunately, the poultry industry, even in first world countries, lacks regulations about how these 50 billion living creatures meet their end (Murray</a:t>
            </a:r>
            <a:r>
              <a:rPr lang="en-US" dirty="0" smtClean="0"/>
              <a:t>).</a:t>
            </a:r>
            <a:endParaRPr lang="en-US" dirty="0"/>
          </a:p>
        </p:txBody>
      </p:sp>
    </p:spTree>
    <p:extLst>
      <p:ext uri="{BB962C8B-B14F-4D97-AF65-F5344CB8AC3E}">
        <p14:creationId xmlns:p14="http://schemas.microsoft.com/office/powerpoint/2010/main" val="3076030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47501" cy="685800"/>
          </a:xfrm>
        </p:spPr>
        <p:txBody>
          <a:bodyPr/>
          <a:lstStyle/>
          <a:p>
            <a:r>
              <a:rPr lang="en-US" dirty="0" smtClean="0"/>
              <a:t>Editorial: Thesis Statements</a:t>
            </a:r>
            <a:endParaRPr lang="en-US" dirty="0"/>
          </a:p>
        </p:txBody>
      </p:sp>
      <p:sp>
        <p:nvSpPr>
          <p:cNvPr id="3" name="Content Placeholder 2"/>
          <p:cNvSpPr>
            <a:spLocks noGrp="1"/>
          </p:cNvSpPr>
          <p:nvPr>
            <p:ph idx="1"/>
          </p:nvPr>
        </p:nvSpPr>
        <p:spPr>
          <a:xfrm>
            <a:off x="508001" y="1219200"/>
            <a:ext cx="6807199" cy="4822163"/>
          </a:xfrm>
        </p:spPr>
        <p:txBody>
          <a:bodyPr/>
          <a:lstStyle/>
          <a:p>
            <a:pPr marL="0" indent="0">
              <a:buNone/>
            </a:pPr>
            <a:r>
              <a:rPr lang="en-US" dirty="0" smtClean="0"/>
              <a:t>Thesis Statements: </a:t>
            </a:r>
            <a:r>
              <a:rPr lang="en-US" dirty="0" smtClean="0">
                <a:hlinkClick r:id="rId2"/>
              </a:rPr>
              <a:t>Purdue Owl</a:t>
            </a:r>
            <a:endParaRPr lang="en-US" dirty="0" smtClean="0"/>
          </a:p>
          <a:p>
            <a:pPr marL="0" indent="0">
              <a:buNone/>
            </a:pPr>
            <a:endParaRPr lang="en-US" dirty="0"/>
          </a:p>
          <a:p>
            <a:pPr>
              <a:buFont typeface="Wingdings" panose="05000000000000000000" pitchFamily="2" charset="2"/>
              <a:buChar char="q"/>
            </a:pPr>
            <a:r>
              <a:rPr lang="en-US" b="1" dirty="0" smtClean="0"/>
              <a:t>Example </a:t>
            </a:r>
            <a:r>
              <a:rPr lang="en-US" b="1" dirty="0"/>
              <a:t>of a non-debatable thesis statement:</a:t>
            </a:r>
            <a:endParaRPr lang="en-US" dirty="0"/>
          </a:p>
          <a:p>
            <a:pPr marL="0" indent="0">
              <a:buNone/>
            </a:pPr>
            <a:r>
              <a:rPr lang="en-US" dirty="0"/>
              <a:t>Pollution is bad for the environment</a:t>
            </a:r>
            <a:r>
              <a:rPr lang="en-US" dirty="0" smtClean="0"/>
              <a:t>.</a:t>
            </a:r>
          </a:p>
          <a:p>
            <a:pPr marL="0" indent="0">
              <a:buNone/>
            </a:pPr>
            <a:endParaRPr lang="en-US" dirty="0"/>
          </a:p>
          <a:p>
            <a:pPr>
              <a:buFont typeface="Wingdings" panose="05000000000000000000" pitchFamily="2" charset="2"/>
              <a:buChar char="q"/>
            </a:pPr>
            <a:r>
              <a:rPr lang="en-US" b="1" dirty="0"/>
              <a:t>Example of a debatable thesis statement:</a:t>
            </a:r>
            <a:endParaRPr lang="en-US" dirty="0"/>
          </a:p>
          <a:p>
            <a:pPr marL="0" indent="0">
              <a:buNone/>
            </a:pPr>
            <a:r>
              <a:rPr lang="en-US" dirty="0"/>
              <a:t>At least 25 percent of the federal budget should be spent on limiting </a:t>
            </a:r>
            <a:r>
              <a:rPr lang="en-US" dirty="0" smtClean="0"/>
              <a:t>pollution. </a:t>
            </a:r>
          </a:p>
          <a:p>
            <a:pPr marL="0" indent="0">
              <a:buNone/>
            </a:pPr>
            <a:endParaRPr lang="en-US" dirty="0"/>
          </a:p>
          <a:p>
            <a:pPr marL="0" indent="0">
              <a:buNone/>
            </a:pPr>
            <a:r>
              <a:rPr lang="en-US" dirty="0" smtClean="0">
                <a:solidFill>
                  <a:srgbClr val="7030A0"/>
                </a:solidFill>
              </a:rPr>
              <a:t>Must be debatable and narrow. </a:t>
            </a:r>
            <a:endParaRPr lang="en-US" dirty="0">
              <a:solidFill>
                <a:srgbClr val="7030A0"/>
              </a:solidFill>
            </a:endParaRPr>
          </a:p>
        </p:txBody>
      </p:sp>
    </p:spTree>
    <p:extLst>
      <p:ext uri="{BB962C8B-B14F-4D97-AF65-F5344CB8AC3E}">
        <p14:creationId xmlns:p14="http://schemas.microsoft.com/office/powerpoint/2010/main" val="1856483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 y="228600"/>
            <a:ext cx="7188199" cy="457200"/>
          </a:xfrm>
        </p:spPr>
        <p:txBody>
          <a:bodyPr>
            <a:normAutofit fontScale="90000"/>
          </a:bodyPr>
          <a:lstStyle/>
          <a:p>
            <a:r>
              <a:rPr lang="en-US" sz="2800" dirty="0" smtClean="0"/>
              <a:t>Editorial: Background Information</a:t>
            </a:r>
            <a:endParaRPr lang="en-US" dirty="0"/>
          </a:p>
        </p:txBody>
      </p:sp>
      <p:sp>
        <p:nvSpPr>
          <p:cNvPr id="3" name="Content Placeholder 2"/>
          <p:cNvSpPr>
            <a:spLocks noGrp="1"/>
          </p:cNvSpPr>
          <p:nvPr>
            <p:ph idx="1"/>
          </p:nvPr>
        </p:nvSpPr>
        <p:spPr>
          <a:xfrm>
            <a:off x="228600" y="990600"/>
            <a:ext cx="7391399" cy="5050763"/>
          </a:xfrm>
        </p:spPr>
        <p:txBody>
          <a:bodyPr>
            <a:normAutofit/>
          </a:bodyPr>
          <a:lstStyle/>
          <a:p>
            <a:pPr fontAlgn="base">
              <a:buFont typeface="Wingdings" panose="05000000000000000000" pitchFamily="2" charset="2"/>
              <a:buChar char="q"/>
            </a:pPr>
            <a:r>
              <a:rPr lang="en-US" dirty="0">
                <a:solidFill>
                  <a:schemeClr val="tx1"/>
                </a:solidFill>
              </a:rPr>
              <a:t>Describe humanity’s (and my own) love for chicken</a:t>
            </a:r>
          </a:p>
          <a:p>
            <a:pPr fontAlgn="base">
              <a:buFont typeface="Wingdings" panose="05000000000000000000" pitchFamily="2" charset="2"/>
              <a:buChar char="q"/>
            </a:pPr>
            <a:r>
              <a:rPr lang="en-US" dirty="0">
                <a:solidFill>
                  <a:schemeClr val="tx1"/>
                </a:solidFill>
              </a:rPr>
              <a:t>Healthy option in comparison to red meat</a:t>
            </a:r>
          </a:p>
          <a:p>
            <a:pPr fontAlgn="base">
              <a:buFont typeface="Wingdings" panose="05000000000000000000" pitchFamily="2" charset="2"/>
              <a:buChar char="q"/>
            </a:pPr>
            <a:r>
              <a:rPr lang="en-US" dirty="0">
                <a:solidFill>
                  <a:schemeClr val="tx1"/>
                </a:solidFill>
              </a:rPr>
              <a:t>Compare - 1950s treatment - more human</a:t>
            </a:r>
          </a:p>
          <a:p>
            <a:pPr fontAlgn="base">
              <a:buFont typeface="Wingdings" panose="05000000000000000000" pitchFamily="2" charset="2"/>
              <a:buChar char="q"/>
            </a:pPr>
            <a:r>
              <a:rPr lang="en-US" dirty="0">
                <a:solidFill>
                  <a:schemeClr val="tx1"/>
                </a:solidFill>
              </a:rPr>
              <a:t>The rise of fast food chicken</a:t>
            </a:r>
          </a:p>
          <a:p>
            <a:pPr fontAlgn="base">
              <a:buFont typeface="Wingdings" panose="05000000000000000000" pitchFamily="2" charset="2"/>
              <a:buChar char="q"/>
            </a:pPr>
            <a:r>
              <a:rPr lang="en-US" dirty="0">
                <a:solidFill>
                  <a:schemeClr val="tx1"/>
                </a:solidFill>
              </a:rPr>
              <a:t>Chickens are exempt from the USDA’s Humane Methods of Slaughter Act</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solidFill>
                  <a:srgbClr val="7030A0"/>
                </a:solidFill>
              </a:rPr>
              <a:t>Thesis</a:t>
            </a:r>
            <a:r>
              <a:rPr lang="en-US" dirty="0">
                <a:solidFill>
                  <a:schemeClr val="tx1"/>
                </a:solidFill>
              </a:rPr>
              <a:t>: Even though chickens are the most commonly consumed meat, the likeness of chickens to other social creatures and the current deplorable state of many chicken factories demonstrate the need to raise awareness and make poultry part of the USDA’s Humane Methods of Slaughter Act.</a:t>
            </a:r>
            <a:endParaRPr lang="en-US" dirty="0">
              <a:solidFill>
                <a:schemeClr val="tx1"/>
              </a:solidFill>
            </a:endParaRPr>
          </a:p>
        </p:txBody>
      </p:sp>
    </p:spTree>
    <p:extLst>
      <p:ext uri="{BB962C8B-B14F-4D97-AF65-F5344CB8AC3E}">
        <p14:creationId xmlns:p14="http://schemas.microsoft.com/office/powerpoint/2010/main" val="2600268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47501" cy="533400"/>
          </a:xfrm>
        </p:spPr>
        <p:txBody>
          <a:bodyPr>
            <a:normAutofit/>
          </a:bodyPr>
          <a:lstStyle/>
          <a:p>
            <a:r>
              <a:rPr lang="en-US" sz="2800" dirty="0" smtClean="0"/>
              <a:t>Editorial: Evidence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432872"/>
              </p:ext>
            </p:extLst>
          </p:nvPr>
        </p:nvGraphicFramePr>
        <p:xfrm>
          <a:off x="508000" y="1447800"/>
          <a:ext cx="6446838" cy="3120044"/>
        </p:xfrm>
        <a:graphic>
          <a:graphicData uri="http://schemas.openxmlformats.org/drawingml/2006/table">
            <a:tbl>
              <a:tblPr/>
              <a:tblGrid>
                <a:gridCol w="6446838"/>
              </a:tblGrid>
              <a:tr h="3120044">
                <a:tc>
                  <a:txBody>
                    <a:bodyPr/>
                    <a:lstStyle/>
                    <a:p>
                      <a:pPr rtl="0" fontAlgn="t">
                        <a:spcBef>
                          <a:spcPts val="0"/>
                        </a:spcBef>
                        <a:spcAft>
                          <a:spcPts val="0"/>
                        </a:spcAft>
                      </a:pPr>
                      <a:r>
                        <a:rPr lang="en-US" sz="1700" b="1" i="0" u="none" strike="noStrike" dirty="0">
                          <a:solidFill>
                            <a:srgbClr val="000000"/>
                          </a:solidFill>
                          <a:effectLst/>
                          <a:latin typeface="Arial"/>
                        </a:rPr>
                        <a:t>EVIDENCE:</a:t>
                      </a:r>
                      <a:endParaRPr lang="en-US" sz="1700" dirty="0">
                        <a:effectLst/>
                      </a:endParaRPr>
                    </a:p>
                    <a:p>
                      <a:pPr rtl="0" fontAlgn="base">
                        <a:spcBef>
                          <a:spcPts val="0"/>
                        </a:spcBef>
                        <a:spcAft>
                          <a:spcPts val="0"/>
                        </a:spcAft>
                        <a:buFont typeface="Arial"/>
                        <a:buChar char="•"/>
                      </a:pPr>
                      <a:r>
                        <a:rPr lang="en-US" sz="1700" b="0" i="0" u="none" strike="noStrike" dirty="0">
                          <a:solidFill>
                            <a:srgbClr val="000000"/>
                          </a:solidFill>
                          <a:effectLst/>
                          <a:latin typeface="Arial"/>
                        </a:rPr>
                        <a:t>Choose the BEST evidence to support claims</a:t>
                      </a:r>
                    </a:p>
                    <a:p>
                      <a:pPr rtl="0" fontAlgn="base">
                        <a:spcBef>
                          <a:spcPts val="0"/>
                        </a:spcBef>
                        <a:spcAft>
                          <a:spcPts val="0"/>
                        </a:spcAft>
                        <a:buFont typeface="Arial"/>
                        <a:buChar char="•"/>
                      </a:pPr>
                      <a:r>
                        <a:rPr lang="en-US" sz="1700" b="0" i="0" u="none" strike="noStrike" dirty="0">
                          <a:solidFill>
                            <a:srgbClr val="000000"/>
                          </a:solidFill>
                          <a:effectLst/>
                          <a:latin typeface="Arial"/>
                        </a:rPr>
                        <a:t>Introduce by giving credit and authority to the source - cover CACOA</a:t>
                      </a:r>
                    </a:p>
                    <a:p>
                      <a:pPr marL="742950" lvl="1" indent="-285750" rtl="0" fontAlgn="base">
                        <a:spcBef>
                          <a:spcPts val="0"/>
                        </a:spcBef>
                        <a:spcAft>
                          <a:spcPts val="0"/>
                        </a:spcAft>
                        <a:buFont typeface="Arial"/>
                        <a:buChar char="•"/>
                      </a:pPr>
                      <a:r>
                        <a:rPr lang="en-US" sz="1700" b="0" i="0" u="none" strike="noStrike" dirty="0">
                          <a:solidFill>
                            <a:srgbClr val="000000"/>
                          </a:solidFill>
                          <a:effectLst/>
                          <a:latin typeface="Arial"/>
                        </a:rPr>
                        <a:t>According to…</a:t>
                      </a:r>
                    </a:p>
                    <a:p>
                      <a:pPr marL="742950" lvl="1" indent="-285750" rtl="0" fontAlgn="base">
                        <a:spcBef>
                          <a:spcPts val="0"/>
                        </a:spcBef>
                        <a:spcAft>
                          <a:spcPts val="0"/>
                        </a:spcAft>
                        <a:buFont typeface="Arial"/>
                        <a:buChar char="•"/>
                      </a:pPr>
                      <a:r>
                        <a:rPr lang="en-US" sz="1700" b="0" i="0" u="none" strike="noStrike" dirty="0">
                          <a:solidFill>
                            <a:srgbClr val="000000"/>
                          </a:solidFill>
                          <a:effectLst/>
                          <a:latin typeface="Arial"/>
                        </a:rPr>
                        <a:t>Based on research by…</a:t>
                      </a:r>
                    </a:p>
                    <a:p>
                      <a:pPr rtl="0" fontAlgn="base">
                        <a:spcBef>
                          <a:spcPts val="0"/>
                        </a:spcBef>
                        <a:spcAft>
                          <a:spcPts val="0"/>
                        </a:spcAft>
                        <a:buFont typeface="Arial"/>
                        <a:buChar char="•"/>
                      </a:pPr>
                      <a:r>
                        <a:rPr lang="en-US" sz="1700" b="0" i="0" u="none" strike="noStrike" dirty="0">
                          <a:solidFill>
                            <a:srgbClr val="000000"/>
                          </a:solidFill>
                          <a:effectLst/>
                          <a:latin typeface="Arial"/>
                        </a:rPr>
                        <a:t>Clarifying relationships between claims/evidence:</a:t>
                      </a:r>
                    </a:p>
                    <a:p>
                      <a:pPr marL="742950" lvl="1" indent="-285750" rtl="0" fontAlgn="base">
                        <a:spcBef>
                          <a:spcPts val="0"/>
                        </a:spcBef>
                        <a:spcAft>
                          <a:spcPts val="0"/>
                        </a:spcAft>
                        <a:buFont typeface="Arial"/>
                        <a:buChar char="•"/>
                      </a:pPr>
                      <a:r>
                        <a:rPr lang="en-US" sz="1700" b="0" i="0" u="none" strike="noStrike" dirty="0">
                          <a:solidFill>
                            <a:srgbClr val="000000"/>
                          </a:solidFill>
                          <a:effectLst/>
                          <a:latin typeface="Arial"/>
                        </a:rPr>
                        <a:t>This demonstrates…</a:t>
                      </a:r>
                    </a:p>
                    <a:p>
                      <a:pPr marL="742950" lvl="1" indent="-285750" rtl="0" fontAlgn="base">
                        <a:spcBef>
                          <a:spcPts val="0"/>
                        </a:spcBef>
                        <a:spcAft>
                          <a:spcPts val="0"/>
                        </a:spcAft>
                        <a:buFont typeface="Arial"/>
                        <a:buChar char="•"/>
                      </a:pPr>
                      <a:r>
                        <a:rPr lang="en-US" sz="1700" b="0" i="0" u="none" strike="noStrike" dirty="0">
                          <a:solidFill>
                            <a:srgbClr val="000000"/>
                          </a:solidFill>
                          <a:effectLst/>
                          <a:latin typeface="Arial"/>
                        </a:rPr>
                        <a:t>This proves…</a:t>
                      </a:r>
                    </a:p>
                  </a:txBody>
                  <a:tcPr marL="62678" marR="62678" marT="62678" marB="6267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508000" y="2873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84980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Editorial: Organization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6278865"/>
              </p:ext>
            </p:extLst>
          </p:nvPr>
        </p:nvGraphicFramePr>
        <p:xfrm>
          <a:off x="508000" y="1371600"/>
          <a:ext cx="6446838" cy="4476404"/>
        </p:xfrm>
        <a:graphic>
          <a:graphicData uri="http://schemas.openxmlformats.org/drawingml/2006/table">
            <a:tbl>
              <a:tblPr/>
              <a:tblGrid>
                <a:gridCol w="6446838"/>
              </a:tblGrid>
              <a:tr h="4476404">
                <a:tc>
                  <a:txBody>
                    <a:bodyPr/>
                    <a:lstStyle/>
                    <a:p>
                      <a:pPr rtl="0" fontAlgn="t">
                        <a:spcBef>
                          <a:spcPts val="0"/>
                        </a:spcBef>
                        <a:spcAft>
                          <a:spcPts val="0"/>
                        </a:spcAft>
                      </a:pPr>
                      <a:r>
                        <a:rPr lang="en-US" sz="1700" b="1" i="0" u="none" strike="noStrike" dirty="0">
                          <a:solidFill>
                            <a:srgbClr val="000000"/>
                          </a:solidFill>
                          <a:effectLst/>
                          <a:latin typeface="Arial"/>
                        </a:rPr>
                        <a:t>ORGANIZATION:</a:t>
                      </a:r>
                      <a:endParaRPr lang="en-US" sz="1700" dirty="0">
                        <a:effectLst/>
                      </a:endParaRPr>
                    </a:p>
                    <a:p>
                      <a:pPr rtl="0" fontAlgn="base">
                        <a:spcBef>
                          <a:spcPts val="0"/>
                        </a:spcBef>
                        <a:spcAft>
                          <a:spcPts val="0"/>
                        </a:spcAft>
                        <a:buFont typeface="Arial"/>
                        <a:buChar char="•"/>
                      </a:pPr>
                      <a:r>
                        <a:rPr lang="en-US" sz="1700" b="0" i="0" u="none" strike="noStrike" dirty="0">
                          <a:solidFill>
                            <a:srgbClr val="000000"/>
                          </a:solidFill>
                          <a:effectLst/>
                          <a:latin typeface="Arial"/>
                        </a:rPr>
                        <a:t>“Inverted Pyramid”</a:t>
                      </a:r>
                    </a:p>
                    <a:p>
                      <a:pPr marL="742950" lvl="1" indent="-285750" rtl="0" fontAlgn="base">
                        <a:spcBef>
                          <a:spcPts val="0"/>
                        </a:spcBef>
                        <a:spcAft>
                          <a:spcPts val="0"/>
                        </a:spcAft>
                        <a:buFont typeface="Arial"/>
                        <a:buChar char="•"/>
                      </a:pPr>
                      <a:r>
                        <a:rPr lang="en-US" sz="1700" b="0" i="0" u="none" strike="noStrike" dirty="0">
                          <a:solidFill>
                            <a:srgbClr val="000000"/>
                          </a:solidFill>
                          <a:effectLst/>
                          <a:latin typeface="Arial"/>
                        </a:rPr>
                        <a:t>1) Introduction:</a:t>
                      </a:r>
                    </a:p>
                    <a:p>
                      <a:pPr marL="1143000" lvl="2" indent="-228600" rtl="0" fontAlgn="base">
                        <a:spcBef>
                          <a:spcPts val="0"/>
                        </a:spcBef>
                        <a:spcAft>
                          <a:spcPts val="0"/>
                        </a:spcAft>
                        <a:buFont typeface="Arial"/>
                        <a:buChar char="•"/>
                      </a:pPr>
                      <a:r>
                        <a:rPr lang="en-US" sz="1700" b="0" i="0" u="none" strike="noStrike" dirty="0">
                          <a:solidFill>
                            <a:srgbClr val="000000"/>
                          </a:solidFill>
                          <a:effectLst/>
                          <a:latin typeface="Arial"/>
                        </a:rPr>
                        <a:t>Hook/Background/Thesis </a:t>
                      </a:r>
                    </a:p>
                    <a:p>
                      <a:pPr marL="742950" lvl="1" indent="-285750" rtl="0" fontAlgn="base">
                        <a:spcBef>
                          <a:spcPts val="0"/>
                        </a:spcBef>
                        <a:spcAft>
                          <a:spcPts val="0"/>
                        </a:spcAft>
                        <a:buFont typeface="Arial"/>
                        <a:buChar char="•"/>
                      </a:pPr>
                      <a:r>
                        <a:rPr lang="en-US" sz="1700" b="0" i="0" u="none" strike="noStrike" dirty="0">
                          <a:solidFill>
                            <a:srgbClr val="000000"/>
                          </a:solidFill>
                          <a:effectLst/>
                          <a:latin typeface="Arial"/>
                        </a:rPr>
                        <a:t>2) Strongest Claim</a:t>
                      </a:r>
                    </a:p>
                    <a:p>
                      <a:pPr marL="1143000" lvl="2" indent="-228600" rtl="0" fontAlgn="base">
                        <a:spcBef>
                          <a:spcPts val="0"/>
                        </a:spcBef>
                        <a:spcAft>
                          <a:spcPts val="0"/>
                        </a:spcAft>
                        <a:buFont typeface="Arial"/>
                        <a:buChar char="•"/>
                      </a:pPr>
                      <a:r>
                        <a:rPr lang="en-US" sz="1700" b="0" i="0" u="none" strike="noStrike" dirty="0">
                          <a:solidFill>
                            <a:srgbClr val="000000"/>
                          </a:solidFill>
                          <a:effectLst/>
                          <a:latin typeface="Arial"/>
                        </a:rPr>
                        <a:t>Claim/Evidence/Reasoning</a:t>
                      </a:r>
                    </a:p>
                    <a:p>
                      <a:pPr marL="742950" lvl="1" indent="-285750" rtl="0" fontAlgn="base">
                        <a:spcBef>
                          <a:spcPts val="0"/>
                        </a:spcBef>
                        <a:spcAft>
                          <a:spcPts val="0"/>
                        </a:spcAft>
                        <a:buFont typeface="Arial"/>
                        <a:buChar char="•"/>
                      </a:pPr>
                      <a:r>
                        <a:rPr lang="en-US" sz="1700" b="0" i="0" u="none" strike="noStrike" dirty="0">
                          <a:solidFill>
                            <a:srgbClr val="000000"/>
                          </a:solidFill>
                          <a:effectLst/>
                          <a:latin typeface="Arial"/>
                        </a:rPr>
                        <a:t>3) 2nd Strongest Claim</a:t>
                      </a:r>
                    </a:p>
                    <a:p>
                      <a:pPr marL="1143000" lvl="2" indent="-228600" rtl="0" fontAlgn="base">
                        <a:spcBef>
                          <a:spcPts val="0"/>
                        </a:spcBef>
                        <a:spcAft>
                          <a:spcPts val="0"/>
                        </a:spcAft>
                        <a:buFont typeface="Arial"/>
                        <a:buChar char="•"/>
                      </a:pPr>
                      <a:r>
                        <a:rPr lang="en-US" sz="1700" b="0" i="0" u="none" strike="noStrike" dirty="0">
                          <a:solidFill>
                            <a:srgbClr val="000000"/>
                          </a:solidFill>
                          <a:effectLst/>
                          <a:latin typeface="Arial"/>
                        </a:rPr>
                        <a:t>Claim/Evidence/Reasoning</a:t>
                      </a:r>
                    </a:p>
                    <a:p>
                      <a:pPr marL="742950" lvl="1" indent="-285750" rtl="0" fontAlgn="base">
                        <a:spcBef>
                          <a:spcPts val="0"/>
                        </a:spcBef>
                        <a:spcAft>
                          <a:spcPts val="0"/>
                        </a:spcAft>
                        <a:buFont typeface="Arial"/>
                        <a:buChar char="•"/>
                      </a:pPr>
                      <a:r>
                        <a:rPr lang="en-US" sz="1700" b="0" i="0" u="none" strike="noStrike" dirty="0">
                          <a:solidFill>
                            <a:srgbClr val="000000"/>
                          </a:solidFill>
                          <a:effectLst/>
                          <a:latin typeface="Arial"/>
                        </a:rPr>
                        <a:t>4) Counterargument/Rebuttal</a:t>
                      </a:r>
                    </a:p>
                    <a:p>
                      <a:pPr marL="1143000" lvl="2" indent="-228600" rtl="0" fontAlgn="base">
                        <a:spcBef>
                          <a:spcPts val="0"/>
                        </a:spcBef>
                        <a:spcAft>
                          <a:spcPts val="0"/>
                        </a:spcAft>
                        <a:buFont typeface="Arial"/>
                        <a:buChar char="•"/>
                      </a:pPr>
                      <a:r>
                        <a:rPr lang="en-US" sz="1700" b="0" i="0" u="none" strike="noStrike" dirty="0">
                          <a:solidFill>
                            <a:srgbClr val="000000"/>
                          </a:solidFill>
                          <a:effectLst/>
                          <a:latin typeface="Arial"/>
                        </a:rPr>
                        <a:t>It may be argued that…</a:t>
                      </a:r>
                    </a:p>
                    <a:p>
                      <a:pPr marL="1143000" lvl="2" indent="-228600" rtl="0" fontAlgn="base">
                        <a:spcBef>
                          <a:spcPts val="0"/>
                        </a:spcBef>
                        <a:spcAft>
                          <a:spcPts val="0"/>
                        </a:spcAft>
                        <a:buFont typeface="Arial"/>
                        <a:buChar char="•"/>
                      </a:pPr>
                      <a:r>
                        <a:rPr lang="en-US" sz="1700" b="0" i="0" u="none" strike="noStrike" dirty="0">
                          <a:solidFill>
                            <a:srgbClr val="000000"/>
                          </a:solidFill>
                          <a:effectLst/>
                          <a:latin typeface="Arial"/>
                        </a:rPr>
                        <a:t>While that may be true...</a:t>
                      </a:r>
                    </a:p>
                    <a:p>
                      <a:pPr marL="1143000" lvl="2" indent="-228600" rtl="0" fontAlgn="base">
                        <a:spcBef>
                          <a:spcPts val="0"/>
                        </a:spcBef>
                        <a:spcAft>
                          <a:spcPts val="0"/>
                        </a:spcAft>
                        <a:buFont typeface="Arial"/>
                        <a:buChar char="•"/>
                      </a:pPr>
                      <a:r>
                        <a:rPr lang="en-US" sz="1700" b="0" i="0" u="none" strike="noStrike" dirty="0">
                          <a:solidFill>
                            <a:srgbClr val="000000"/>
                          </a:solidFill>
                          <a:effectLst/>
                          <a:latin typeface="Arial"/>
                        </a:rPr>
                        <a:t>However...</a:t>
                      </a:r>
                    </a:p>
                    <a:p>
                      <a:pPr marL="742950" lvl="1" indent="-285750" rtl="0" fontAlgn="base">
                        <a:spcBef>
                          <a:spcPts val="0"/>
                        </a:spcBef>
                        <a:spcAft>
                          <a:spcPts val="0"/>
                        </a:spcAft>
                        <a:buFont typeface="Arial"/>
                        <a:buChar char="•"/>
                      </a:pPr>
                      <a:r>
                        <a:rPr lang="en-US" sz="1700" b="0" i="0" u="none" strike="noStrike" dirty="0">
                          <a:solidFill>
                            <a:srgbClr val="000000"/>
                          </a:solidFill>
                          <a:effectLst/>
                          <a:latin typeface="Arial"/>
                        </a:rPr>
                        <a:t>5) Conclusion</a:t>
                      </a:r>
                    </a:p>
                  </a:txBody>
                  <a:tcPr marL="62678" marR="62678" marT="62678" marB="6267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508000" y="2354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840699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51</TotalTime>
  <Words>870</Words>
  <Application>Microsoft Office PowerPoint</Application>
  <PresentationFormat>On-screen Show (4:3)</PresentationFormat>
  <Paragraphs>116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Agenda: Tuesday December 6, 2016</vt:lpstr>
      <vt:lpstr>Warm Up 12/6</vt:lpstr>
      <vt:lpstr>Editorial: Hooks</vt:lpstr>
      <vt:lpstr>Editorial: Hooks</vt:lpstr>
      <vt:lpstr>Editorial: Hooks</vt:lpstr>
      <vt:lpstr>Editorial: Thesis Statements</vt:lpstr>
      <vt:lpstr>Editorial: Background Information</vt:lpstr>
      <vt:lpstr>Editorial: Evidence</vt:lpstr>
      <vt:lpstr>Editorial: Organization</vt:lpstr>
      <vt:lpstr>Editorial: Outline</vt:lpstr>
      <vt:lpstr>Editorial: Evidence</vt:lpstr>
      <vt:lpstr>Editorial: Evidence</vt:lpstr>
      <vt:lpstr>Editorial: Evidence/ Quote integration techniques</vt:lpstr>
    </vt:vector>
  </TitlesOfParts>
  <Company>Jeffco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Tuesday December 6, 2016</dc:title>
  <dc:creator>User</dc:creator>
  <cp:lastModifiedBy>User</cp:lastModifiedBy>
  <cp:revision>5</cp:revision>
  <dcterms:created xsi:type="dcterms:W3CDTF">2016-12-06T17:02:41Z</dcterms:created>
  <dcterms:modified xsi:type="dcterms:W3CDTF">2016-12-06T17:54:38Z</dcterms:modified>
</cp:coreProperties>
</file>