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7" r:id="rId3"/>
    <p:sldId id="258" r:id="rId4"/>
    <p:sldId id="259" r:id="rId5"/>
    <p:sldId id="264" r:id="rId6"/>
    <p:sldId id="260" r:id="rId7"/>
    <p:sldId id="261" r:id="rId8"/>
    <p:sldId id="263" r:id="rId9"/>
    <p:sldId id="275" r:id="rId10"/>
    <p:sldId id="265" r:id="rId11"/>
    <p:sldId id="266" r:id="rId12"/>
    <p:sldId id="267" r:id="rId13"/>
    <p:sldId id="268" r:id="rId14"/>
    <p:sldId id="262" r:id="rId15"/>
    <p:sldId id="272" r:id="rId16"/>
    <p:sldId id="269" r:id="rId17"/>
    <p:sldId id="270" r:id="rId18"/>
    <p:sldId id="271"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959191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65183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197149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699323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1255915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97274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519233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844521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0462155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3109038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91498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373798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020433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40698407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361267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7122567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5880741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3867561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225702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3779371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9474832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79292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7326672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6602659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5457941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4176164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790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991557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213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2985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02687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653351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997555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FF8C49-64B8-9B48-BCAC-B4EDC89BE6A9}" type="datetimeFigureOut">
              <a:rPr lang="en-US" smtClean="0">
                <a:solidFill>
                  <a:prstClr val="black">
                    <a:tint val="75000"/>
                  </a:prstClr>
                </a:solidFill>
              </a:rPr>
              <a:pPr/>
              <a:t>11/10/2016</a:t>
            </a:fld>
            <a:endParaRPr lang="en-US">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38FA3E86-A463-1440-8D68-B1B188E51099}"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3416350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thisibelieve.org/essay/68049/" TargetMode="External"/><Relationship Id="rId2" Type="http://schemas.openxmlformats.org/officeDocument/2006/relationships/hyperlink" Target="http://www.npr.org/2005/05/16/4651531/be-cool-to-the-pizza-dude" TargetMode="External"/><Relationship Id="rId1" Type="http://schemas.openxmlformats.org/officeDocument/2006/relationships/slideLayout" Target="../slideLayouts/slideLayout2.xml"/><Relationship Id="rId4" Type="http://schemas.openxmlformats.org/officeDocument/2006/relationships/hyperlink" Target="https://thisibelieve.org/essay/101469/"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hisibelieve.org/essay/68049/" TargetMode="External"/><Relationship Id="rId2" Type="http://schemas.openxmlformats.org/officeDocument/2006/relationships/hyperlink" Target="http://www.npr.org/2005/05/16/4651531/be-cool-to-the-pizza-dude" TargetMode="External"/><Relationship Id="rId1" Type="http://schemas.openxmlformats.org/officeDocument/2006/relationships/slideLayout" Target="../slideLayouts/slideLayout2.xml"/><Relationship Id="rId4" Type="http://schemas.openxmlformats.org/officeDocument/2006/relationships/hyperlink" Target="https://thisibelieve.org/essay/10146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6197599" cy="762000"/>
          </a:xfrm>
        </p:spPr>
        <p:txBody>
          <a:bodyPr>
            <a:normAutofit/>
          </a:bodyPr>
          <a:lstStyle/>
          <a:p>
            <a:pPr algn="ctr"/>
            <a:r>
              <a:rPr lang="en-US" sz="2800" dirty="0"/>
              <a:t>Agenda: </a:t>
            </a:r>
            <a:r>
              <a:rPr lang="en-US" sz="2800" dirty="0" smtClean="0"/>
              <a:t>Tuesday November 8, 2016</a:t>
            </a:r>
            <a:endParaRPr lang="en-US" sz="2800" dirty="0">
              <a:solidFill>
                <a:schemeClr val="accent4"/>
              </a:solidFill>
            </a:endParaRPr>
          </a:p>
        </p:txBody>
      </p:sp>
      <p:sp>
        <p:nvSpPr>
          <p:cNvPr id="3" name="Content Placeholder 2"/>
          <p:cNvSpPr>
            <a:spLocks noGrp="1"/>
          </p:cNvSpPr>
          <p:nvPr>
            <p:ph idx="1"/>
          </p:nvPr>
        </p:nvSpPr>
        <p:spPr>
          <a:xfrm>
            <a:off x="228600" y="1219200"/>
            <a:ext cx="8686800" cy="5334000"/>
          </a:xfrm>
        </p:spPr>
        <p:txBody>
          <a:bodyPr>
            <a:normAutofit fontScale="62500" lnSpcReduction="20000"/>
          </a:bodyPr>
          <a:lstStyle/>
          <a:p>
            <a:pPr marL="0" indent="0">
              <a:buNone/>
            </a:pPr>
            <a:r>
              <a:rPr lang="en-US" sz="3400" dirty="0" smtClean="0"/>
              <a:t>Warm up</a:t>
            </a:r>
          </a:p>
          <a:p>
            <a:pPr marL="0" indent="0">
              <a:buNone/>
            </a:pPr>
            <a:r>
              <a:rPr lang="en-US" sz="3400" dirty="0" smtClean="0"/>
              <a:t>Vocabulary 4 (1, 2, 3)</a:t>
            </a:r>
          </a:p>
          <a:p>
            <a:pPr marL="0" indent="0">
              <a:buNone/>
            </a:pPr>
            <a:r>
              <a:rPr lang="en-US" sz="3400" dirty="0" smtClean="0"/>
              <a:t>Identifying fragments</a:t>
            </a:r>
          </a:p>
          <a:p>
            <a:pPr marL="0" indent="0">
              <a:buNone/>
            </a:pPr>
            <a:r>
              <a:rPr lang="en-US" sz="3400" dirty="0" smtClean="0"/>
              <a:t>This I Believe</a:t>
            </a:r>
          </a:p>
          <a:p>
            <a:pPr marL="0" indent="0">
              <a:buNone/>
            </a:pPr>
            <a:endParaRPr lang="en-US" sz="3400" dirty="0" smtClean="0"/>
          </a:p>
          <a:p>
            <a:pPr marL="0" indent="0">
              <a:buNone/>
            </a:pPr>
            <a:endParaRPr lang="en-US" sz="3400" dirty="0" smtClean="0"/>
          </a:p>
          <a:p>
            <a:pPr marL="0" indent="0">
              <a:buNone/>
            </a:pPr>
            <a:r>
              <a:rPr lang="en-US" sz="3400" dirty="0" smtClean="0">
                <a:solidFill>
                  <a:srgbClr val="FF0000"/>
                </a:solidFill>
              </a:rPr>
              <a:t>Blank Slate project due Th. 11/10</a:t>
            </a:r>
            <a:endParaRPr lang="en-US" sz="3400" dirty="0">
              <a:solidFill>
                <a:srgbClr val="FF0000"/>
              </a:solidFill>
            </a:endParaRPr>
          </a:p>
          <a:p>
            <a:pPr marL="0" indent="0">
              <a:buNone/>
            </a:pPr>
            <a:endParaRPr lang="en-US" sz="3400" dirty="0" smtClean="0"/>
          </a:p>
          <a:p>
            <a:pPr marL="0" indent="0">
              <a:buNone/>
            </a:pPr>
            <a:endParaRPr lang="en-US" sz="3400" dirty="0"/>
          </a:p>
          <a:p>
            <a:pPr marL="0" indent="0">
              <a:buNone/>
            </a:pPr>
            <a:r>
              <a:rPr lang="en-US" sz="3400" dirty="0" smtClean="0"/>
              <a:t>Random fact of the day:</a:t>
            </a:r>
          </a:p>
          <a:p>
            <a:pPr marL="0" indent="0">
              <a:buNone/>
            </a:pPr>
            <a:r>
              <a:rPr lang="en-US" sz="3400" dirty="0"/>
              <a:t>347,000 tweets are sent every minute!</a:t>
            </a:r>
          </a:p>
          <a:p>
            <a:pPr marL="0" indent="0">
              <a:buNone/>
            </a:pPr>
            <a:endParaRPr lang="en-US" sz="2400" dirty="0" smtClean="0"/>
          </a:p>
          <a:p>
            <a:pPr marL="0" indent="0">
              <a:buNone/>
            </a:pPr>
            <a:r>
              <a:rPr lang="en-US" sz="2400" dirty="0"/>
              <a:t/>
            </a:r>
            <a:br>
              <a:rPr lang="en-US" sz="2400" dirty="0"/>
            </a:br>
            <a:endParaRPr lang="en-US" dirty="0" smtClean="0"/>
          </a:p>
        </p:txBody>
      </p:sp>
    </p:spTree>
    <p:extLst>
      <p:ext uri="{BB962C8B-B14F-4D97-AF65-F5344CB8AC3E}">
        <p14:creationId xmlns:p14="http://schemas.microsoft.com/office/powerpoint/2010/main" val="886126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447501" cy="533400"/>
          </a:xfrm>
        </p:spPr>
        <p:txBody>
          <a:bodyPr>
            <a:normAutofit fontScale="90000"/>
          </a:bodyPr>
          <a:lstStyle/>
          <a:p>
            <a:r>
              <a:rPr lang="en-US" sz="3200" dirty="0" smtClean="0"/>
              <a:t>Warm Up 11/10</a:t>
            </a:r>
            <a:endParaRPr lang="en-US" sz="3200" dirty="0"/>
          </a:p>
        </p:txBody>
      </p:sp>
      <p:sp>
        <p:nvSpPr>
          <p:cNvPr id="3" name="Content Placeholder 2"/>
          <p:cNvSpPr>
            <a:spLocks noGrp="1"/>
          </p:cNvSpPr>
          <p:nvPr>
            <p:ph idx="1"/>
          </p:nvPr>
        </p:nvSpPr>
        <p:spPr>
          <a:xfrm>
            <a:off x="76201" y="838200"/>
            <a:ext cx="8534400" cy="5867400"/>
          </a:xfrm>
        </p:spPr>
        <p:txBody>
          <a:bodyPr>
            <a:normAutofit/>
          </a:bodyPr>
          <a:lstStyle/>
          <a:p>
            <a:pPr marL="914400" lvl="1" indent="-457200">
              <a:buFont typeface="+mj-lt"/>
              <a:buAutoNum type="arabicPeriod"/>
            </a:pPr>
            <a:r>
              <a:rPr lang="en-US" sz="2800" dirty="0" smtClean="0"/>
              <a:t>Why should you use compound/complex sentences in your writing? </a:t>
            </a:r>
          </a:p>
          <a:p>
            <a:pPr marL="914400" lvl="1" indent="-457200">
              <a:buFont typeface="+mj-lt"/>
              <a:buAutoNum type="arabicPeriod"/>
            </a:pPr>
            <a:endParaRPr lang="en-US" sz="2800" dirty="0"/>
          </a:p>
          <a:p>
            <a:pPr marL="914400" lvl="1" indent="-457200">
              <a:buFont typeface="+mj-lt"/>
              <a:buAutoNum type="arabicPeriod"/>
            </a:pPr>
            <a:r>
              <a:rPr lang="en-US" sz="2800" dirty="0" smtClean="0"/>
              <a:t>What types of sentences and/ or punctuation indicate speaking quickly or directly?</a:t>
            </a:r>
          </a:p>
          <a:p>
            <a:pPr marL="914400" lvl="1" indent="-457200">
              <a:buFont typeface="+mj-lt"/>
              <a:buAutoNum type="arabicPeriod"/>
            </a:pPr>
            <a:endParaRPr lang="en-US" sz="2800" dirty="0" smtClean="0"/>
          </a:p>
          <a:p>
            <a:pPr marL="914400" lvl="1" indent="-457200">
              <a:buFont typeface="+mj-lt"/>
              <a:buAutoNum type="arabicPeriod"/>
            </a:pPr>
            <a:r>
              <a:rPr lang="en-US" sz="2800" dirty="0" smtClean="0"/>
              <a:t>What types of sentences or punctuation indicate speaking slowly, or telling a story ?</a:t>
            </a:r>
          </a:p>
        </p:txBody>
      </p:sp>
    </p:spTree>
    <p:extLst>
      <p:ext uri="{BB962C8B-B14F-4D97-AF65-F5344CB8AC3E}">
        <p14:creationId xmlns:p14="http://schemas.microsoft.com/office/powerpoint/2010/main" val="468222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447501" cy="533400"/>
          </a:xfrm>
        </p:spPr>
        <p:txBody>
          <a:bodyPr>
            <a:normAutofit fontScale="90000"/>
          </a:bodyPr>
          <a:lstStyle/>
          <a:p>
            <a:r>
              <a:rPr lang="en-US" dirty="0" smtClean="0"/>
              <a:t>Vocabulary 4: Reaching the End</a:t>
            </a:r>
            <a:endParaRPr lang="en-US" dirty="0"/>
          </a:p>
        </p:txBody>
      </p:sp>
      <p:sp>
        <p:nvSpPr>
          <p:cNvPr id="3" name="Content Placeholder 2"/>
          <p:cNvSpPr>
            <a:spLocks noGrp="1"/>
          </p:cNvSpPr>
          <p:nvPr>
            <p:ph idx="1"/>
          </p:nvPr>
        </p:nvSpPr>
        <p:spPr>
          <a:xfrm>
            <a:off x="228601" y="838200"/>
            <a:ext cx="8686800" cy="5791200"/>
          </a:xfrm>
        </p:spPr>
        <p:txBody>
          <a:bodyPr>
            <a:normAutofit/>
          </a:bodyPr>
          <a:lstStyle/>
          <a:p>
            <a:pPr marL="0" indent="0">
              <a:buNone/>
            </a:pPr>
            <a:endParaRPr lang="en-US" sz="2400" dirty="0" smtClean="0"/>
          </a:p>
          <a:p>
            <a:pPr marL="0" indent="0">
              <a:buNone/>
            </a:pPr>
            <a:r>
              <a:rPr lang="en-US" sz="2400" dirty="0" smtClean="0"/>
              <a:t>4</a:t>
            </a:r>
            <a:r>
              <a:rPr lang="en-US" sz="2400" dirty="0"/>
              <a:t>. finale (n)- the last scene of a show or the last movement of a musical performance</a:t>
            </a:r>
          </a:p>
          <a:p>
            <a:pPr>
              <a:buFont typeface="Wingdings" charset="2"/>
              <a:buChar char="§"/>
            </a:pPr>
            <a:r>
              <a:rPr lang="en-US" sz="2400" dirty="0"/>
              <a:t>For the </a:t>
            </a:r>
            <a:r>
              <a:rPr lang="en-US" sz="2400" i="1" dirty="0"/>
              <a:t>finale</a:t>
            </a:r>
            <a:r>
              <a:rPr lang="en-US" sz="2400" dirty="0"/>
              <a:t> the orchestra played a concerto by Mozart. </a:t>
            </a:r>
          </a:p>
          <a:p>
            <a:pPr marL="0" indent="0">
              <a:buNone/>
            </a:pPr>
            <a:r>
              <a:rPr lang="en-US" sz="2400" dirty="0"/>
              <a:t> </a:t>
            </a:r>
          </a:p>
          <a:p>
            <a:pPr marL="0" indent="0">
              <a:buNone/>
            </a:pPr>
            <a:r>
              <a:rPr lang="en-US" sz="2400" dirty="0"/>
              <a:t>5. indeterminable (</a:t>
            </a:r>
            <a:r>
              <a:rPr lang="en-US" sz="2400" dirty="0" err="1"/>
              <a:t>adj</a:t>
            </a:r>
            <a:r>
              <a:rPr lang="en-US" sz="2400" dirty="0"/>
              <a:t>) – cannot be determined</a:t>
            </a:r>
          </a:p>
          <a:p>
            <a:pPr>
              <a:buFont typeface="Wingdings" charset="2"/>
              <a:buChar char="§"/>
            </a:pPr>
            <a:r>
              <a:rPr lang="en-US" sz="2400" dirty="0"/>
              <a:t>The damage from the hurricane is </a:t>
            </a:r>
            <a:r>
              <a:rPr lang="en-US" sz="2400" i="1" dirty="0"/>
              <a:t>indeterminable</a:t>
            </a:r>
            <a:r>
              <a:rPr lang="en-US" sz="2400" dirty="0"/>
              <a:t> at this point. </a:t>
            </a:r>
          </a:p>
          <a:p>
            <a:pPr marL="0" indent="0">
              <a:buNone/>
            </a:pPr>
            <a:r>
              <a:rPr lang="en-US" sz="2400" dirty="0"/>
              <a:t> </a:t>
            </a:r>
          </a:p>
          <a:p>
            <a:pPr marL="0" indent="0">
              <a:buNone/>
            </a:pPr>
            <a:r>
              <a:rPr lang="en-US" sz="2400" dirty="0"/>
              <a:t>6. infinite (</a:t>
            </a:r>
            <a:r>
              <a:rPr lang="en-US" sz="2400" dirty="0" err="1"/>
              <a:t>adj</a:t>
            </a:r>
            <a:r>
              <a:rPr lang="en-US" sz="2400" dirty="0"/>
              <a:t>) – without limits; endless</a:t>
            </a:r>
          </a:p>
          <a:p>
            <a:pPr>
              <a:buFont typeface="Wingdings" charset="2"/>
              <a:buChar char="§"/>
            </a:pPr>
            <a:r>
              <a:rPr lang="en-US" sz="2400" dirty="0"/>
              <a:t>Looking up at the night sky, it seemed like there were an </a:t>
            </a:r>
            <a:r>
              <a:rPr lang="en-US" sz="2400" i="1" dirty="0"/>
              <a:t>infinite</a:t>
            </a:r>
            <a:r>
              <a:rPr lang="en-US" sz="2400" dirty="0"/>
              <a:t> number of </a:t>
            </a:r>
            <a:r>
              <a:rPr lang="en-US" sz="2400" dirty="0" smtClean="0"/>
              <a:t>stars</a:t>
            </a:r>
            <a:r>
              <a:rPr lang="en-US" sz="2400" dirty="0"/>
              <a:t>. </a:t>
            </a:r>
          </a:p>
          <a:p>
            <a:pPr marL="0" indent="0">
              <a:buNone/>
            </a:pPr>
            <a:endParaRPr lang="en-US" dirty="0"/>
          </a:p>
        </p:txBody>
      </p:sp>
    </p:spTree>
    <p:extLst>
      <p:ext uri="{BB962C8B-B14F-4D97-AF65-F5344CB8AC3E}">
        <p14:creationId xmlns:p14="http://schemas.microsoft.com/office/powerpoint/2010/main" val="1029021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5" y="152400"/>
            <a:ext cx="6447501" cy="609600"/>
          </a:xfrm>
        </p:spPr>
        <p:txBody>
          <a:bodyPr>
            <a:normAutofit fontScale="90000"/>
          </a:bodyPr>
          <a:lstStyle/>
          <a:p>
            <a:r>
              <a:rPr lang="en-US" dirty="0" smtClean="0"/>
              <a:t>P.U.G.S. </a:t>
            </a:r>
            <a:endParaRPr lang="en-US" dirty="0"/>
          </a:p>
        </p:txBody>
      </p:sp>
      <p:sp>
        <p:nvSpPr>
          <p:cNvPr id="3" name="Content Placeholder 2"/>
          <p:cNvSpPr>
            <a:spLocks noGrp="1"/>
          </p:cNvSpPr>
          <p:nvPr>
            <p:ph idx="1"/>
          </p:nvPr>
        </p:nvSpPr>
        <p:spPr>
          <a:xfrm>
            <a:off x="228600" y="990600"/>
            <a:ext cx="8839200" cy="5486400"/>
          </a:xfrm>
        </p:spPr>
        <p:txBody>
          <a:bodyPr>
            <a:normAutofit/>
          </a:bodyPr>
          <a:lstStyle/>
          <a:p>
            <a:pPr marL="0" indent="0">
              <a:buNone/>
            </a:pPr>
            <a:r>
              <a:rPr lang="en-US" sz="2000" dirty="0" smtClean="0"/>
              <a:t>Notes</a:t>
            </a:r>
            <a:r>
              <a:rPr lang="en-US" sz="2000" dirty="0"/>
              <a:t> </a:t>
            </a:r>
            <a:r>
              <a:rPr lang="en-US" sz="2000" dirty="0" smtClean="0"/>
              <a:t>from Tuesday:</a:t>
            </a:r>
          </a:p>
          <a:p>
            <a:pPr marL="0" indent="0">
              <a:buNone/>
            </a:pPr>
            <a:r>
              <a:rPr lang="en-US" sz="2000" b="1" dirty="0" smtClean="0"/>
              <a:t>Fragment</a:t>
            </a:r>
            <a:r>
              <a:rPr lang="en-US" sz="2000" dirty="0" smtClean="0"/>
              <a:t>- an incomplete sentence/ thought </a:t>
            </a:r>
          </a:p>
          <a:p>
            <a:pPr marL="0" indent="0">
              <a:buNone/>
            </a:pPr>
            <a:r>
              <a:rPr lang="en-US" sz="2000" b="1" dirty="0" smtClean="0"/>
              <a:t>Subject</a:t>
            </a:r>
            <a:r>
              <a:rPr lang="en-US" sz="2000" dirty="0" smtClean="0"/>
              <a:t>- Who or what the sentence is about</a:t>
            </a:r>
          </a:p>
          <a:p>
            <a:pPr marL="0" indent="0">
              <a:buNone/>
            </a:pPr>
            <a:r>
              <a:rPr lang="en-US" sz="2000" b="1" dirty="0" smtClean="0"/>
              <a:t>Verb</a:t>
            </a:r>
            <a:r>
              <a:rPr lang="en-US" sz="2000" dirty="0" smtClean="0"/>
              <a:t>- What the subject is doing (can be helping verb)</a:t>
            </a:r>
          </a:p>
          <a:p>
            <a:pPr marL="0" indent="0">
              <a:buNone/>
            </a:pPr>
            <a:endParaRPr lang="en-US" sz="2000" dirty="0"/>
          </a:p>
          <a:p>
            <a:pPr marL="0" indent="0">
              <a:buNone/>
            </a:pPr>
            <a:r>
              <a:rPr lang="en-US" sz="2000" b="1" dirty="0" smtClean="0">
                <a:solidFill>
                  <a:srgbClr val="0070C0"/>
                </a:solidFill>
              </a:rPr>
              <a:t>Directions: </a:t>
            </a:r>
            <a:r>
              <a:rPr lang="en-US" sz="2000" b="1" dirty="0" err="1" smtClean="0">
                <a:solidFill>
                  <a:srgbClr val="0070C0"/>
                </a:solidFill>
              </a:rPr>
              <a:t>wkst</a:t>
            </a:r>
            <a:r>
              <a:rPr lang="en-US" sz="2000" b="1" dirty="0" smtClean="0">
                <a:solidFill>
                  <a:srgbClr val="0070C0"/>
                </a:solidFill>
              </a:rPr>
              <a:t>. 4 #1-12</a:t>
            </a:r>
          </a:p>
          <a:p>
            <a:pPr marL="0" indent="0">
              <a:buNone/>
            </a:pPr>
            <a:r>
              <a:rPr lang="en-US" sz="2400" dirty="0" smtClean="0">
                <a:solidFill>
                  <a:srgbClr val="0070C0"/>
                </a:solidFill>
              </a:rPr>
              <a:t>Using the provided fragment, create a sentence. </a:t>
            </a:r>
          </a:p>
        </p:txBody>
      </p:sp>
    </p:spTree>
    <p:extLst>
      <p:ext uri="{BB962C8B-B14F-4D97-AF65-F5344CB8AC3E}">
        <p14:creationId xmlns:p14="http://schemas.microsoft.com/office/powerpoint/2010/main" val="107020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447501" cy="381000"/>
          </a:xfrm>
        </p:spPr>
        <p:txBody>
          <a:bodyPr>
            <a:normAutofit fontScale="90000"/>
          </a:bodyPr>
          <a:lstStyle/>
          <a:p>
            <a:r>
              <a:rPr lang="en-US" dirty="0" smtClean="0"/>
              <a:t>Writing: Voice</a:t>
            </a:r>
            <a:endParaRPr lang="en-US" dirty="0"/>
          </a:p>
        </p:txBody>
      </p:sp>
      <p:sp>
        <p:nvSpPr>
          <p:cNvPr id="3" name="Content Placeholder 2"/>
          <p:cNvSpPr>
            <a:spLocks noGrp="1"/>
          </p:cNvSpPr>
          <p:nvPr>
            <p:ph idx="1"/>
          </p:nvPr>
        </p:nvSpPr>
        <p:spPr>
          <a:xfrm>
            <a:off x="381001" y="762000"/>
            <a:ext cx="8458200" cy="6096000"/>
          </a:xfrm>
        </p:spPr>
        <p:txBody>
          <a:bodyPr>
            <a:normAutofit fontScale="92500" lnSpcReduction="10000"/>
          </a:bodyPr>
          <a:lstStyle/>
          <a:p>
            <a:pPr>
              <a:buFont typeface="Wingdings" panose="05000000000000000000" pitchFamily="2" charset="2"/>
              <a:buChar char="q"/>
            </a:pPr>
            <a:r>
              <a:rPr lang="en-US" dirty="0" smtClean="0"/>
              <a:t>Word choice – slang, formal, made up words, etc.</a:t>
            </a:r>
          </a:p>
          <a:p>
            <a:pPr>
              <a:buNone/>
            </a:pPr>
            <a:r>
              <a:rPr lang="en-US" dirty="0" smtClean="0"/>
              <a:t>Ex. </a:t>
            </a:r>
            <a:r>
              <a:rPr lang="en-US" dirty="0" err="1" smtClean="0"/>
              <a:t>Imma</a:t>
            </a:r>
            <a:r>
              <a:rPr lang="en-US" dirty="0" smtClean="0"/>
              <a:t> be right back. – slang.</a:t>
            </a:r>
          </a:p>
          <a:p>
            <a:pPr>
              <a:buNone/>
            </a:pPr>
            <a:r>
              <a:rPr lang="en-US" dirty="0" smtClean="0"/>
              <a:t>Ex. I will return shortly. – formal/informal (depends on person)</a:t>
            </a:r>
          </a:p>
          <a:p>
            <a:pPr>
              <a:buNone/>
            </a:pPr>
            <a:endParaRPr lang="en-US" dirty="0"/>
          </a:p>
          <a:p>
            <a:pPr>
              <a:buFont typeface="Wingdings" panose="05000000000000000000" pitchFamily="2" charset="2"/>
              <a:buChar char="q"/>
            </a:pPr>
            <a:r>
              <a:rPr lang="en-US" dirty="0" smtClean="0"/>
              <a:t>Rhythm- long vs. short sentences; commas vs. periods or semi colons</a:t>
            </a:r>
          </a:p>
          <a:p>
            <a:pPr>
              <a:buNone/>
            </a:pPr>
            <a:endParaRPr lang="en-US" dirty="0"/>
          </a:p>
          <a:p>
            <a:pPr>
              <a:buNone/>
            </a:pPr>
            <a:r>
              <a:rPr lang="en-US" dirty="0" smtClean="0"/>
              <a:t>Ex. When we are annoyed, frustrated, angry, and/or excited we speak in short sentence. </a:t>
            </a:r>
            <a:br>
              <a:rPr lang="en-US" dirty="0" smtClean="0"/>
            </a:br>
            <a:r>
              <a:rPr lang="en-US" dirty="0" smtClean="0"/>
              <a:t>“I’m fine.” “Leave me alone.” “Go away.” “Yes. I can go!”</a:t>
            </a:r>
          </a:p>
          <a:p>
            <a:pPr>
              <a:buNone/>
            </a:pPr>
            <a:endParaRPr lang="en-US" dirty="0"/>
          </a:p>
          <a:p>
            <a:pPr>
              <a:buNone/>
            </a:pPr>
            <a:r>
              <a:rPr lang="en-US" dirty="0" smtClean="0"/>
              <a:t>Ex. When we are comfortable, concerned, , we speak in long run-on sentences. </a:t>
            </a:r>
          </a:p>
          <a:p>
            <a:pPr>
              <a:buNone/>
            </a:pPr>
            <a:r>
              <a:rPr lang="en-US" dirty="0"/>
              <a:t> </a:t>
            </a:r>
            <a:r>
              <a:rPr lang="en-US" dirty="0" smtClean="0"/>
              <a:t>    “So I was walking in the hallway and I heard the boy in front me talking about Katie, but I couldn’t really hear what he was saying, so I kept getting closer until he realized that I was write behind him and he looked at me like I was crazy, so I said “hi” and tried to pretend like I wasn’t listening to his conversation, but he gave me a strange look and walked away. </a:t>
            </a:r>
          </a:p>
          <a:p>
            <a:pPr>
              <a:buNone/>
            </a:pPr>
            <a:endParaRPr lang="en-US" dirty="0" smtClean="0"/>
          </a:p>
          <a:p>
            <a:pPr>
              <a:buNone/>
            </a:pPr>
            <a:r>
              <a:rPr lang="en-US" dirty="0"/>
              <a:t> </a:t>
            </a:r>
            <a:r>
              <a:rPr lang="en-US" dirty="0" smtClean="0"/>
              <a:t>    </a:t>
            </a:r>
          </a:p>
          <a:p>
            <a:pPr>
              <a:buNone/>
            </a:pPr>
            <a:endParaRPr lang="en-US" dirty="0" smtClean="0"/>
          </a:p>
          <a:p>
            <a:pPr>
              <a:buNone/>
            </a:pPr>
            <a:endParaRPr lang="en-US" dirty="0"/>
          </a:p>
        </p:txBody>
      </p:sp>
      <p:sp>
        <p:nvSpPr>
          <p:cNvPr id="4" name="SMARTInkShape-1"/>
          <p:cNvSpPr/>
          <p:nvPr/>
        </p:nvSpPr>
        <p:spPr>
          <a:xfrm>
            <a:off x="687586" y="2464594"/>
            <a:ext cx="884040" cy="35720"/>
          </a:xfrm>
          <a:custGeom>
            <a:avLst/>
            <a:gdLst/>
            <a:ahLst/>
            <a:cxnLst/>
            <a:rect l="0" t="0" r="0" b="0"/>
            <a:pathLst>
              <a:path w="884040" h="35720">
                <a:moveTo>
                  <a:pt x="0" y="35719"/>
                </a:moveTo>
                <a:lnTo>
                  <a:pt x="12429" y="35719"/>
                </a:lnTo>
                <a:lnTo>
                  <a:pt x="18092" y="33073"/>
                </a:lnTo>
                <a:lnTo>
                  <a:pt x="20991" y="30978"/>
                </a:lnTo>
                <a:lnTo>
                  <a:pt x="47031" y="27616"/>
                </a:lnTo>
                <a:lnTo>
                  <a:pt x="89611" y="26898"/>
                </a:lnTo>
                <a:lnTo>
                  <a:pt x="133199" y="20673"/>
                </a:lnTo>
                <a:lnTo>
                  <a:pt x="174183" y="18693"/>
                </a:lnTo>
                <a:lnTo>
                  <a:pt x="217746" y="17114"/>
                </a:lnTo>
                <a:lnTo>
                  <a:pt x="262073" y="11796"/>
                </a:lnTo>
                <a:lnTo>
                  <a:pt x="306626" y="8786"/>
                </a:lnTo>
                <a:lnTo>
                  <a:pt x="336369" y="4567"/>
                </a:lnTo>
                <a:lnTo>
                  <a:pt x="368771" y="2029"/>
                </a:lnTo>
                <a:lnTo>
                  <a:pt x="403015" y="902"/>
                </a:lnTo>
                <a:lnTo>
                  <a:pt x="438079" y="401"/>
                </a:lnTo>
                <a:lnTo>
                  <a:pt x="473506" y="178"/>
                </a:lnTo>
                <a:lnTo>
                  <a:pt x="509096" y="79"/>
                </a:lnTo>
                <a:lnTo>
                  <a:pt x="544757" y="35"/>
                </a:lnTo>
                <a:lnTo>
                  <a:pt x="580450" y="15"/>
                </a:lnTo>
                <a:lnTo>
                  <a:pt x="615165" y="7"/>
                </a:lnTo>
                <a:lnTo>
                  <a:pt x="647131" y="3"/>
                </a:lnTo>
                <a:lnTo>
                  <a:pt x="677874" y="1"/>
                </a:lnTo>
                <a:lnTo>
                  <a:pt x="708074" y="0"/>
                </a:lnTo>
                <a:lnTo>
                  <a:pt x="751975" y="0"/>
                </a:lnTo>
                <a:lnTo>
                  <a:pt x="789567" y="992"/>
                </a:lnTo>
                <a:lnTo>
                  <a:pt x="829439" y="7068"/>
                </a:lnTo>
                <a:lnTo>
                  <a:pt x="872792" y="8821"/>
                </a:lnTo>
                <a:lnTo>
                  <a:pt x="884039"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794742" y="1009280"/>
            <a:ext cx="1187650" cy="35494"/>
          </a:xfrm>
          <a:custGeom>
            <a:avLst/>
            <a:gdLst/>
            <a:ahLst/>
            <a:cxnLst/>
            <a:rect l="0" t="0" r="0" b="0"/>
            <a:pathLst>
              <a:path w="1187650" h="35494">
                <a:moveTo>
                  <a:pt x="0" y="35493"/>
                </a:moveTo>
                <a:lnTo>
                  <a:pt x="43729" y="35493"/>
                </a:lnTo>
                <a:lnTo>
                  <a:pt x="82831" y="32848"/>
                </a:lnTo>
                <a:lnTo>
                  <a:pt x="123739" y="27805"/>
                </a:lnTo>
                <a:lnTo>
                  <a:pt x="160907" y="26932"/>
                </a:lnTo>
                <a:lnTo>
                  <a:pt x="198599" y="21932"/>
                </a:lnTo>
                <a:lnTo>
                  <a:pt x="239643" y="18908"/>
                </a:lnTo>
                <a:lnTo>
                  <a:pt x="283223" y="18011"/>
                </a:lnTo>
                <a:lnTo>
                  <a:pt x="315385" y="15156"/>
                </a:lnTo>
                <a:lnTo>
                  <a:pt x="349523" y="11572"/>
                </a:lnTo>
                <a:lnTo>
                  <a:pt x="384539" y="9979"/>
                </a:lnTo>
                <a:lnTo>
                  <a:pt x="419945" y="9271"/>
                </a:lnTo>
                <a:lnTo>
                  <a:pt x="455525" y="8956"/>
                </a:lnTo>
                <a:lnTo>
                  <a:pt x="491182" y="8816"/>
                </a:lnTo>
                <a:lnTo>
                  <a:pt x="526874" y="8754"/>
                </a:lnTo>
                <a:lnTo>
                  <a:pt x="563572" y="7734"/>
                </a:lnTo>
                <a:lnTo>
                  <a:pt x="603034" y="3974"/>
                </a:lnTo>
                <a:lnTo>
                  <a:pt x="641078" y="1641"/>
                </a:lnTo>
                <a:lnTo>
                  <a:pt x="677830" y="1596"/>
                </a:lnTo>
                <a:lnTo>
                  <a:pt x="714008" y="4884"/>
                </a:lnTo>
                <a:lnTo>
                  <a:pt x="752577" y="7006"/>
                </a:lnTo>
                <a:lnTo>
                  <a:pt x="790885" y="6957"/>
                </a:lnTo>
                <a:lnTo>
                  <a:pt x="824447" y="3629"/>
                </a:lnTo>
                <a:lnTo>
                  <a:pt x="858546" y="1488"/>
                </a:lnTo>
                <a:lnTo>
                  <a:pt x="891560" y="536"/>
                </a:lnTo>
                <a:lnTo>
                  <a:pt x="933452" y="0"/>
                </a:lnTo>
                <a:lnTo>
                  <a:pt x="975850" y="834"/>
                </a:lnTo>
                <a:lnTo>
                  <a:pt x="1012997" y="5931"/>
                </a:lnTo>
                <a:lnTo>
                  <a:pt x="1052718" y="8157"/>
                </a:lnTo>
                <a:lnTo>
                  <a:pt x="1089228" y="8596"/>
                </a:lnTo>
                <a:lnTo>
                  <a:pt x="1131399" y="11336"/>
                </a:lnTo>
                <a:lnTo>
                  <a:pt x="1162492" y="16805"/>
                </a:lnTo>
                <a:lnTo>
                  <a:pt x="1187649" y="176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1865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 Exercise</a:t>
            </a:r>
            <a:endParaRPr lang="en-US" dirty="0"/>
          </a:p>
        </p:txBody>
      </p:sp>
      <p:sp>
        <p:nvSpPr>
          <p:cNvPr id="3" name="Content Placeholder 2"/>
          <p:cNvSpPr>
            <a:spLocks noGrp="1"/>
          </p:cNvSpPr>
          <p:nvPr>
            <p:ph idx="1"/>
          </p:nvPr>
        </p:nvSpPr>
        <p:spPr/>
        <p:txBody>
          <a:bodyPr/>
          <a:lstStyle/>
          <a:p>
            <a:pPr marL="0" indent="0">
              <a:buNone/>
            </a:pPr>
            <a:r>
              <a:rPr lang="en-US" dirty="0" smtClean="0"/>
              <a:t>Whose voice is whose?</a:t>
            </a:r>
            <a:endParaRPr lang="en-US" dirty="0"/>
          </a:p>
        </p:txBody>
      </p:sp>
    </p:spTree>
    <p:extLst>
      <p:ext uri="{BB962C8B-B14F-4D97-AF65-F5344CB8AC3E}">
        <p14:creationId xmlns:p14="http://schemas.microsoft.com/office/powerpoint/2010/main" val="3491370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709"/>
            <a:ext cx="6447501" cy="609600"/>
          </a:xfrm>
        </p:spPr>
        <p:txBody>
          <a:bodyPr>
            <a:normAutofit/>
          </a:bodyPr>
          <a:lstStyle/>
          <a:p>
            <a:r>
              <a:rPr lang="en-US" sz="2800" dirty="0" smtClean="0"/>
              <a:t>This I Believe Essays</a:t>
            </a:r>
            <a:endParaRPr lang="en-US" sz="2800" dirty="0"/>
          </a:p>
        </p:txBody>
      </p:sp>
      <p:sp>
        <p:nvSpPr>
          <p:cNvPr id="3" name="Content Placeholder 2"/>
          <p:cNvSpPr>
            <a:spLocks noGrp="1"/>
          </p:cNvSpPr>
          <p:nvPr>
            <p:ph idx="1"/>
          </p:nvPr>
        </p:nvSpPr>
        <p:spPr>
          <a:xfrm>
            <a:off x="508001" y="1219200"/>
            <a:ext cx="7873999" cy="5410200"/>
          </a:xfrm>
        </p:spPr>
        <p:txBody>
          <a:bodyPr>
            <a:normAutofit lnSpcReduction="10000"/>
          </a:bodyPr>
          <a:lstStyle/>
          <a:p>
            <a:pPr>
              <a:buNone/>
            </a:pPr>
            <a:r>
              <a:rPr lang="en-US" dirty="0" smtClean="0">
                <a:hlinkClick r:id="rId2"/>
              </a:rPr>
              <a:t>Be Cool to the Pizza Dude</a:t>
            </a:r>
            <a:endParaRPr lang="en-US" dirty="0" smtClean="0"/>
          </a:p>
          <a:p>
            <a:pPr>
              <a:buNone/>
            </a:pPr>
            <a:endParaRPr lang="en-US" dirty="0" smtClean="0"/>
          </a:p>
          <a:p>
            <a:pPr>
              <a:buNone/>
            </a:pPr>
            <a:r>
              <a:rPr lang="en-US" dirty="0" smtClean="0">
                <a:hlinkClick r:id="rId3"/>
              </a:rPr>
              <a:t>Misspelling the Word “Of”</a:t>
            </a:r>
            <a:endParaRPr lang="en-US" dirty="0" smtClean="0"/>
          </a:p>
          <a:p>
            <a:pPr>
              <a:buNone/>
            </a:pPr>
            <a:endParaRPr lang="en-US" dirty="0" smtClean="0"/>
          </a:p>
          <a:p>
            <a:pPr>
              <a:buNone/>
            </a:pPr>
            <a:r>
              <a:rPr lang="en-US" dirty="0" smtClean="0">
                <a:hlinkClick r:id="rId4"/>
              </a:rPr>
              <a:t>Find a Good Frog</a:t>
            </a:r>
            <a:endParaRPr lang="en-US" dirty="0" smtClean="0"/>
          </a:p>
          <a:p>
            <a:pPr>
              <a:buNone/>
            </a:pPr>
            <a:endParaRPr lang="en-US" dirty="0" smtClean="0"/>
          </a:p>
          <a:p>
            <a:pPr>
              <a:buNone/>
            </a:pPr>
            <a:r>
              <a:rPr lang="en-US" dirty="0" smtClean="0">
                <a:solidFill>
                  <a:schemeClr val="accent5"/>
                </a:solidFill>
              </a:rPr>
              <a:t># off 1-4</a:t>
            </a:r>
          </a:p>
          <a:p>
            <a:pPr>
              <a:buNone/>
            </a:pPr>
            <a:r>
              <a:rPr lang="en-US" dirty="0" smtClean="0">
                <a:solidFill>
                  <a:schemeClr val="accent5"/>
                </a:solidFill>
              </a:rPr>
              <a:t>1: responsible for reading essay and pointing out where the belief is directly or indirectly stated. </a:t>
            </a:r>
          </a:p>
          <a:p>
            <a:pPr>
              <a:buNone/>
            </a:pPr>
            <a:r>
              <a:rPr lang="en-US" dirty="0" smtClean="0">
                <a:solidFill>
                  <a:schemeClr val="accent5"/>
                </a:solidFill>
              </a:rPr>
              <a:t>2: responsible for reading essay and identifying specific evidence </a:t>
            </a:r>
          </a:p>
          <a:p>
            <a:pPr>
              <a:buNone/>
            </a:pPr>
            <a:r>
              <a:rPr lang="en-US" dirty="0" smtClean="0">
                <a:solidFill>
                  <a:schemeClr val="accent5"/>
                </a:solidFill>
              </a:rPr>
              <a:t>3: responsible for reading essay and identifying voice- what do you think the author looks like, why? Give me specific word choices, sentences, etc. </a:t>
            </a:r>
          </a:p>
          <a:p>
            <a:pPr>
              <a:buNone/>
            </a:pPr>
            <a:r>
              <a:rPr lang="en-US" dirty="0" smtClean="0">
                <a:solidFill>
                  <a:schemeClr val="accent5"/>
                </a:solidFill>
              </a:rPr>
              <a:t>4: responsible for reading essay and identifying what the author learned, or why he/she believes what he/she believes. </a:t>
            </a:r>
          </a:p>
          <a:p>
            <a:pPr>
              <a:buNone/>
            </a:pPr>
            <a:endParaRPr lang="en-US" dirty="0" smtClean="0"/>
          </a:p>
        </p:txBody>
      </p:sp>
    </p:spTree>
    <p:extLst>
      <p:ext uri="{BB962C8B-B14F-4D97-AF65-F5344CB8AC3E}">
        <p14:creationId xmlns:p14="http://schemas.microsoft.com/office/powerpoint/2010/main" val="142760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4114800" y="228600"/>
            <a:ext cx="0" cy="640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 y="3200400"/>
            <a:ext cx="7620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304800"/>
            <a:ext cx="2743200" cy="381000"/>
          </a:xfrm>
          <a:prstGeom prst="rect">
            <a:avLst/>
          </a:prstGeom>
          <a:noFill/>
        </p:spPr>
        <p:txBody>
          <a:bodyPr wrap="square" rtlCol="0">
            <a:spAutoFit/>
          </a:bodyPr>
          <a:lstStyle/>
          <a:p>
            <a:r>
              <a:rPr lang="en-US" dirty="0" smtClean="0"/>
              <a:t>Belief/ Quote</a:t>
            </a:r>
            <a:endParaRPr lang="en-US" dirty="0"/>
          </a:p>
        </p:txBody>
      </p:sp>
      <p:sp>
        <p:nvSpPr>
          <p:cNvPr id="8" name="TextBox 7"/>
          <p:cNvSpPr txBox="1"/>
          <p:nvPr/>
        </p:nvSpPr>
        <p:spPr>
          <a:xfrm>
            <a:off x="4876800" y="304800"/>
            <a:ext cx="2743200" cy="381000"/>
          </a:xfrm>
          <a:prstGeom prst="rect">
            <a:avLst/>
          </a:prstGeom>
          <a:noFill/>
        </p:spPr>
        <p:txBody>
          <a:bodyPr wrap="square" rtlCol="0">
            <a:spAutoFit/>
          </a:bodyPr>
          <a:lstStyle/>
          <a:p>
            <a:r>
              <a:rPr lang="en-US" dirty="0" smtClean="0"/>
              <a:t>Evidence/ Anecdote</a:t>
            </a:r>
            <a:endParaRPr lang="en-US" dirty="0"/>
          </a:p>
        </p:txBody>
      </p:sp>
      <p:sp>
        <p:nvSpPr>
          <p:cNvPr id="9" name="TextBox 8"/>
          <p:cNvSpPr txBox="1"/>
          <p:nvPr/>
        </p:nvSpPr>
        <p:spPr>
          <a:xfrm>
            <a:off x="304800" y="3439391"/>
            <a:ext cx="3810000" cy="369332"/>
          </a:xfrm>
          <a:prstGeom prst="rect">
            <a:avLst/>
          </a:prstGeom>
          <a:noFill/>
        </p:spPr>
        <p:txBody>
          <a:bodyPr wrap="square" rtlCol="0">
            <a:spAutoFit/>
          </a:bodyPr>
          <a:lstStyle/>
          <a:p>
            <a:r>
              <a:rPr lang="en-US" dirty="0" smtClean="0"/>
              <a:t>Analysis- Why do you believe this?</a:t>
            </a:r>
            <a:endParaRPr lang="en-US" dirty="0"/>
          </a:p>
        </p:txBody>
      </p:sp>
      <p:sp>
        <p:nvSpPr>
          <p:cNvPr id="10" name="TextBox 9"/>
          <p:cNvSpPr txBox="1"/>
          <p:nvPr/>
        </p:nvSpPr>
        <p:spPr>
          <a:xfrm>
            <a:off x="4724400" y="3429000"/>
            <a:ext cx="2743200" cy="923330"/>
          </a:xfrm>
          <a:prstGeom prst="rect">
            <a:avLst/>
          </a:prstGeom>
          <a:noFill/>
        </p:spPr>
        <p:txBody>
          <a:bodyPr wrap="square" rtlCol="0">
            <a:spAutoFit/>
          </a:bodyPr>
          <a:lstStyle/>
          <a:p>
            <a:r>
              <a:rPr lang="en-US" dirty="0" smtClean="0"/>
              <a:t>Voice- how you speak (no profanity)</a:t>
            </a:r>
          </a:p>
          <a:p>
            <a:r>
              <a:rPr lang="en-US" smtClean="0"/>
              <a:t>Metaphor- </a:t>
            </a:r>
            <a:endParaRPr lang="en-US" dirty="0"/>
          </a:p>
        </p:txBody>
      </p:sp>
      <p:sp>
        <p:nvSpPr>
          <p:cNvPr id="90" name="TextBox 89"/>
          <p:cNvSpPr txBox="1"/>
          <p:nvPr/>
        </p:nvSpPr>
        <p:spPr>
          <a:xfrm>
            <a:off x="152400" y="3808723"/>
            <a:ext cx="3962400" cy="2862322"/>
          </a:xfrm>
          <a:prstGeom prst="rect">
            <a:avLst/>
          </a:prstGeom>
          <a:noFill/>
        </p:spPr>
        <p:txBody>
          <a:bodyPr wrap="square" rtlCol="0">
            <a:spAutoFit/>
          </a:bodyPr>
          <a:lstStyle/>
          <a:p>
            <a:r>
              <a:rPr lang="en-US" sz="1600" dirty="0" smtClean="0"/>
              <a:t>If we look out for each other, we are more often to see the good and positive in each other. </a:t>
            </a:r>
          </a:p>
          <a:p>
            <a:endParaRPr lang="en-US" sz="1600" dirty="0"/>
          </a:p>
          <a:p>
            <a:r>
              <a:rPr lang="en-US" sz="1600" dirty="0" smtClean="0"/>
              <a:t>Society wouldn’t be so divided.</a:t>
            </a:r>
          </a:p>
          <a:p>
            <a:endParaRPr lang="en-US" sz="1600" dirty="0"/>
          </a:p>
          <a:p>
            <a:r>
              <a:rPr lang="en-US" sz="1600" dirty="0" smtClean="0"/>
              <a:t>Growing up- the neighborhood parents looked out for all of the kids in the neighborhood: we all got along.</a:t>
            </a:r>
          </a:p>
          <a:p>
            <a:endParaRPr lang="en-US" sz="1600" dirty="0"/>
          </a:p>
          <a:p>
            <a:r>
              <a:rPr lang="en-US" sz="1600" dirty="0" smtClean="0"/>
              <a:t>Schools did the same thing. </a:t>
            </a:r>
            <a:endParaRPr lang="en-US" sz="1600" dirty="0"/>
          </a:p>
        </p:txBody>
      </p:sp>
      <p:sp>
        <p:nvSpPr>
          <p:cNvPr id="91" name="TextBox 90"/>
          <p:cNvSpPr txBox="1"/>
          <p:nvPr/>
        </p:nvSpPr>
        <p:spPr>
          <a:xfrm>
            <a:off x="685800" y="910828"/>
            <a:ext cx="2362200" cy="646331"/>
          </a:xfrm>
          <a:prstGeom prst="rect">
            <a:avLst/>
          </a:prstGeom>
          <a:noFill/>
        </p:spPr>
        <p:txBody>
          <a:bodyPr wrap="square" rtlCol="0">
            <a:spAutoFit/>
          </a:bodyPr>
          <a:lstStyle/>
          <a:p>
            <a:r>
              <a:rPr lang="en-US" dirty="0" smtClean="0"/>
              <a:t>I believe in looking out for each other. </a:t>
            </a:r>
            <a:endParaRPr lang="en-US" dirty="0"/>
          </a:p>
        </p:txBody>
      </p:sp>
      <p:sp>
        <p:nvSpPr>
          <p:cNvPr id="92" name="TextBox 91"/>
          <p:cNvSpPr txBox="1"/>
          <p:nvPr/>
        </p:nvSpPr>
        <p:spPr>
          <a:xfrm>
            <a:off x="4495800" y="910828"/>
            <a:ext cx="4343400" cy="1754326"/>
          </a:xfrm>
          <a:prstGeom prst="rect">
            <a:avLst/>
          </a:prstGeom>
          <a:noFill/>
        </p:spPr>
        <p:txBody>
          <a:bodyPr wrap="square" rtlCol="0">
            <a:spAutoFit/>
          </a:bodyPr>
          <a:lstStyle/>
          <a:p>
            <a:pPr marL="285750" indent="-285750">
              <a:buFontTx/>
              <a:buChar char="-"/>
            </a:pPr>
            <a:r>
              <a:rPr lang="en-US" dirty="0" smtClean="0"/>
              <a:t>Park in the last parking space.</a:t>
            </a:r>
          </a:p>
          <a:p>
            <a:pPr marL="285750" indent="-285750">
              <a:buFontTx/>
              <a:buChar char="-"/>
            </a:pPr>
            <a:r>
              <a:rPr lang="en-US" dirty="0" smtClean="0"/>
              <a:t>Put back items in the right places. </a:t>
            </a:r>
          </a:p>
          <a:p>
            <a:pPr marL="285750" indent="-285750">
              <a:buFontTx/>
              <a:buChar char="-"/>
            </a:pPr>
            <a:r>
              <a:rPr lang="en-US" dirty="0" smtClean="0"/>
              <a:t>Clean up after myself</a:t>
            </a:r>
          </a:p>
          <a:p>
            <a:pPr marL="285750" indent="-285750">
              <a:buFontTx/>
              <a:buChar char="-"/>
            </a:pPr>
            <a:r>
              <a:rPr lang="en-US" dirty="0" smtClean="0"/>
              <a:t>Be mindful of surroundings- let people know if they’re going to walk into something. </a:t>
            </a:r>
            <a:endParaRPr lang="en-US" dirty="0"/>
          </a:p>
        </p:txBody>
      </p:sp>
      <p:sp>
        <p:nvSpPr>
          <p:cNvPr id="93" name="TextBox 92"/>
          <p:cNvSpPr txBox="1"/>
          <p:nvPr/>
        </p:nvSpPr>
        <p:spPr>
          <a:xfrm>
            <a:off x="4495800" y="4343400"/>
            <a:ext cx="43434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996161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533400"/>
          </a:xfrm>
        </p:spPr>
        <p:txBody>
          <a:bodyPr>
            <a:normAutofit/>
          </a:bodyPr>
          <a:lstStyle/>
          <a:p>
            <a:r>
              <a:rPr lang="en-US" sz="2800" dirty="0" smtClean="0"/>
              <a:t>TIB draft</a:t>
            </a:r>
            <a:endParaRPr lang="en-US" sz="2800" dirty="0"/>
          </a:p>
        </p:txBody>
      </p:sp>
      <p:sp>
        <p:nvSpPr>
          <p:cNvPr id="3" name="Content Placeholder 2"/>
          <p:cNvSpPr>
            <a:spLocks noGrp="1"/>
          </p:cNvSpPr>
          <p:nvPr>
            <p:ph idx="1"/>
          </p:nvPr>
        </p:nvSpPr>
        <p:spPr>
          <a:xfrm>
            <a:off x="508001" y="1524000"/>
            <a:ext cx="6447501" cy="4517363"/>
          </a:xfrm>
        </p:spPr>
        <p:txBody>
          <a:bodyPr/>
          <a:lstStyle/>
          <a:p>
            <a:pPr marL="0" indent="0">
              <a:buNone/>
            </a:pPr>
            <a:r>
              <a:rPr lang="en-US" dirty="0" smtClean="0"/>
              <a:t>Begin writing based on your quadrant</a:t>
            </a:r>
          </a:p>
          <a:p>
            <a:pPr marL="0" indent="0">
              <a:buNone/>
            </a:pPr>
            <a:endParaRPr lang="en-US" dirty="0"/>
          </a:p>
          <a:p>
            <a:pPr marL="0" indent="0">
              <a:buNone/>
            </a:pPr>
            <a:r>
              <a:rPr lang="en-US" dirty="0" smtClean="0"/>
              <a:t>Remember, this is a personal essay. </a:t>
            </a:r>
          </a:p>
          <a:p>
            <a:pPr marL="0" indent="0">
              <a:buNone/>
            </a:pPr>
            <a:r>
              <a:rPr lang="en-US" dirty="0" smtClean="0"/>
              <a:t>Write based on your personal experiences. </a:t>
            </a:r>
          </a:p>
          <a:p>
            <a:pPr marL="0" indent="0">
              <a:buNone/>
            </a:pPr>
            <a:r>
              <a:rPr lang="en-US" dirty="0" smtClean="0"/>
              <a:t>Will need to be at least 500 words. </a:t>
            </a:r>
            <a:endParaRPr lang="en-US" dirty="0"/>
          </a:p>
        </p:txBody>
      </p:sp>
    </p:spTree>
    <p:extLst>
      <p:ext uri="{BB962C8B-B14F-4D97-AF65-F5344CB8AC3E}">
        <p14:creationId xmlns:p14="http://schemas.microsoft.com/office/powerpoint/2010/main" val="4078635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691" y="4813139"/>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p:nvPr/>
        </p:nvSpPr>
        <p:spPr>
          <a:xfrm>
            <a:off x="171691" y="3265025"/>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214132" y="1728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Rectangle 4"/>
          <p:cNvSpPr/>
          <p:nvPr/>
        </p:nvSpPr>
        <p:spPr>
          <a:xfrm>
            <a:off x="7492678" y="48006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7492678" y="3252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7492678" y="171787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687975" y="3352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5587678" y="336244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rot="5400000">
            <a:off x="595132" y="585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5400000">
            <a:off x="2119132" y="585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rot="5400000">
            <a:off x="3629628" y="580663"/>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rot="5400000">
            <a:off x="5190281" y="580663"/>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rot="5400000">
            <a:off x="6730678" y="57487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rot="5400000">
            <a:off x="2068975" y="2209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ectangle 17"/>
          <p:cNvSpPr/>
          <p:nvPr/>
        </p:nvSpPr>
        <p:spPr>
          <a:xfrm rot="5400000">
            <a:off x="3629628" y="2209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ectangle 18"/>
          <p:cNvSpPr/>
          <p:nvPr/>
        </p:nvSpPr>
        <p:spPr>
          <a:xfrm rot="5400000">
            <a:off x="5190281" y="221944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TextBox 19"/>
          <p:cNvSpPr txBox="1"/>
          <p:nvPr/>
        </p:nvSpPr>
        <p:spPr>
          <a:xfrm>
            <a:off x="214132" y="5791200"/>
            <a:ext cx="717630" cy="369332"/>
          </a:xfrm>
          <a:prstGeom prst="rect">
            <a:avLst/>
          </a:prstGeom>
          <a:noFill/>
        </p:spPr>
        <p:txBody>
          <a:bodyPr wrap="square" rtlCol="0">
            <a:spAutoFit/>
          </a:bodyPr>
          <a:lstStyle/>
          <a:p>
            <a:r>
              <a:rPr lang="en-US" dirty="0" smtClean="0">
                <a:solidFill>
                  <a:prstClr val="black"/>
                </a:solidFill>
              </a:rPr>
              <a:t>Chris</a:t>
            </a:r>
            <a:endParaRPr lang="en-US" dirty="0">
              <a:solidFill>
                <a:prstClr val="black"/>
              </a:solidFill>
            </a:endParaRPr>
          </a:p>
        </p:txBody>
      </p:sp>
      <p:sp>
        <p:nvSpPr>
          <p:cNvPr id="21" name="TextBox 20"/>
          <p:cNvSpPr txBox="1"/>
          <p:nvPr/>
        </p:nvSpPr>
        <p:spPr>
          <a:xfrm>
            <a:off x="193876" y="5029200"/>
            <a:ext cx="717630" cy="338554"/>
          </a:xfrm>
          <a:prstGeom prst="rect">
            <a:avLst/>
          </a:prstGeom>
          <a:noFill/>
        </p:spPr>
        <p:txBody>
          <a:bodyPr wrap="square" rtlCol="0">
            <a:spAutoFit/>
          </a:bodyPr>
          <a:lstStyle/>
          <a:p>
            <a:r>
              <a:rPr lang="en-US" sz="1600" dirty="0" err="1" smtClean="0">
                <a:solidFill>
                  <a:prstClr val="black"/>
                </a:solidFill>
              </a:rPr>
              <a:t>Elexis</a:t>
            </a:r>
            <a:endParaRPr lang="en-US" sz="1600" dirty="0">
              <a:solidFill>
                <a:prstClr val="black"/>
              </a:solidFill>
            </a:endParaRPr>
          </a:p>
        </p:txBody>
      </p:sp>
      <p:sp>
        <p:nvSpPr>
          <p:cNvPr id="23" name="TextBox 22"/>
          <p:cNvSpPr txBox="1"/>
          <p:nvPr/>
        </p:nvSpPr>
        <p:spPr>
          <a:xfrm>
            <a:off x="185195" y="3429000"/>
            <a:ext cx="717630" cy="369332"/>
          </a:xfrm>
          <a:prstGeom prst="rect">
            <a:avLst/>
          </a:prstGeom>
          <a:noFill/>
        </p:spPr>
        <p:txBody>
          <a:bodyPr wrap="square" rtlCol="0">
            <a:spAutoFit/>
          </a:bodyPr>
          <a:lstStyle/>
          <a:p>
            <a:r>
              <a:rPr lang="en-US" dirty="0" smtClean="0">
                <a:solidFill>
                  <a:prstClr val="black"/>
                </a:solidFill>
              </a:rPr>
              <a:t>Espy</a:t>
            </a:r>
            <a:endParaRPr lang="en-US" dirty="0">
              <a:solidFill>
                <a:prstClr val="black"/>
              </a:solidFill>
            </a:endParaRPr>
          </a:p>
        </p:txBody>
      </p:sp>
      <p:sp>
        <p:nvSpPr>
          <p:cNvPr id="24" name="TextBox 23"/>
          <p:cNvSpPr txBox="1"/>
          <p:nvPr/>
        </p:nvSpPr>
        <p:spPr>
          <a:xfrm>
            <a:off x="191947" y="2252246"/>
            <a:ext cx="717630" cy="338554"/>
          </a:xfrm>
          <a:prstGeom prst="rect">
            <a:avLst/>
          </a:prstGeom>
          <a:noFill/>
        </p:spPr>
        <p:txBody>
          <a:bodyPr wrap="square" rtlCol="0">
            <a:spAutoFit/>
          </a:bodyPr>
          <a:lstStyle/>
          <a:p>
            <a:r>
              <a:rPr lang="en-US" sz="1600" dirty="0" smtClean="0">
                <a:solidFill>
                  <a:prstClr val="black"/>
                </a:solidFill>
              </a:rPr>
              <a:t>Ethan</a:t>
            </a:r>
            <a:endParaRPr lang="en-US" sz="1600" dirty="0">
              <a:solidFill>
                <a:prstClr val="black"/>
              </a:solidFill>
            </a:endParaRPr>
          </a:p>
        </p:txBody>
      </p:sp>
      <p:sp>
        <p:nvSpPr>
          <p:cNvPr id="25" name="TextBox 24"/>
          <p:cNvSpPr txBox="1"/>
          <p:nvPr/>
        </p:nvSpPr>
        <p:spPr>
          <a:xfrm>
            <a:off x="141791" y="1006958"/>
            <a:ext cx="1237526" cy="307777"/>
          </a:xfrm>
          <a:prstGeom prst="rect">
            <a:avLst/>
          </a:prstGeom>
          <a:noFill/>
        </p:spPr>
        <p:txBody>
          <a:bodyPr wrap="square" rtlCol="0">
            <a:spAutoFit/>
          </a:bodyPr>
          <a:lstStyle/>
          <a:p>
            <a:r>
              <a:rPr lang="en-US" sz="1400" dirty="0" smtClean="0">
                <a:solidFill>
                  <a:prstClr val="black"/>
                </a:solidFill>
              </a:rPr>
              <a:t>Deon</a:t>
            </a:r>
            <a:endParaRPr lang="en-US" sz="1400" dirty="0">
              <a:solidFill>
                <a:prstClr val="black"/>
              </a:solidFill>
            </a:endParaRPr>
          </a:p>
        </p:txBody>
      </p:sp>
      <p:sp>
        <p:nvSpPr>
          <p:cNvPr id="27" name="TextBox 26"/>
          <p:cNvSpPr txBox="1"/>
          <p:nvPr/>
        </p:nvSpPr>
        <p:spPr>
          <a:xfrm>
            <a:off x="1738132" y="998322"/>
            <a:ext cx="717630" cy="307777"/>
          </a:xfrm>
          <a:prstGeom prst="rect">
            <a:avLst/>
          </a:prstGeom>
          <a:noFill/>
        </p:spPr>
        <p:txBody>
          <a:bodyPr wrap="square" rtlCol="0">
            <a:spAutoFit/>
          </a:bodyPr>
          <a:lstStyle/>
          <a:p>
            <a:r>
              <a:rPr lang="en-US" sz="1400" dirty="0" smtClean="0">
                <a:solidFill>
                  <a:prstClr val="black"/>
                </a:solidFill>
              </a:rPr>
              <a:t>Ivy</a:t>
            </a:r>
            <a:endParaRPr lang="en-US" sz="1400" dirty="0">
              <a:solidFill>
                <a:prstClr val="black"/>
              </a:solidFill>
            </a:endParaRPr>
          </a:p>
        </p:txBody>
      </p:sp>
      <p:sp>
        <p:nvSpPr>
          <p:cNvPr id="28" name="TextBox 27"/>
          <p:cNvSpPr txBox="1"/>
          <p:nvPr/>
        </p:nvSpPr>
        <p:spPr>
          <a:xfrm>
            <a:off x="2494345" y="1013710"/>
            <a:ext cx="717630" cy="307777"/>
          </a:xfrm>
          <a:prstGeom prst="rect">
            <a:avLst/>
          </a:prstGeom>
          <a:noFill/>
        </p:spPr>
        <p:txBody>
          <a:bodyPr wrap="square" rtlCol="0">
            <a:spAutoFit/>
          </a:bodyPr>
          <a:lstStyle/>
          <a:p>
            <a:r>
              <a:rPr lang="en-US" sz="1400" dirty="0" smtClean="0">
                <a:solidFill>
                  <a:prstClr val="black"/>
                </a:solidFill>
              </a:rPr>
              <a:t>Rachel</a:t>
            </a:r>
            <a:endParaRPr lang="en-US" sz="1400" dirty="0">
              <a:solidFill>
                <a:prstClr val="black"/>
              </a:solidFill>
            </a:endParaRPr>
          </a:p>
        </p:txBody>
      </p:sp>
      <p:sp>
        <p:nvSpPr>
          <p:cNvPr id="29" name="TextBox 28"/>
          <p:cNvSpPr txBox="1"/>
          <p:nvPr/>
        </p:nvSpPr>
        <p:spPr>
          <a:xfrm>
            <a:off x="3292998" y="1013710"/>
            <a:ext cx="974202" cy="369332"/>
          </a:xfrm>
          <a:prstGeom prst="rect">
            <a:avLst/>
          </a:prstGeom>
          <a:noFill/>
        </p:spPr>
        <p:txBody>
          <a:bodyPr wrap="square" rtlCol="0">
            <a:spAutoFit/>
          </a:bodyPr>
          <a:lstStyle/>
          <a:p>
            <a:r>
              <a:rPr lang="en-US" dirty="0" smtClean="0">
                <a:solidFill>
                  <a:prstClr val="black"/>
                </a:solidFill>
              </a:rPr>
              <a:t>Blake</a:t>
            </a:r>
            <a:endParaRPr lang="en-US" dirty="0">
              <a:solidFill>
                <a:prstClr val="black"/>
              </a:solidFill>
            </a:endParaRPr>
          </a:p>
        </p:txBody>
      </p:sp>
      <p:sp>
        <p:nvSpPr>
          <p:cNvPr id="30" name="TextBox 29"/>
          <p:cNvSpPr txBox="1"/>
          <p:nvPr/>
        </p:nvSpPr>
        <p:spPr>
          <a:xfrm>
            <a:off x="4889338" y="1015683"/>
            <a:ext cx="901861" cy="307777"/>
          </a:xfrm>
          <a:prstGeom prst="rect">
            <a:avLst/>
          </a:prstGeom>
          <a:noFill/>
        </p:spPr>
        <p:txBody>
          <a:bodyPr wrap="square" rtlCol="0">
            <a:spAutoFit/>
          </a:bodyPr>
          <a:lstStyle/>
          <a:p>
            <a:r>
              <a:rPr lang="en-US" sz="1400" dirty="0" smtClean="0">
                <a:solidFill>
                  <a:prstClr val="black"/>
                </a:solidFill>
              </a:rPr>
              <a:t>Tristan</a:t>
            </a:r>
            <a:endParaRPr lang="en-US" sz="1400" dirty="0">
              <a:solidFill>
                <a:prstClr val="black"/>
              </a:solidFill>
            </a:endParaRPr>
          </a:p>
        </p:txBody>
      </p:sp>
      <p:sp>
        <p:nvSpPr>
          <p:cNvPr id="31" name="TextBox 30"/>
          <p:cNvSpPr txBox="1"/>
          <p:nvPr/>
        </p:nvSpPr>
        <p:spPr>
          <a:xfrm>
            <a:off x="6477000" y="1015683"/>
            <a:ext cx="717630" cy="338554"/>
          </a:xfrm>
          <a:prstGeom prst="rect">
            <a:avLst/>
          </a:prstGeom>
          <a:noFill/>
        </p:spPr>
        <p:txBody>
          <a:bodyPr wrap="square" rtlCol="0">
            <a:spAutoFit/>
          </a:bodyPr>
          <a:lstStyle/>
          <a:p>
            <a:r>
              <a:rPr lang="en-US" sz="1600" dirty="0" smtClean="0">
                <a:solidFill>
                  <a:prstClr val="black"/>
                </a:solidFill>
              </a:rPr>
              <a:t>Tyler</a:t>
            </a:r>
            <a:endParaRPr lang="en-US" sz="1600" dirty="0">
              <a:solidFill>
                <a:prstClr val="black"/>
              </a:solidFill>
            </a:endParaRPr>
          </a:p>
        </p:txBody>
      </p:sp>
      <p:sp>
        <p:nvSpPr>
          <p:cNvPr id="32" name="TextBox 31"/>
          <p:cNvSpPr txBox="1"/>
          <p:nvPr/>
        </p:nvSpPr>
        <p:spPr>
          <a:xfrm>
            <a:off x="7160870" y="1021470"/>
            <a:ext cx="916329" cy="338554"/>
          </a:xfrm>
          <a:prstGeom prst="rect">
            <a:avLst/>
          </a:prstGeom>
          <a:noFill/>
        </p:spPr>
        <p:txBody>
          <a:bodyPr wrap="square" rtlCol="0">
            <a:spAutoFit/>
          </a:bodyPr>
          <a:lstStyle/>
          <a:p>
            <a:r>
              <a:rPr lang="en-US" sz="1600" dirty="0" smtClean="0">
                <a:solidFill>
                  <a:prstClr val="black"/>
                </a:solidFill>
              </a:rPr>
              <a:t>Kaleb</a:t>
            </a:r>
            <a:endParaRPr lang="en-US" sz="1600" dirty="0">
              <a:solidFill>
                <a:prstClr val="black"/>
              </a:solidFill>
            </a:endParaRPr>
          </a:p>
        </p:txBody>
      </p:sp>
      <p:sp>
        <p:nvSpPr>
          <p:cNvPr id="33" name="TextBox 32"/>
          <p:cNvSpPr txBox="1"/>
          <p:nvPr/>
        </p:nvSpPr>
        <p:spPr>
          <a:xfrm>
            <a:off x="7522580" y="1828800"/>
            <a:ext cx="717630" cy="338554"/>
          </a:xfrm>
          <a:prstGeom prst="rect">
            <a:avLst/>
          </a:prstGeom>
          <a:noFill/>
        </p:spPr>
        <p:txBody>
          <a:bodyPr wrap="square" rtlCol="0">
            <a:spAutoFit/>
          </a:bodyPr>
          <a:lstStyle/>
          <a:p>
            <a:r>
              <a:rPr lang="en-US" sz="1600" dirty="0" smtClean="0">
                <a:solidFill>
                  <a:prstClr val="black"/>
                </a:solidFill>
              </a:rPr>
              <a:t>Spike</a:t>
            </a:r>
            <a:endParaRPr lang="en-US" sz="1600" dirty="0">
              <a:solidFill>
                <a:prstClr val="black"/>
              </a:solidFill>
            </a:endParaRPr>
          </a:p>
        </p:txBody>
      </p:sp>
      <p:sp>
        <p:nvSpPr>
          <p:cNvPr id="36" name="TextBox 35"/>
          <p:cNvSpPr txBox="1"/>
          <p:nvPr/>
        </p:nvSpPr>
        <p:spPr>
          <a:xfrm>
            <a:off x="7492678" y="4113312"/>
            <a:ext cx="717630" cy="338554"/>
          </a:xfrm>
          <a:prstGeom prst="rect">
            <a:avLst/>
          </a:prstGeom>
          <a:noFill/>
        </p:spPr>
        <p:txBody>
          <a:bodyPr wrap="square" rtlCol="0">
            <a:spAutoFit/>
          </a:bodyPr>
          <a:lstStyle/>
          <a:p>
            <a:r>
              <a:rPr lang="en-US" sz="1600" dirty="0" smtClean="0">
                <a:solidFill>
                  <a:prstClr val="black"/>
                </a:solidFill>
              </a:rPr>
              <a:t>Alex</a:t>
            </a:r>
            <a:endParaRPr lang="en-US" sz="1600" dirty="0">
              <a:solidFill>
                <a:prstClr val="black"/>
              </a:solidFill>
            </a:endParaRPr>
          </a:p>
        </p:txBody>
      </p:sp>
      <p:sp>
        <p:nvSpPr>
          <p:cNvPr id="37" name="TextBox 36"/>
          <p:cNvSpPr txBox="1"/>
          <p:nvPr/>
        </p:nvSpPr>
        <p:spPr>
          <a:xfrm>
            <a:off x="7437697" y="4876800"/>
            <a:ext cx="1066799" cy="307777"/>
          </a:xfrm>
          <a:prstGeom prst="rect">
            <a:avLst/>
          </a:prstGeom>
          <a:noFill/>
        </p:spPr>
        <p:txBody>
          <a:bodyPr wrap="square" rtlCol="0">
            <a:spAutoFit/>
          </a:bodyPr>
          <a:lstStyle/>
          <a:p>
            <a:r>
              <a:rPr lang="en-US" sz="1400" dirty="0" err="1" smtClean="0">
                <a:solidFill>
                  <a:prstClr val="black"/>
                </a:solidFill>
              </a:rPr>
              <a:t>Seriah</a:t>
            </a:r>
            <a:endParaRPr lang="en-US" sz="1400" dirty="0">
              <a:solidFill>
                <a:prstClr val="black"/>
              </a:solidFill>
            </a:endParaRPr>
          </a:p>
        </p:txBody>
      </p:sp>
      <p:sp>
        <p:nvSpPr>
          <p:cNvPr id="39" name="TextBox 38"/>
          <p:cNvSpPr txBox="1"/>
          <p:nvPr/>
        </p:nvSpPr>
        <p:spPr>
          <a:xfrm>
            <a:off x="1776715" y="2697380"/>
            <a:ext cx="717630" cy="276999"/>
          </a:xfrm>
          <a:prstGeom prst="rect">
            <a:avLst/>
          </a:prstGeom>
          <a:noFill/>
        </p:spPr>
        <p:txBody>
          <a:bodyPr wrap="square" rtlCol="0">
            <a:spAutoFit/>
          </a:bodyPr>
          <a:lstStyle/>
          <a:p>
            <a:r>
              <a:rPr lang="en-US" sz="1200" dirty="0" err="1" smtClean="0">
                <a:solidFill>
                  <a:prstClr val="black"/>
                </a:solidFill>
              </a:rPr>
              <a:t>Andrick</a:t>
            </a:r>
            <a:endParaRPr lang="en-US" sz="1200" dirty="0">
              <a:solidFill>
                <a:prstClr val="black"/>
              </a:solidFill>
            </a:endParaRPr>
          </a:p>
        </p:txBody>
      </p:sp>
      <p:sp>
        <p:nvSpPr>
          <p:cNvPr id="40" name="TextBox 39"/>
          <p:cNvSpPr txBox="1"/>
          <p:nvPr/>
        </p:nvSpPr>
        <p:spPr>
          <a:xfrm>
            <a:off x="2362200" y="2666602"/>
            <a:ext cx="717630" cy="307777"/>
          </a:xfrm>
          <a:prstGeom prst="rect">
            <a:avLst/>
          </a:prstGeom>
          <a:noFill/>
        </p:spPr>
        <p:txBody>
          <a:bodyPr wrap="square" rtlCol="0">
            <a:spAutoFit/>
          </a:bodyPr>
          <a:lstStyle/>
          <a:p>
            <a:r>
              <a:rPr lang="en-US" sz="1400" dirty="0" smtClean="0">
                <a:solidFill>
                  <a:prstClr val="black"/>
                </a:solidFill>
              </a:rPr>
              <a:t>Ana</a:t>
            </a:r>
            <a:endParaRPr lang="en-US" sz="1400" dirty="0">
              <a:solidFill>
                <a:prstClr val="black"/>
              </a:solidFill>
            </a:endParaRPr>
          </a:p>
        </p:txBody>
      </p:sp>
      <p:sp>
        <p:nvSpPr>
          <p:cNvPr id="41" name="TextBox 40"/>
          <p:cNvSpPr txBox="1"/>
          <p:nvPr/>
        </p:nvSpPr>
        <p:spPr>
          <a:xfrm>
            <a:off x="3523527" y="2672302"/>
            <a:ext cx="974202" cy="307777"/>
          </a:xfrm>
          <a:prstGeom prst="rect">
            <a:avLst/>
          </a:prstGeom>
          <a:noFill/>
        </p:spPr>
        <p:txBody>
          <a:bodyPr wrap="square" rtlCol="0">
            <a:spAutoFit/>
          </a:bodyPr>
          <a:lstStyle/>
          <a:p>
            <a:r>
              <a:rPr lang="en-US" sz="1400" dirty="0" smtClean="0">
                <a:solidFill>
                  <a:prstClr val="black"/>
                </a:solidFill>
              </a:rPr>
              <a:t>Ricardo</a:t>
            </a:r>
            <a:endParaRPr lang="en-US" sz="1400" dirty="0">
              <a:solidFill>
                <a:prstClr val="black"/>
              </a:solidFill>
            </a:endParaRPr>
          </a:p>
        </p:txBody>
      </p:sp>
      <p:sp>
        <p:nvSpPr>
          <p:cNvPr id="44" name="TextBox 43"/>
          <p:cNvSpPr txBox="1"/>
          <p:nvPr/>
        </p:nvSpPr>
        <p:spPr>
          <a:xfrm>
            <a:off x="5571280" y="3435179"/>
            <a:ext cx="905719" cy="307777"/>
          </a:xfrm>
          <a:prstGeom prst="rect">
            <a:avLst/>
          </a:prstGeom>
          <a:noFill/>
        </p:spPr>
        <p:txBody>
          <a:bodyPr wrap="square" rtlCol="0">
            <a:spAutoFit/>
          </a:bodyPr>
          <a:lstStyle/>
          <a:p>
            <a:r>
              <a:rPr lang="en-US" sz="1400" dirty="0" smtClean="0">
                <a:solidFill>
                  <a:prstClr val="black"/>
                </a:solidFill>
              </a:rPr>
              <a:t>Michael</a:t>
            </a:r>
            <a:endParaRPr lang="en-US" sz="1400" dirty="0">
              <a:solidFill>
                <a:prstClr val="black"/>
              </a:solidFill>
            </a:endParaRPr>
          </a:p>
        </p:txBody>
      </p:sp>
      <p:sp>
        <p:nvSpPr>
          <p:cNvPr id="46" name="TextBox 45"/>
          <p:cNvSpPr txBox="1"/>
          <p:nvPr/>
        </p:nvSpPr>
        <p:spPr>
          <a:xfrm>
            <a:off x="1687974" y="3959423"/>
            <a:ext cx="1033041" cy="307777"/>
          </a:xfrm>
          <a:prstGeom prst="rect">
            <a:avLst/>
          </a:prstGeom>
          <a:noFill/>
        </p:spPr>
        <p:txBody>
          <a:bodyPr wrap="square" rtlCol="0">
            <a:spAutoFit/>
          </a:bodyPr>
          <a:lstStyle/>
          <a:p>
            <a:r>
              <a:rPr lang="en-US" sz="1400" dirty="0" smtClean="0">
                <a:solidFill>
                  <a:prstClr val="black"/>
                </a:solidFill>
              </a:rPr>
              <a:t>Anthony</a:t>
            </a:r>
            <a:endParaRPr lang="en-US" sz="1400" dirty="0">
              <a:solidFill>
                <a:prstClr val="black"/>
              </a:solidFill>
            </a:endParaRPr>
          </a:p>
        </p:txBody>
      </p:sp>
      <p:sp>
        <p:nvSpPr>
          <p:cNvPr id="47" name="TextBox 46"/>
          <p:cNvSpPr txBox="1"/>
          <p:nvPr/>
        </p:nvSpPr>
        <p:spPr>
          <a:xfrm>
            <a:off x="7721521" y="6476999"/>
            <a:ext cx="1422479" cy="381000"/>
          </a:xfrm>
          <a:prstGeom prst="rect">
            <a:avLst/>
          </a:prstGeom>
          <a:noFill/>
        </p:spPr>
        <p:txBody>
          <a:bodyPr wrap="square" rtlCol="0">
            <a:spAutoFit/>
          </a:bodyPr>
          <a:lstStyle/>
          <a:p>
            <a:r>
              <a:rPr lang="en-US" dirty="0" smtClean="0">
                <a:solidFill>
                  <a:srgbClr val="FF0000"/>
                </a:solidFill>
              </a:rPr>
              <a:t>DOOR</a:t>
            </a:r>
            <a:endParaRPr lang="en-US" dirty="0">
              <a:solidFill>
                <a:srgbClr val="FF0000"/>
              </a:solidFill>
            </a:endParaRPr>
          </a:p>
        </p:txBody>
      </p:sp>
      <p:sp>
        <p:nvSpPr>
          <p:cNvPr id="48" name="TextBox 47"/>
          <p:cNvSpPr txBox="1"/>
          <p:nvPr/>
        </p:nvSpPr>
        <p:spPr>
          <a:xfrm>
            <a:off x="2832904" y="6375971"/>
            <a:ext cx="3329650" cy="369332"/>
          </a:xfrm>
          <a:prstGeom prst="rect">
            <a:avLst/>
          </a:prstGeom>
          <a:noFill/>
        </p:spPr>
        <p:txBody>
          <a:bodyPr wrap="square" rtlCol="0">
            <a:spAutoFit/>
          </a:bodyPr>
          <a:lstStyle/>
          <a:p>
            <a:r>
              <a:rPr lang="en-US" dirty="0" smtClean="0">
                <a:solidFill>
                  <a:srgbClr val="FF0000"/>
                </a:solidFill>
              </a:rPr>
              <a:t>NOT SO SMARTBOARD</a:t>
            </a:r>
            <a:endParaRPr lang="en-US" dirty="0">
              <a:solidFill>
                <a:srgbClr val="FF0000"/>
              </a:solidFill>
            </a:endParaRPr>
          </a:p>
        </p:txBody>
      </p:sp>
      <p:sp>
        <p:nvSpPr>
          <p:cNvPr id="50" name="TextBox 49"/>
          <p:cNvSpPr txBox="1"/>
          <p:nvPr/>
        </p:nvSpPr>
        <p:spPr>
          <a:xfrm>
            <a:off x="156260" y="6385337"/>
            <a:ext cx="1540398" cy="369332"/>
          </a:xfrm>
          <a:prstGeom prst="rect">
            <a:avLst/>
          </a:prstGeom>
          <a:noFill/>
        </p:spPr>
        <p:txBody>
          <a:bodyPr wrap="square" rtlCol="0">
            <a:spAutoFit/>
          </a:bodyPr>
          <a:lstStyle/>
          <a:p>
            <a:r>
              <a:rPr lang="en-US" dirty="0" smtClean="0">
                <a:solidFill>
                  <a:srgbClr val="FF0000"/>
                </a:solidFill>
              </a:rPr>
              <a:t>Phelps’ Desk</a:t>
            </a:r>
            <a:endParaRPr lang="en-US" dirty="0">
              <a:solidFill>
                <a:srgbClr val="FF0000"/>
              </a:solidFill>
            </a:endParaRPr>
          </a:p>
        </p:txBody>
      </p:sp>
      <p:sp>
        <p:nvSpPr>
          <p:cNvPr id="10" name="TextBox 9"/>
          <p:cNvSpPr txBox="1"/>
          <p:nvPr/>
        </p:nvSpPr>
        <p:spPr>
          <a:xfrm>
            <a:off x="7522580" y="2590800"/>
            <a:ext cx="732098" cy="369332"/>
          </a:xfrm>
          <a:prstGeom prst="rect">
            <a:avLst/>
          </a:prstGeom>
          <a:noFill/>
        </p:spPr>
        <p:txBody>
          <a:bodyPr wrap="square" rtlCol="0">
            <a:spAutoFit/>
          </a:bodyPr>
          <a:lstStyle/>
          <a:p>
            <a:r>
              <a:rPr lang="en-US" dirty="0" smtClean="0"/>
              <a:t>Ben</a:t>
            </a:r>
            <a:endParaRPr lang="en-US" dirty="0"/>
          </a:p>
        </p:txBody>
      </p:sp>
      <p:sp>
        <p:nvSpPr>
          <p:cNvPr id="12" name="TextBox 11"/>
          <p:cNvSpPr txBox="1"/>
          <p:nvPr/>
        </p:nvSpPr>
        <p:spPr>
          <a:xfrm>
            <a:off x="214132" y="2697380"/>
            <a:ext cx="1165185" cy="369332"/>
          </a:xfrm>
          <a:prstGeom prst="rect">
            <a:avLst/>
          </a:prstGeom>
          <a:noFill/>
        </p:spPr>
        <p:txBody>
          <a:bodyPr wrap="square" rtlCol="0">
            <a:spAutoFit/>
          </a:bodyPr>
          <a:lstStyle/>
          <a:p>
            <a:r>
              <a:rPr lang="en-US" dirty="0" smtClean="0"/>
              <a:t>Maddie</a:t>
            </a:r>
            <a:endParaRPr lang="en-US" dirty="0"/>
          </a:p>
        </p:txBody>
      </p:sp>
      <p:sp>
        <p:nvSpPr>
          <p:cNvPr id="49" name="TextBox 48"/>
          <p:cNvSpPr txBox="1"/>
          <p:nvPr/>
        </p:nvSpPr>
        <p:spPr>
          <a:xfrm>
            <a:off x="214132" y="3959423"/>
            <a:ext cx="928868" cy="369332"/>
          </a:xfrm>
          <a:prstGeom prst="rect">
            <a:avLst/>
          </a:prstGeom>
          <a:noFill/>
        </p:spPr>
        <p:txBody>
          <a:bodyPr wrap="square" rtlCol="0">
            <a:spAutoFit/>
          </a:bodyPr>
          <a:lstStyle/>
          <a:p>
            <a:r>
              <a:rPr lang="en-US" dirty="0" smtClean="0"/>
              <a:t>Carlos</a:t>
            </a:r>
            <a:endParaRPr lang="en-US" dirty="0"/>
          </a:p>
        </p:txBody>
      </p:sp>
      <p:sp>
        <p:nvSpPr>
          <p:cNvPr id="52" name="TextBox 51"/>
          <p:cNvSpPr txBox="1"/>
          <p:nvPr/>
        </p:nvSpPr>
        <p:spPr>
          <a:xfrm>
            <a:off x="4809281" y="2882046"/>
            <a:ext cx="1159397" cy="369332"/>
          </a:xfrm>
          <a:prstGeom prst="rect">
            <a:avLst/>
          </a:prstGeom>
          <a:noFill/>
        </p:spPr>
        <p:txBody>
          <a:bodyPr wrap="square" rtlCol="0">
            <a:spAutoFit/>
          </a:bodyPr>
          <a:lstStyle/>
          <a:p>
            <a:r>
              <a:rPr lang="en-US" dirty="0" smtClean="0"/>
              <a:t>Brandon</a:t>
            </a:r>
            <a:endParaRPr lang="en-US" dirty="0"/>
          </a:p>
        </p:txBody>
      </p:sp>
      <p:sp>
        <p:nvSpPr>
          <p:cNvPr id="53" name="TextBox 52"/>
          <p:cNvSpPr txBox="1"/>
          <p:nvPr/>
        </p:nvSpPr>
        <p:spPr>
          <a:xfrm>
            <a:off x="7522580" y="3435179"/>
            <a:ext cx="859420" cy="369332"/>
          </a:xfrm>
          <a:prstGeom prst="rect">
            <a:avLst/>
          </a:prstGeom>
          <a:noFill/>
        </p:spPr>
        <p:txBody>
          <a:bodyPr wrap="square" rtlCol="0">
            <a:spAutoFit/>
          </a:bodyPr>
          <a:lstStyle/>
          <a:p>
            <a:r>
              <a:rPr lang="en-US" dirty="0" smtClean="0"/>
              <a:t>Jaylyn</a:t>
            </a:r>
            <a:endParaRPr lang="en-US" dirty="0"/>
          </a:p>
        </p:txBody>
      </p:sp>
      <p:sp>
        <p:nvSpPr>
          <p:cNvPr id="54" name="TextBox 53"/>
          <p:cNvSpPr txBox="1"/>
          <p:nvPr/>
        </p:nvSpPr>
        <p:spPr>
          <a:xfrm>
            <a:off x="1738132" y="4451866"/>
            <a:ext cx="982883" cy="369332"/>
          </a:xfrm>
          <a:prstGeom prst="rect">
            <a:avLst/>
          </a:prstGeom>
          <a:noFill/>
        </p:spPr>
        <p:txBody>
          <a:bodyPr wrap="square" rtlCol="0">
            <a:spAutoFit/>
          </a:bodyPr>
          <a:lstStyle/>
          <a:p>
            <a:r>
              <a:rPr lang="en-US" dirty="0" smtClean="0"/>
              <a:t>Ayden</a:t>
            </a:r>
            <a:endParaRPr lang="en-US" dirty="0"/>
          </a:p>
        </p:txBody>
      </p:sp>
      <p:sp>
        <p:nvSpPr>
          <p:cNvPr id="57" name="TextBox 56"/>
          <p:cNvSpPr txBox="1"/>
          <p:nvPr/>
        </p:nvSpPr>
        <p:spPr>
          <a:xfrm>
            <a:off x="7194630" y="5562600"/>
            <a:ext cx="1238130" cy="369332"/>
          </a:xfrm>
          <a:prstGeom prst="rect">
            <a:avLst/>
          </a:prstGeom>
          <a:noFill/>
        </p:spPr>
        <p:txBody>
          <a:bodyPr wrap="square" rtlCol="0">
            <a:spAutoFit/>
          </a:bodyPr>
          <a:lstStyle/>
          <a:p>
            <a:r>
              <a:rPr lang="en-US" dirty="0" smtClean="0"/>
              <a:t>Oswaldo</a:t>
            </a:r>
            <a:endParaRPr lang="en-US" dirty="0"/>
          </a:p>
        </p:txBody>
      </p:sp>
      <p:sp>
        <p:nvSpPr>
          <p:cNvPr id="58" name="TextBox 57"/>
          <p:cNvSpPr txBox="1"/>
          <p:nvPr/>
        </p:nvSpPr>
        <p:spPr>
          <a:xfrm>
            <a:off x="3780099" y="1323460"/>
            <a:ext cx="1249101" cy="369332"/>
          </a:xfrm>
          <a:prstGeom prst="rect">
            <a:avLst/>
          </a:prstGeom>
          <a:noFill/>
        </p:spPr>
        <p:txBody>
          <a:bodyPr wrap="square" rtlCol="0">
            <a:spAutoFit/>
          </a:bodyPr>
          <a:lstStyle/>
          <a:p>
            <a:r>
              <a:rPr lang="en-US" dirty="0" smtClean="0"/>
              <a:t>Christina</a:t>
            </a:r>
            <a:endParaRPr lang="en-US" dirty="0"/>
          </a:p>
        </p:txBody>
      </p:sp>
    </p:spTree>
    <p:extLst>
      <p:ext uri="{BB962C8B-B14F-4D97-AF65-F5344CB8AC3E}">
        <p14:creationId xmlns:p14="http://schemas.microsoft.com/office/powerpoint/2010/main" val="1210242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691" y="4813139"/>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p:nvPr/>
        </p:nvSpPr>
        <p:spPr>
          <a:xfrm>
            <a:off x="171691" y="3265025"/>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169762" y="1741025"/>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Rectangle 4"/>
          <p:cNvSpPr/>
          <p:nvPr/>
        </p:nvSpPr>
        <p:spPr>
          <a:xfrm>
            <a:off x="7492678" y="48006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7492678" y="3252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7492678" y="171787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687975" y="3352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5587678" y="336244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rot="5400000">
            <a:off x="595132" y="585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5400000">
            <a:off x="2119132" y="585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rot="5400000">
            <a:off x="3629628" y="580663"/>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rot="5400000">
            <a:off x="5190281" y="580663"/>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rot="5400000">
            <a:off x="6730678" y="57487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rot="5400000">
            <a:off x="2068975" y="2209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ectangle 17"/>
          <p:cNvSpPr/>
          <p:nvPr/>
        </p:nvSpPr>
        <p:spPr>
          <a:xfrm rot="5400000">
            <a:off x="3629628" y="2209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ectangle 18"/>
          <p:cNvSpPr/>
          <p:nvPr/>
        </p:nvSpPr>
        <p:spPr>
          <a:xfrm rot="5400000">
            <a:off x="5190281" y="221944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TextBox 19"/>
          <p:cNvSpPr txBox="1"/>
          <p:nvPr/>
        </p:nvSpPr>
        <p:spPr>
          <a:xfrm>
            <a:off x="214132" y="5791200"/>
            <a:ext cx="717630" cy="646331"/>
          </a:xfrm>
          <a:prstGeom prst="rect">
            <a:avLst/>
          </a:prstGeom>
          <a:noFill/>
        </p:spPr>
        <p:txBody>
          <a:bodyPr wrap="square" rtlCol="0">
            <a:spAutoFit/>
          </a:bodyPr>
          <a:lstStyle/>
          <a:p>
            <a:r>
              <a:rPr lang="en-US" dirty="0" smtClean="0">
                <a:solidFill>
                  <a:prstClr val="black"/>
                </a:solidFill>
              </a:rPr>
              <a:t>Maya K. </a:t>
            </a:r>
            <a:endParaRPr lang="en-US" dirty="0">
              <a:solidFill>
                <a:prstClr val="black"/>
              </a:solidFill>
            </a:endParaRPr>
          </a:p>
        </p:txBody>
      </p:sp>
      <p:sp>
        <p:nvSpPr>
          <p:cNvPr id="21" name="TextBox 20"/>
          <p:cNvSpPr txBox="1"/>
          <p:nvPr/>
        </p:nvSpPr>
        <p:spPr>
          <a:xfrm>
            <a:off x="193876" y="5029200"/>
            <a:ext cx="717630" cy="338554"/>
          </a:xfrm>
          <a:prstGeom prst="rect">
            <a:avLst/>
          </a:prstGeom>
          <a:noFill/>
        </p:spPr>
        <p:txBody>
          <a:bodyPr wrap="square" rtlCol="0">
            <a:spAutoFit/>
          </a:bodyPr>
          <a:lstStyle/>
          <a:p>
            <a:r>
              <a:rPr lang="en-US" sz="1600" dirty="0" smtClean="0">
                <a:solidFill>
                  <a:prstClr val="black"/>
                </a:solidFill>
              </a:rPr>
              <a:t>Phil</a:t>
            </a:r>
            <a:endParaRPr lang="en-US" sz="1600" dirty="0">
              <a:solidFill>
                <a:prstClr val="black"/>
              </a:solidFill>
            </a:endParaRPr>
          </a:p>
        </p:txBody>
      </p:sp>
      <p:sp>
        <p:nvSpPr>
          <p:cNvPr id="22" name="TextBox 21"/>
          <p:cNvSpPr txBox="1"/>
          <p:nvPr/>
        </p:nvSpPr>
        <p:spPr>
          <a:xfrm>
            <a:off x="158670" y="4251238"/>
            <a:ext cx="817461" cy="369332"/>
          </a:xfrm>
          <a:prstGeom prst="rect">
            <a:avLst/>
          </a:prstGeom>
          <a:noFill/>
        </p:spPr>
        <p:txBody>
          <a:bodyPr wrap="square" rtlCol="0">
            <a:spAutoFit/>
          </a:bodyPr>
          <a:lstStyle/>
          <a:p>
            <a:r>
              <a:rPr lang="en-US" dirty="0" smtClean="0">
                <a:solidFill>
                  <a:prstClr val="black"/>
                </a:solidFill>
              </a:rPr>
              <a:t>Caleb</a:t>
            </a:r>
            <a:endParaRPr lang="en-US" dirty="0">
              <a:solidFill>
                <a:prstClr val="black"/>
              </a:solidFill>
            </a:endParaRPr>
          </a:p>
        </p:txBody>
      </p:sp>
      <p:sp>
        <p:nvSpPr>
          <p:cNvPr id="23" name="TextBox 22"/>
          <p:cNvSpPr txBox="1"/>
          <p:nvPr/>
        </p:nvSpPr>
        <p:spPr>
          <a:xfrm>
            <a:off x="185195" y="3429000"/>
            <a:ext cx="717630" cy="369332"/>
          </a:xfrm>
          <a:prstGeom prst="rect">
            <a:avLst/>
          </a:prstGeom>
          <a:noFill/>
        </p:spPr>
        <p:txBody>
          <a:bodyPr wrap="square" rtlCol="0">
            <a:spAutoFit/>
          </a:bodyPr>
          <a:lstStyle/>
          <a:p>
            <a:r>
              <a:rPr lang="en-US" dirty="0" smtClean="0">
                <a:solidFill>
                  <a:prstClr val="black"/>
                </a:solidFill>
              </a:rPr>
              <a:t>Cielo</a:t>
            </a:r>
            <a:endParaRPr lang="en-US" dirty="0">
              <a:solidFill>
                <a:prstClr val="black"/>
              </a:solidFill>
            </a:endParaRPr>
          </a:p>
        </p:txBody>
      </p:sp>
      <p:sp>
        <p:nvSpPr>
          <p:cNvPr id="24" name="TextBox 23"/>
          <p:cNvSpPr txBox="1"/>
          <p:nvPr/>
        </p:nvSpPr>
        <p:spPr>
          <a:xfrm>
            <a:off x="191947" y="2252246"/>
            <a:ext cx="717630" cy="338554"/>
          </a:xfrm>
          <a:prstGeom prst="rect">
            <a:avLst/>
          </a:prstGeom>
          <a:noFill/>
        </p:spPr>
        <p:txBody>
          <a:bodyPr wrap="square" rtlCol="0">
            <a:spAutoFit/>
          </a:bodyPr>
          <a:lstStyle/>
          <a:p>
            <a:r>
              <a:rPr lang="en-US" sz="1600" dirty="0" smtClean="0">
                <a:solidFill>
                  <a:prstClr val="black"/>
                </a:solidFill>
              </a:rPr>
              <a:t>Jacob</a:t>
            </a:r>
            <a:endParaRPr lang="en-US" sz="1600" dirty="0">
              <a:solidFill>
                <a:prstClr val="black"/>
              </a:solidFill>
            </a:endParaRPr>
          </a:p>
        </p:txBody>
      </p:sp>
      <p:sp>
        <p:nvSpPr>
          <p:cNvPr id="25" name="TextBox 24"/>
          <p:cNvSpPr txBox="1"/>
          <p:nvPr/>
        </p:nvSpPr>
        <p:spPr>
          <a:xfrm>
            <a:off x="141791" y="1006958"/>
            <a:ext cx="1237526" cy="307777"/>
          </a:xfrm>
          <a:prstGeom prst="rect">
            <a:avLst/>
          </a:prstGeom>
          <a:noFill/>
        </p:spPr>
        <p:txBody>
          <a:bodyPr wrap="square" rtlCol="0">
            <a:spAutoFit/>
          </a:bodyPr>
          <a:lstStyle/>
          <a:p>
            <a:r>
              <a:rPr lang="en-US" sz="1400" dirty="0" smtClean="0">
                <a:solidFill>
                  <a:prstClr val="black"/>
                </a:solidFill>
              </a:rPr>
              <a:t>Matt</a:t>
            </a:r>
            <a:endParaRPr lang="en-US" sz="1400" dirty="0">
              <a:solidFill>
                <a:prstClr val="black"/>
              </a:solidFill>
            </a:endParaRPr>
          </a:p>
        </p:txBody>
      </p:sp>
      <p:sp>
        <p:nvSpPr>
          <p:cNvPr id="27" name="TextBox 26"/>
          <p:cNvSpPr txBox="1"/>
          <p:nvPr/>
        </p:nvSpPr>
        <p:spPr>
          <a:xfrm>
            <a:off x="1738132" y="998322"/>
            <a:ext cx="717630" cy="307777"/>
          </a:xfrm>
          <a:prstGeom prst="rect">
            <a:avLst/>
          </a:prstGeom>
          <a:noFill/>
        </p:spPr>
        <p:txBody>
          <a:bodyPr wrap="square" rtlCol="0">
            <a:spAutoFit/>
          </a:bodyPr>
          <a:lstStyle/>
          <a:p>
            <a:r>
              <a:rPr lang="en-US" sz="1400" dirty="0" smtClean="0">
                <a:solidFill>
                  <a:prstClr val="black"/>
                </a:solidFill>
              </a:rPr>
              <a:t>Aimee</a:t>
            </a:r>
            <a:endParaRPr lang="en-US" sz="1400" dirty="0">
              <a:solidFill>
                <a:prstClr val="black"/>
              </a:solidFill>
            </a:endParaRPr>
          </a:p>
        </p:txBody>
      </p:sp>
      <p:sp>
        <p:nvSpPr>
          <p:cNvPr id="30" name="TextBox 29"/>
          <p:cNvSpPr txBox="1"/>
          <p:nvPr/>
        </p:nvSpPr>
        <p:spPr>
          <a:xfrm>
            <a:off x="3671103" y="1046460"/>
            <a:ext cx="1101525" cy="307777"/>
          </a:xfrm>
          <a:prstGeom prst="rect">
            <a:avLst/>
          </a:prstGeom>
          <a:noFill/>
        </p:spPr>
        <p:txBody>
          <a:bodyPr wrap="square" rtlCol="0">
            <a:spAutoFit/>
          </a:bodyPr>
          <a:lstStyle/>
          <a:p>
            <a:r>
              <a:rPr lang="en-US" sz="1400" dirty="0" smtClean="0">
                <a:solidFill>
                  <a:prstClr val="black"/>
                </a:solidFill>
              </a:rPr>
              <a:t>Alejandro</a:t>
            </a:r>
            <a:endParaRPr lang="en-US" sz="1400" dirty="0">
              <a:solidFill>
                <a:prstClr val="black"/>
              </a:solidFill>
            </a:endParaRPr>
          </a:p>
        </p:txBody>
      </p:sp>
      <p:sp>
        <p:nvSpPr>
          <p:cNvPr id="31" name="TextBox 30"/>
          <p:cNvSpPr txBox="1"/>
          <p:nvPr/>
        </p:nvSpPr>
        <p:spPr>
          <a:xfrm>
            <a:off x="5099612" y="1046460"/>
            <a:ext cx="838200" cy="338554"/>
          </a:xfrm>
          <a:prstGeom prst="rect">
            <a:avLst/>
          </a:prstGeom>
          <a:noFill/>
        </p:spPr>
        <p:txBody>
          <a:bodyPr wrap="square" rtlCol="0">
            <a:spAutoFit/>
          </a:bodyPr>
          <a:lstStyle/>
          <a:p>
            <a:r>
              <a:rPr lang="en-US" sz="1600" dirty="0" smtClean="0">
                <a:solidFill>
                  <a:prstClr val="black"/>
                </a:solidFill>
              </a:rPr>
              <a:t>Bennie</a:t>
            </a:r>
            <a:endParaRPr lang="en-US" sz="1600" dirty="0">
              <a:solidFill>
                <a:prstClr val="black"/>
              </a:solidFill>
            </a:endParaRPr>
          </a:p>
        </p:txBody>
      </p:sp>
      <p:sp>
        <p:nvSpPr>
          <p:cNvPr id="33" name="TextBox 32"/>
          <p:cNvSpPr txBox="1"/>
          <p:nvPr/>
        </p:nvSpPr>
        <p:spPr>
          <a:xfrm>
            <a:off x="7522580" y="1828800"/>
            <a:ext cx="859420" cy="338554"/>
          </a:xfrm>
          <a:prstGeom prst="rect">
            <a:avLst/>
          </a:prstGeom>
          <a:noFill/>
        </p:spPr>
        <p:txBody>
          <a:bodyPr wrap="square" rtlCol="0">
            <a:spAutoFit/>
          </a:bodyPr>
          <a:lstStyle/>
          <a:p>
            <a:r>
              <a:rPr lang="en-US" sz="1600" dirty="0" err="1" smtClean="0">
                <a:solidFill>
                  <a:prstClr val="black"/>
                </a:solidFill>
              </a:rPr>
              <a:t>Keelyn</a:t>
            </a:r>
            <a:endParaRPr lang="en-US" sz="1600" dirty="0">
              <a:solidFill>
                <a:prstClr val="black"/>
              </a:solidFill>
            </a:endParaRPr>
          </a:p>
        </p:txBody>
      </p:sp>
      <p:sp>
        <p:nvSpPr>
          <p:cNvPr id="35" name="TextBox 34"/>
          <p:cNvSpPr txBox="1"/>
          <p:nvPr/>
        </p:nvSpPr>
        <p:spPr>
          <a:xfrm>
            <a:off x="7514862" y="3362446"/>
            <a:ext cx="867137" cy="338554"/>
          </a:xfrm>
          <a:prstGeom prst="rect">
            <a:avLst/>
          </a:prstGeom>
          <a:noFill/>
        </p:spPr>
        <p:txBody>
          <a:bodyPr wrap="square" rtlCol="0">
            <a:spAutoFit/>
          </a:bodyPr>
          <a:lstStyle/>
          <a:p>
            <a:r>
              <a:rPr lang="en-US" sz="1600" dirty="0" smtClean="0">
                <a:solidFill>
                  <a:prstClr val="black"/>
                </a:solidFill>
              </a:rPr>
              <a:t>Nevaeh</a:t>
            </a:r>
            <a:endParaRPr lang="en-US" sz="1600" dirty="0">
              <a:solidFill>
                <a:prstClr val="black"/>
              </a:solidFill>
            </a:endParaRPr>
          </a:p>
        </p:txBody>
      </p:sp>
      <p:sp>
        <p:nvSpPr>
          <p:cNvPr id="36" name="TextBox 35"/>
          <p:cNvSpPr txBox="1"/>
          <p:nvPr/>
        </p:nvSpPr>
        <p:spPr>
          <a:xfrm>
            <a:off x="7492678" y="4113312"/>
            <a:ext cx="717630" cy="338554"/>
          </a:xfrm>
          <a:prstGeom prst="rect">
            <a:avLst/>
          </a:prstGeom>
          <a:noFill/>
        </p:spPr>
        <p:txBody>
          <a:bodyPr wrap="square" rtlCol="0">
            <a:spAutoFit/>
          </a:bodyPr>
          <a:lstStyle/>
          <a:p>
            <a:r>
              <a:rPr lang="en-US" sz="1600" dirty="0" smtClean="0">
                <a:solidFill>
                  <a:prstClr val="black"/>
                </a:solidFill>
              </a:rPr>
              <a:t>Alex</a:t>
            </a:r>
            <a:endParaRPr lang="en-US" sz="1600" dirty="0">
              <a:solidFill>
                <a:prstClr val="black"/>
              </a:solidFill>
            </a:endParaRPr>
          </a:p>
        </p:txBody>
      </p:sp>
      <p:sp>
        <p:nvSpPr>
          <p:cNvPr id="37" name="TextBox 36"/>
          <p:cNvSpPr txBox="1"/>
          <p:nvPr/>
        </p:nvSpPr>
        <p:spPr>
          <a:xfrm>
            <a:off x="7437697" y="4876800"/>
            <a:ext cx="1066799" cy="307777"/>
          </a:xfrm>
          <a:prstGeom prst="rect">
            <a:avLst/>
          </a:prstGeom>
          <a:noFill/>
        </p:spPr>
        <p:txBody>
          <a:bodyPr wrap="square" rtlCol="0">
            <a:spAutoFit/>
          </a:bodyPr>
          <a:lstStyle/>
          <a:p>
            <a:r>
              <a:rPr lang="en-US" sz="1400" dirty="0" smtClean="0">
                <a:solidFill>
                  <a:prstClr val="black"/>
                </a:solidFill>
              </a:rPr>
              <a:t>Dylan</a:t>
            </a:r>
            <a:endParaRPr lang="en-US" sz="1400" dirty="0">
              <a:solidFill>
                <a:prstClr val="black"/>
              </a:solidFill>
            </a:endParaRPr>
          </a:p>
        </p:txBody>
      </p:sp>
      <p:sp>
        <p:nvSpPr>
          <p:cNvPr id="38" name="TextBox 37"/>
          <p:cNvSpPr txBox="1"/>
          <p:nvPr/>
        </p:nvSpPr>
        <p:spPr>
          <a:xfrm>
            <a:off x="7522580" y="5582370"/>
            <a:ext cx="859420" cy="307777"/>
          </a:xfrm>
          <a:prstGeom prst="rect">
            <a:avLst/>
          </a:prstGeom>
          <a:noFill/>
        </p:spPr>
        <p:txBody>
          <a:bodyPr wrap="square" rtlCol="0">
            <a:spAutoFit/>
          </a:bodyPr>
          <a:lstStyle/>
          <a:p>
            <a:r>
              <a:rPr lang="en-US" sz="1400" dirty="0" smtClean="0">
                <a:solidFill>
                  <a:prstClr val="black"/>
                </a:solidFill>
              </a:rPr>
              <a:t>Nyasia</a:t>
            </a:r>
            <a:endParaRPr lang="en-US" sz="1400" dirty="0">
              <a:solidFill>
                <a:prstClr val="black"/>
              </a:solidFill>
            </a:endParaRPr>
          </a:p>
        </p:txBody>
      </p:sp>
      <p:sp>
        <p:nvSpPr>
          <p:cNvPr id="39" name="TextBox 38"/>
          <p:cNvSpPr txBox="1"/>
          <p:nvPr/>
        </p:nvSpPr>
        <p:spPr>
          <a:xfrm>
            <a:off x="1710160" y="3475166"/>
            <a:ext cx="717630" cy="276999"/>
          </a:xfrm>
          <a:prstGeom prst="rect">
            <a:avLst/>
          </a:prstGeom>
          <a:noFill/>
        </p:spPr>
        <p:txBody>
          <a:bodyPr wrap="square" rtlCol="0">
            <a:spAutoFit/>
          </a:bodyPr>
          <a:lstStyle/>
          <a:p>
            <a:r>
              <a:rPr lang="en-US" sz="1200" dirty="0" smtClean="0">
                <a:solidFill>
                  <a:prstClr val="black"/>
                </a:solidFill>
              </a:rPr>
              <a:t>Adam</a:t>
            </a:r>
            <a:endParaRPr lang="en-US" sz="1200" dirty="0">
              <a:solidFill>
                <a:prstClr val="black"/>
              </a:solidFill>
            </a:endParaRPr>
          </a:p>
        </p:txBody>
      </p:sp>
      <p:sp>
        <p:nvSpPr>
          <p:cNvPr id="40" name="TextBox 39"/>
          <p:cNvSpPr txBox="1"/>
          <p:nvPr/>
        </p:nvSpPr>
        <p:spPr>
          <a:xfrm>
            <a:off x="2362200" y="2666602"/>
            <a:ext cx="717630" cy="307777"/>
          </a:xfrm>
          <a:prstGeom prst="rect">
            <a:avLst/>
          </a:prstGeom>
          <a:noFill/>
        </p:spPr>
        <p:txBody>
          <a:bodyPr wrap="square" rtlCol="0">
            <a:spAutoFit/>
          </a:bodyPr>
          <a:lstStyle/>
          <a:p>
            <a:r>
              <a:rPr lang="en-US" sz="1400" dirty="0" smtClean="0">
                <a:solidFill>
                  <a:prstClr val="black"/>
                </a:solidFill>
              </a:rPr>
              <a:t>Gracie</a:t>
            </a:r>
            <a:endParaRPr lang="en-US" sz="1400" dirty="0">
              <a:solidFill>
                <a:prstClr val="black"/>
              </a:solidFill>
            </a:endParaRPr>
          </a:p>
        </p:txBody>
      </p:sp>
      <p:sp>
        <p:nvSpPr>
          <p:cNvPr id="41" name="TextBox 40"/>
          <p:cNvSpPr txBox="1"/>
          <p:nvPr/>
        </p:nvSpPr>
        <p:spPr>
          <a:xfrm>
            <a:off x="3523527" y="2672302"/>
            <a:ext cx="974202" cy="307777"/>
          </a:xfrm>
          <a:prstGeom prst="rect">
            <a:avLst/>
          </a:prstGeom>
          <a:noFill/>
        </p:spPr>
        <p:txBody>
          <a:bodyPr wrap="square" rtlCol="0">
            <a:spAutoFit/>
          </a:bodyPr>
          <a:lstStyle/>
          <a:p>
            <a:r>
              <a:rPr lang="en-US" sz="1400" dirty="0" smtClean="0">
                <a:solidFill>
                  <a:prstClr val="black"/>
                </a:solidFill>
              </a:rPr>
              <a:t>Cesar</a:t>
            </a:r>
            <a:endParaRPr lang="en-US" sz="1400" dirty="0">
              <a:solidFill>
                <a:prstClr val="black"/>
              </a:solidFill>
            </a:endParaRPr>
          </a:p>
        </p:txBody>
      </p:sp>
      <p:sp>
        <p:nvSpPr>
          <p:cNvPr id="42" name="TextBox 41"/>
          <p:cNvSpPr txBox="1"/>
          <p:nvPr/>
        </p:nvSpPr>
        <p:spPr>
          <a:xfrm>
            <a:off x="4809281" y="2648634"/>
            <a:ext cx="717630" cy="307777"/>
          </a:xfrm>
          <a:prstGeom prst="rect">
            <a:avLst/>
          </a:prstGeom>
          <a:noFill/>
        </p:spPr>
        <p:txBody>
          <a:bodyPr wrap="square" rtlCol="0">
            <a:spAutoFit/>
          </a:bodyPr>
          <a:lstStyle/>
          <a:p>
            <a:r>
              <a:rPr lang="en-US" sz="1400" dirty="0" err="1" smtClean="0">
                <a:solidFill>
                  <a:prstClr val="black"/>
                </a:solidFill>
              </a:rPr>
              <a:t>Maddy</a:t>
            </a:r>
            <a:endParaRPr lang="en-US" sz="1400" dirty="0">
              <a:solidFill>
                <a:prstClr val="black"/>
              </a:solidFill>
            </a:endParaRPr>
          </a:p>
        </p:txBody>
      </p:sp>
      <p:sp>
        <p:nvSpPr>
          <p:cNvPr id="44" name="TextBox 43"/>
          <p:cNvSpPr txBox="1"/>
          <p:nvPr/>
        </p:nvSpPr>
        <p:spPr>
          <a:xfrm>
            <a:off x="5571280" y="3435179"/>
            <a:ext cx="905719" cy="307777"/>
          </a:xfrm>
          <a:prstGeom prst="rect">
            <a:avLst/>
          </a:prstGeom>
          <a:noFill/>
        </p:spPr>
        <p:txBody>
          <a:bodyPr wrap="square" rtlCol="0">
            <a:spAutoFit/>
          </a:bodyPr>
          <a:lstStyle/>
          <a:p>
            <a:r>
              <a:rPr lang="en-US" sz="1400" dirty="0" smtClean="0">
                <a:solidFill>
                  <a:prstClr val="black"/>
                </a:solidFill>
              </a:rPr>
              <a:t>Andrew</a:t>
            </a:r>
            <a:endParaRPr lang="en-US" sz="1400" dirty="0">
              <a:solidFill>
                <a:prstClr val="black"/>
              </a:solidFill>
            </a:endParaRPr>
          </a:p>
        </p:txBody>
      </p:sp>
      <p:sp>
        <p:nvSpPr>
          <p:cNvPr id="45" name="TextBox 44"/>
          <p:cNvSpPr txBox="1"/>
          <p:nvPr/>
        </p:nvSpPr>
        <p:spPr>
          <a:xfrm>
            <a:off x="5615650" y="4126375"/>
            <a:ext cx="861349" cy="307777"/>
          </a:xfrm>
          <a:prstGeom prst="rect">
            <a:avLst/>
          </a:prstGeom>
          <a:noFill/>
        </p:spPr>
        <p:txBody>
          <a:bodyPr wrap="square" rtlCol="0">
            <a:spAutoFit/>
          </a:bodyPr>
          <a:lstStyle/>
          <a:p>
            <a:r>
              <a:rPr lang="en-US" sz="1400" dirty="0" smtClean="0">
                <a:solidFill>
                  <a:prstClr val="black"/>
                </a:solidFill>
              </a:rPr>
              <a:t>Brad</a:t>
            </a:r>
            <a:endParaRPr lang="en-US" sz="1400" dirty="0">
              <a:solidFill>
                <a:prstClr val="black"/>
              </a:solidFill>
            </a:endParaRPr>
          </a:p>
        </p:txBody>
      </p:sp>
      <p:sp>
        <p:nvSpPr>
          <p:cNvPr id="46" name="TextBox 45"/>
          <p:cNvSpPr txBox="1"/>
          <p:nvPr/>
        </p:nvSpPr>
        <p:spPr>
          <a:xfrm>
            <a:off x="1687975" y="3959423"/>
            <a:ext cx="789972" cy="307777"/>
          </a:xfrm>
          <a:prstGeom prst="rect">
            <a:avLst/>
          </a:prstGeom>
          <a:noFill/>
        </p:spPr>
        <p:txBody>
          <a:bodyPr wrap="square" rtlCol="0">
            <a:spAutoFit/>
          </a:bodyPr>
          <a:lstStyle/>
          <a:p>
            <a:r>
              <a:rPr lang="en-US" sz="1400" dirty="0" smtClean="0">
                <a:solidFill>
                  <a:prstClr val="black"/>
                </a:solidFill>
              </a:rPr>
              <a:t>Reese</a:t>
            </a:r>
            <a:endParaRPr lang="en-US" sz="1400" dirty="0">
              <a:solidFill>
                <a:prstClr val="black"/>
              </a:solidFill>
            </a:endParaRPr>
          </a:p>
        </p:txBody>
      </p:sp>
      <p:sp>
        <p:nvSpPr>
          <p:cNvPr id="47" name="TextBox 46"/>
          <p:cNvSpPr txBox="1"/>
          <p:nvPr/>
        </p:nvSpPr>
        <p:spPr>
          <a:xfrm>
            <a:off x="7721521" y="6476999"/>
            <a:ext cx="1422479" cy="381000"/>
          </a:xfrm>
          <a:prstGeom prst="rect">
            <a:avLst/>
          </a:prstGeom>
          <a:noFill/>
        </p:spPr>
        <p:txBody>
          <a:bodyPr wrap="square" rtlCol="0">
            <a:spAutoFit/>
          </a:bodyPr>
          <a:lstStyle/>
          <a:p>
            <a:r>
              <a:rPr lang="en-US" dirty="0" smtClean="0">
                <a:solidFill>
                  <a:srgbClr val="FF0000"/>
                </a:solidFill>
              </a:rPr>
              <a:t>DOOR</a:t>
            </a:r>
            <a:endParaRPr lang="en-US" dirty="0">
              <a:solidFill>
                <a:srgbClr val="FF0000"/>
              </a:solidFill>
            </a:endParaRPr>
          </a:p>
        </p:txBody>
      </p:sp>
      <p:sp>
        <p:nvSpPr>
          <p:cNvPr id="48" name="TextBox 47"/>
          <p:cNvSpPr txBox="1"/>
          <p:nvPr/>
        </p:nvSpPr>
        <p:spPr>
          <a:xfrm>
            <a:off x="2832904" y="6375971"/>
            <a:ext cx="3329650" cy="369332"/>
          </a:xfrm>
          <a:prstGeom prst="rect">
            <a:avLst/>
          </a:prstGeom>
          <a:noFill/>
        </p:spPr>
        <p:txBody>
          <a:bodyPr wrap="square" rtlCol="0">
            <a:spAutoFit/>
          </a:bodyPr>
          <a:lstStyle/>
          <a:p>
            <a:r>
              <a:rPr lang="en-US" dirty="0" smtClean="0">
                <a:solidFill>
                  <a:srgbClr val="FF0000"/>
                </a:solidFill>
              </a:rPr>
              <a:t>NOT SO SMARTBOARD</a:t>
            </a:r>
            <a:endParaRPr lang="en-US" dirty="0">
              <a:solidFill>
                <a:srgbClr val="FF0000"/>
              </a:solidFill>
            </a:endParaRPr>
          </a:p>
        </p:txBody>
      </p:sp>
      <p:sp>
        <p:nvSpPr>
          <p:cNvPr id="50" name="TextBox 49"/>
          <p:cNvSpPr txBox="1"/>
          <p:nvPr/>
        </p:nvSpPr>
        <p:spPr>
          <a:xfrm>
            <a:off x="156260" y="6385337"/>
            <a:ext cx="1540398" cy="369332"/>
          </a:xfrm>
          <a:prstGeom prst="rect">
            <a:avLst/>
          </a:prstGeom>
          <a:noFill/>
        </p:spPr>
        <p:txBody>
          <a:bodyPr wrap="square" rtlCol="0">
            <a:spAutoFit/>
          </a:bodyPr>
          <a:lstStyle/>
          <a:p>
            <a:r>
              <a:rPr lang="en-US" dirty="0" smtClean="0">
                <a:solidFill>
                  <a:srgbClr val="FF0000"/>
                </a:solidFill>
              </a:rPr>
              <a:t>Phelps’ Desk</a:t>
            </a:r>
            <a:endParaRPr lang="en-US" dirty="0">
              <a:solidFill>
                <a:srgbClr val="FF0000"/>
              </a:solidFill>
            </a:endParaRPr>
          </a:p>
        </p:txBody>
      </p:sp>
      <p:sp>
        <p:nvSpPr>
          <p:cNvPr id="49" name="TextBox 48"/>
          <p:cNvSpPr txBox="1"/>
          <p:nvPr/>
        </p:nvSpPr>
        <p:spPr>
          <a:xfrm>
            <a:off x="1687975" y="2703080"/>
            <a:ext cx="717630" cy="276999"/>
          </a:xfrm>
          <a:prstGeom prst="rect">
            <a:avLst/>
          </a:prstGeom>
          <a:noFill/>
        </p:spPr>
        <p:txBody>
          <a:bodyPr wrap="square" rtlCol="0">
            <a:spAutoFit/>
          </a:bodyPr>
          <a:lstStyle/>
          <a:p>
            <a:r>
              <a:rPr lang="en-US" sz="1200" dirty="0" smtClean="0">
                <a:solidFill>
                  <a:prstClr val="black"/>
                </a:solidFill>
              </a:rPr>
              <a:t>Maya R. </a:t>
            </a:r>
            <a:endParaRPr lang="en-US" sz="1200" dirty="0">
              <a:solidFill>
                <a:prstClr val="black"/>
              </a:solidFill>
            </a:endParaRPr>
          </a:p>
        </p:txBody>
      </p:sp>
    </p:spTree>
    <p:extLst>
      <p:ext uri="{BB962C8B-B14F-4D97-AF65-F5344CB8AC3E}">
        <p14:creationId xmlns:p14="http://schemas.microsoft.com/office/powerpoint/2010/main" val="4187485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447501" cy="533400"/>
          </a:xfrm>
        </p:spPr>
        <p:txBody>
          <a:bodyPr>
            <a:normAutofit fontScale="90000"/>
          </a:bodyPr>
          <a:lstStyle/>
          <a:p>
            <a:r>
              <a:rPr lang="en-US" sz="3200" dirty="0" smtClean="0"/>
              <a:t>Warm Up 11/8</a:t>
            </a:r>
            <a:endParaRPr lang="en-US" sz="3200" dirty="0"/>
          </a:p>
        </p:txBody>
      </p:sp>
      <p:sp>
        <p:nvSpPr>
          <p:cNvPr id="3" name="Content Placeholder 2"/>
          <p:cNvSpPr>
            <a:spLocks noGrp="1"/>
          </p:cNvSpPr>
          <p:nvPr>
            <p:ph idx="1"/>
          </p:nvPr>
        </p:nvSpPr>
        <p:spPr>
          <a:xfrm>
            <a:off x="508001" y="838200"/>
            <a:ext cx="8102599" cy="5867400"/>
          </a:xfrm>
        </p:spPr>
        <p:txBody>
          <a:bodyPr>
            <a:normAutofit/>
          </a:bodyPr>
          <a:lstStyle/>
          <a:p>
            <a:pPr marL="457200" lvl="1" indent="0">
              <a:buNone/>
            </a:pPr>
            <a:endParaRPr lang="en-US" sz="2000" dirty="0"/>
          </a:p>
          <a:p>
            <a:pPr marL="914400" lvl="1" indent="-457200">
              <a:buFont typeface="+mj-lt"/>
              <a:buAutoNum type="arabicPeriod"/>
            </a:pPr>
            <a:r>
              <a:rPr lang="en-US" sz="2800" b="1" dirty="0" smtClean="0"/>
              <a:t>What makes your voice different from others?</a:t>
            </a:r>
          </a:p>
          <a:p>
            <a:pPr marL="914400" lvl="1" indent="-457200">
              <a:buFont typeface="+mj-lt"/>
              <a:buAutoNum type="arabicPeriod"/>
            </a:pPr>
            <a:endParaRPr lang="en-US" sz="2800" b="1" dirty="0"/>
          </a:p>
          <a:p>
            <a:pPr marL="914400" lvl="1" indent="-457200">
              <a:buFont typeface="+mj-lt"/>
              <a:buAutoNum type="arabicPeriod"/>
            </a:pPr>
            <a:r>
              <a:rPr lang="en-US" sz="2800" b="1" dirty="0" smtClean="0"/>
              <a:t>What is a compound sentence? A complex sentence?  </a:t>
            </a:r>
            <a:endParaRPr lang="en-US" sz="2000" dirty="0" smtClean="0"/>
          </a:p>
        </p:txBody>
      </p:sp>
    </p:spTree>
    <p:extLst>
      <p:ext uri="{BB962C8B-B14F-4D97-AF65-F5344CB8AC3E}">
        <p14:creationId xmlns:p14="http://schemas.microsoft.com/office/powerpoint/2010/main" val="1601673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447501" cy="533400"/>
          </a:xfrm>
        </p:spPr>
        <p:txBody>
          <a:bodyPr>
            <a:normAutofit fontScale="90000"/>
          </a:bodyPr>
          <a:lstStyle/>
          <a:p>
            <a:r>
              <a:rPr lang="en-US" dirty="0" smtClean="0"/>
              <a:t>Vocabulary 4: Reaching the End</a:t>
            </a:r>
            <a:endParaRPr lang="en-US" dirty="0"/>
          </a:p>
        </p:txBody>
      </p:sp>
      <p:sp>
        <p:nvSpPr>
          <p:cNvPr id="3" name="Content Placeholder 2"/>
          <p:cNvSpPr>
            <a:spLocks noGrp="1"/>
          </p:cNvSpPr>
          <p:nvPr>
            <p:ph idx="1"/>
          </p:nvPr>
        </p:nvSpPr>
        <p:spPr>
          <a:xfrm>
            <a:off x="228601" y="838200"/>
            <a:ext cx="8686800" cy="5791200"/>
          </a:xfrm>
        </p:spPr>
        <p:txBody>
          <a:bodyPr>
            <a:normAutofit lnSpcReduction="10000"/>
          </a:bodyPr>
          <a:lstStyle/>
          <a:p>
            <a:pPr marL="0" indent="0" algn="ctr">
              <a:buNone/>
            </a:pPr>
            <a:r>
              <a:rPr lang="en-US" sz="2400" b="1" dirty="0" smtClean="0"/>
              <a:t>Root Words:   </a:t>
            </a:r>
            <a:r>
              <a:rPr lang="en-US" sz="2400" b="1" i="1" dirty="0" smtClean="0"/>
              <a:t>Fin-</a:t>
            </a:r>
            <a:r>
              <a:rPr lang="en-US" sz="2400" b="1" dirty="0" smtClean="0"/>
              <a:t> </a:t>
            </a:r>
            <a:r>
              <a:rPr lang="en-US" sz="2400" b="1" dirty="0"/>
              <a:t>end	  </a:t>
            </a:r>
            <a:r>
              <a:rPr lang="en-US" sz="2400" b="1" dirty="0" smtClean="0"/>
              <a:t>     </a:t>
            </a:r>
            <a:r>
              <a:rPr lang="en-US" sz="2400" b="1" i="1" dirty="0" smtClean="0"/>
              <a:t>sat</a:t>
            </a:r>
            <a:r>
              <a:rPr lang="en-US" sz="2400" b="1" dirty="0" smtClean="0"/>
              <a:t>- </a:t>
            </a:r>
            <a:r>
              <a:rPr lang="en-US" sz="2400" b="1" dirty="0"/>
              <a:t>enough	     </a:t>
            </a:r>
            <a:r>
              <a:rPr lang="en-US" sz="2400" b="1" dirty="0" smtClean="0"/>
              <a:t> </a:t>
            </a:r>
            <a:r>
              <a:rPr lang="en-US" sz="2400" b="1" i="1" dirty="0"/>
              <a:t>term</a:t>
            </a:r>
            <a:r>
              <a:rPr lang="en-US" sz="2400" b="1" dirty="0"/>
              <a:t>-end</a:t>
            </a:r>
          </a:p>
          <a:p>
            <a:pPr marL="0" indent="0">
              <a:buNone/>
            </a:pPr>
            <a:endParaRPr lang="en-US" dirty="0" smtClean="0"/>
          </a:p>
          <a:p>
            <a:pPr marL="0" indent="0">
              <a:buNone/>
            </a:pPr>
            <a:r>
              <a:rPr lang="en-US" sz="2400" dirty="0" smtClean="0"/>
              <a:t>1</a:t>
            </a:r>
            <a:r>
              <a:rPr lang="en-US" sz="2400" dirty="0"/>
              <a:t>. confine (v) – to keep within certain limits; to imprison</a:t>
            </a:r>
          </a:p>
          <a:p>
            <a:pPr>
              <a:buFont typeface="Wingdings" panose="05000000000000000000" pitchFamily="2" charset="2"/>
              <a:buChar char="§"/>
            </a:pPr>
            <a:r>
              <a:rPr lang="en-US" sz="2400" dirty="0"/>
              <a:t>It was hard to </a:t>
            </a:r>
            <a:r>
              <a:rPr lang="en-US" sz="2400" i="1" dirty="0"/>
              <a:t>confine</a:t>
            </a:r>
            <a:r>
              <a:rPr lang="en-US" sz="2400" dirty="0"/>
              <a:t> the toddler to one area of the house. </a:t>
            </a:r>
          </a:p>
          <a:p>
            <a:pPr marL="0" indent="0">
              <a:buNone/>
            </a:pPr>
            <a:r>
              <a:rPr lang="en-US" sz="2400" dirty="0"/>
              <a:t> </a:t>
            </a:r>
          </a:p>
          <a:p>
            <a:pPr marL="0" indent="0">
              <a:buNone/>
            </a:pPr>
            <a:r>
              <a:rPr lang="en-US" sz="2400" dirty="0"/>
              <a:t>2. definitive (</a:t>
            </a:r>
            <a:r>
              <a:rPr lang="en-US" sz="2400" dirty="0" err="1"/>
              <a:t>adj</a:t>
            </a:r>
            <a:r>
              <a:rPr lang="en-US" sz="2400" dirty="0"/>
              <a:t>)- final; most accurate and complete</a:t>
            </a:r>
          </a:p>
          <a:p>
            <a:pPr>
              <a:buFont typeface="Wingdings" panose="05000000000000000000" pitchFamily="2" charset="2"/>
              <a:buChar char="§"/>
            </a:pPr>
            <a:r>
              <a:rPr lang="en-US" sz="2400" dirty="0"/>
              <a:t>Her </a:t>
            </a:r>
            <a:r>
              <a:rPr lang="en-US" sz="2400" i="1" dirty="0"/>
              <a:t>definitive</a:t>
            </a:r>
            <a:r>
              <a:rPr lang="en-US" sz="2400" dirty="0"/>
              <a:t> answer was that I could not go bungee jumping. </a:t>
            </a:r>
          </a:p>
          <a:p>
            <a:pPr marL="0" indent="0">
              <a:buNone/>
            </a:pPr>
            <a:endParaRPr lang="en-US" dirty="0" smtClean="0"/>
          </a:p>
          <a:p>
            <a:pPr marL="0" indent="0">
              <a:buNone/>
            </a:pPr>
            <a:r>
              <a:rPr lang="en-US" sz="2600" dirty="0" smtClean="0"/>
              <a:t>3</a:t>
            </a:r>
            <a:r>
              <a:rPr lang="en-US" sz="2600" dirty="0"/>
              <a:t>. determine (v) – to set limits, to define</a:t>
            </a:r>
          </a:p>
          <a:p>
            <a:pPr>
              <a:buFont typeface="Wingdings" panose="05000000000000000000" pitchFamily="2" charset="2"/>
              <a:buChar char="§"/>
            </a:pPr>
            <a:r>
              <a:rPr lang="en-US" sz="2600" dirty="0"/>
              <a:t>The principal will have to </a:t>
            </a:r>
            <a:r>
              <a:rPr lang="en-US" sz="2600" i="1" dirty="0"/>
              <a:t>determine</a:t>
            </a:r>
            <a:r>
              <a:rPr lang="en-US" sz="2600" dirty="0"/>
              <a:t> the best way to handle the problem. </a:t>
            </a:r>
          </a:p>
          <a:p>
            <a:pPr marL="0" indent="0">
              <a:buNone/>
            </a:pPr>
            <a:endParaRPr lang="en-US" dirty="0"/>
          </a:p>
        </p:txBody>
      </p:sp>
    </p:spTree>
    <p:extLst>
      <p:ext uri="{BB962C8B-B14F-4D97-AF65-F5344CB8AC3E}">
        <p14:creationId xmlns:p14="http://schemas.microsoft.com/office/powerpoint/2010/main" val="3084778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5" y="152400"/>
            <a:ext cx="6447501" cy="609600"/>
          </a:xfrm>
        </p:spPr>
        <p:txBody>
          <a:bodyPr>
            <a:normAutofit fontScale="90000"/>
          </a:bodyPr>
          <a:lstStyle/>
          <a:p>
            <a:r>
              <a:rPr lang="en-US" dirty="0" smtClean="0"/>
              <a:t>P.U.G.S. </a:t>
            </a:r>
            <a:endParaRPr lang="en-US" dirty="0"/>
          </a:p>
        </p:txBody>
      </p:sp>
      <p:sp>
        <p:nvSpPr>
          <p:cNvPr id="3" name="Content Placeholder 2"/>
          <p:cNvSpPr>
            <a:spLocks noGrp="1"/>
          </p:cNvSpPr>
          <p:nvPr>
            <p:ph idx="1"/>
          </p:nvPr>
        </p:nvSpPr>
        <p:spPr>
          <a:xfrm>
            <a:off x="228600" y="990600"/>
            <a:ext cx="8839200" cy="5486400"/>
          </a:xfrm>
        </p:spPr>
        <p:txBody>
          <a:bodyPr>
            <a:normAutofit fontScale="92500" lnSpcReduction="20000"/>
          </a:bodyPr>
          <a:lstStyle/>
          <a:p>
            <a:pPr marL="0" indent="0">
              <a:buNone/>
            </a:pPr>
            <a:r>
              <a:rPr lang="en-US" dirty="0" smtClean="0"/>
              <a:t>Notes: </a:t>
            </a:r>
          </a:p>
          <a:p>
            <a:pPr marL="0" indent="0">
              <a:buNone/>
            </a:pPr>
            <a:r>
              <a:rPr lang="en-US" b="1" dirty="0" smtClean="0"/>
              <a:t>Fragment</a:t>
            </a:r>
            <a:r>
              <a:rPr lang="en-US" dirty="0" smtClean="0"/>
              <a:t>- an incomplete sentence/ thought </a:t>
            </a:r>
          </a:p>
          <a:p>
            <a:pPr marL="0" indent="0">
              <a:buNone/>
            </a:pPr>
            <a:r>
              <a:rPr lang="en-US" b="1" dirty="0" smtClean="0"/>
              <a:t>Subject</a:t>
            </a:r>
            <a:r>
              <a:rPr lang="en-US" dirty="0" smtClean="0"/>
              <a:t>- Who or what the sentence is about</a:t>
            </a:r>
          </a:p>
          <a:p>
            <a:pPr marL="0" indent="0">
              <a:buNone/>
            </a:pPr>
            <a:r>
              <a:rPr lang="en-US" b="1" dirty="0" smtClean="0"/>
              <a:t>Verb</a:t>
            </a:r>
            <a:r>
              <a:rPr lang="en-US" dirty="0" smtClean="0"/>
              <a:t>- What the subject is doing (can be helping verb)</a:t>
            </a:r>
          </a:p>
          <a:p>
            <a:pPr marL="0" indent="0">
              <a:buNone/>
            </a:pPr>
            <a:endParaRPr lang="en-US" dirty="0"/>
          </a:p>
          <a:p>
            <a:pPr marL="0" indent="0">
              <a:buNone/>
            </a:pPr>
            <a:r>
              <a:rPr lang="en-US" dirty="0" smtClean="0"/>
              <a:t>Ex. Going to the store. </a:t>
            </a:r>
          </a:p>
          <a:p>
            <a:pPr marL="0" indent="0">
              <a:buNone/>
            </a:pPr>
            <a:r>
              <a:rPr lang="en-US" dirty="0" smtClean="0"/>
              <a:t>Who is going to the store? </a:t>
            </a:r>
          </a:p>
          <a:p>
            <a:pPr marL="0" indent="0">
              <a:buNone/>
            </a:pPr>
            <a:endParaRPr lang="en-US" dirty="0"/>
          </a:p>
          <a:p>
            <a:pPr marL="0" indent="0">
              <a:buNone/>
            </a:pPr>
            <a:r>
              <a:rPr lang="en-US" dirty="0" smtClean="0"/>
              <a:t>Ex. Jane is. </a:t>
            </a:r>
          </a:p>
          <a:p>
            <a:pPr marL="0" indent="0">
              <a:buNone/>
            </a:pPr>
            <a:r>
              <a:rPr lang="en-US" dirty="0" smtClean="0"/>
              <a:t>What is Jane? </a:t>
            </a:r>
          </a:p>
          <a:p>
            <a:pPr marL="0" indent="0">
              <a:buNone/>
            </a:pPr>
            <a:endParaRPr lang="en-US" dirty="0"/>
          </a:p>
          <a:p>
            <a:pPr marL="0" indent="0">
              <a:buNone/>
            </a:pPr>
            <a:r>
              <a:rPr lang="en-US" b="1" dirty="0" smtClean="0"/>
              <a:t>Directions: </a:t>
            </a:r>
            <a:r>
              <a:rPr lang="en-US" b="1" dirty="0" err="1" smtClean="0"/>
              <a:t>wkst</a:t>
            </a:r>
            <a:r>
              <a:rPr lang="en-US" b="1" dirty="0" smtClean="0"/>
              <a:t>. 2 #1-20</a:t>
            </a:r>
          </a:p>
          <a:p>
            <a:pPr marL="0" indent="0">
              <a:buNone/>
            </a:pPr>
            <a:r>
              <a:rPr lang="en-US" dirty="0" smtClean="0"/>
              <a:t>If a sentence is complete, write C.</a:t>
            </a:r>
          </a:p>
          <a:p>
            <a:pPr marL="0" indent="0">
              <a:buNone/>
            </a:pPr>
            <a:r>
              <a:rPr lang="en-US" dirty="0" smtClean="0"/>
              <a:t>If it is missing a subject, write S.</a:t>
            </a:r>
          </a:p>
          <a:p>
            <a:pPr marL="0" indent="0">
              <a:buNone/>
            </a:pPr>
            <a:r>
              <a:rPr lang="en-US" dirty="0" smtClean="0"/>
              <a:t>It </a:t>
            </a:r>
            <a:r>
              <a:rPr lang="en-US" dirty="0" err="1" smtClean="0"/>
              <a:t>it</a:t>
            </a:r>
            <a:r>
              <a:rPr lang="en-US" dirty="0" smtClean="0"/>
              <a:t> is missing a verb, write V. </a:t>
            </a:r>
          </a:p>
          <a:p>
            <a:pPr marL="0" indent="0">
              <a:buNone/>
            </a:pPr>
            <a:r>
              <a:rPr lang="en-US" dirty="0" smtClean="0"/>
              <a:t>If the item as a subject and a verb, but does not express a complete thought, write N. </a:t>
            </a:r>
          </a:p>
        </p:txBody>
      </p:sp>
    </p:spTree>
    <p:extLst>
      <p:ext uri="{BB962C8B-B14F-4D97-AF65-F5344CB8AC3E}">
        <p14:creationId xmlns:p14="http://schemas.microsoft.com/office/powerpoint/2010/main" val="1256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500"/>
                                        <p:tgtEl>
                                          <p:spTgt spid="3">
                                            <p:txEl>
                                              <p:pRg st="8" end="8"/>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fade">
                                      <p:cBhvr>
                                        <p:cTn id="18" dur="500"/>
                                        <p:tgtEl>
                                          <p:spTgt spid="3">
                                            <p:txEl>
                                              <p:pRg st="9" end="9"/>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animEffect transition="in" filter="fade">
                                      <p:cBhvr>
                                        <p:cTn id="23" dur="500"/>
                                        <p:tgtEl>
                                          <p:spTgt spid="3">
                                            <p:txEl>
                                              <p:pRg st="11" end="11"/>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12" end="12"/>
                                            </p:txEl>
                                          </p:spTgt>
                                        </p:tgtEl>
                                        <p:attrNameLst>
                                          <p:attrName>style.visibility</p:attrName>
                                        </p:attrNameLst>
                                      </p:cBhvr>
                                      <p:to>
                                        <p:strVal val="visible"/>
                                      </p:to>
                                    </p:set>
                                    <p:animEffect transition="in" filter="fade">
                                      <p:cBhvr>
                                        <p:cTn id="26" dur="500"/>
                                        <p:tgtEl>
                                          <p:spTgt spid="3">
                                            <p:txEl>
                                              <p:pRg st="12" end="12"/>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animEffect transition="in" filter="fade">
                                      <p:cBhvr>
                                        <p:cTn id="29" dur="500"/>
                                        <p:tgtEl>
                                          <p:spTgt spid="3">
                                            <p:txEl>
                                              <p:pRg st="13" end="13"/>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4" end="14"/>
                                            </p:txEl>
                                          </p:spTgt>
                                        </p:tgtEl>
                                        <p:attrNameLst>
                                          <p:attrName>style.visibility</p:attrName>
                                        </p:attrNameLst>
                                      </p:cBhvr>
                                      <p:to>
                                        <p:strVal val="visible"/>
                                      </p:to>
                                    </p:set>
                                    <p:animEffect transition="in" filter="fade">
                                      <p:cBhvr>
                                        <p:cTn id="32" dur="500"/>
                                        <p:tgtEl>
                                          <p:spTgt spid="3">
                                            <p:txEl>
                                              <p:pRg st="14" end="14"/>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animEffect transition="in" filter="fade">
                                      <p:cBhvr>
                                        <p:cTn id="35"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199" cy="6477000"/>
          </a:xfrm>
        </p:spPr>
        <p:txBody>
          <a:bodyPr>
            <a:normAutofit lnSpcReduction="10000"/>
          </a:bodyPr>
          <a:lstStyle/>
          <a:p>
            <a:pPr lvl="0" fontAlgn="base">
              <a:buNone/>
            </a:pPr>
            <a:r>
              <a:rPr lang="en-US" dirty="0" smtClean="0"/>
              <a:t>Class Notes: Choose 3 statements you agree with and tell me why you agree with them. </a:t>
            </a:r>
          </a:p>
          <a:p>
            <a:pPr lvl="0" fontAlgn="base">
              <a:buFont typeface="+mj-lt"/>
              <a:buAutoNum type="arabicPeriod"/>
            </a:pPr>
            <a:r>
              <a:rPr lang="en-US" dirty="0" smtClean="0"/>
              <a:t>Life </a:t>
            </a:r>
            <a:r>
              <a:rPr lang="en-US" dirty="0"/>
              <a:t>is </a:t>
            </a:r>
            <a:r>
              <a:rPr lang="en-US" dirty="0" smtClean="0"/>
              <a:t>fair.</a:t>
            </a:r>
            <a:endParaRPr lang="en-US" dirty="0"/>
          </a:p>
          <a:p>
            <a:pPr lvl="0" fontAlgn="base">
              <a:buFont typeface="+mj-lt"/>
              <a:buAutoNum type="arabicPeriod"/>
            </a:pPr>
            <a:r>
              <a:rPr lang="en-US" dirty="0"/>
              <a:t>W</a:t>
            </a:r>
            <a:r>
              <a:rPr lang="en-US" dirty="0" smtClean="0"/>
              <a:t>ords </a:t>
            </a:r>
            <a:r>
              <a:rPr lang="en-US" dirty="0"/>
              <a:t>can </a:t>
            </a:r>
            <a:r>
              <a:rPr lang="en-US" dirty="0" smtClean="0"/>
              <a:t>hurt.</a:t>
            </a:r>
            <a:endParaRPr lang="en-US" dirty="0"/>
          </a:p>
          <a:p>
            <a:pPr lvl="0" fontAlgn="base">
              <a:buFont typeface="+mj-lt"/>
              <a:buAutoNum type="arabicPeriod"/>
            </a:pPr>
            <a:r>
              <a:rPr lang="en-US" dirty="0"/>
              <a:t>W</a:t>
            </a:r>
            <a:r>
              <a:rPr lang="en-US" dirty="0" smtClean="0"/>
              <a:t>hat </a:t>
            </a:r>
            <a:r>
              <a:rPr lang="en-US" dirty="0"/>
              <a:t>goes around comes </a:t>
            </a:r>
            <a:r>
              <a:rPr lang="en-US" dirty="0" smtClean="0"/>
              <a:t>around.</a:t>
            </a:r>
          </a:p>
          <a:p>
            <a:pPr lvl="0" fontAlgn="base">
              <a:buFont typeface="+mj-lt"/>
              <a:buAutoNum type="arabicPeriod"/>
            </a:pPr>
            <a:r>
              <a:rPr lang="en-US" dirty="0" smtClean="0"/>
              <a:t>Teachers are your friends. </a:t>
            </a:r>
            <a:endParaRPr lang="en-US" dirty="0"/>
          </a:p>
          <a:p>
            <a:pPr lvl="0" fontAlgn="base">
              <a:buFont typeface="+mj-lt"/>
              <a:buAutoNum type="arabicPeriod"/>
            </a:pPr>
            <a:r>
              <a:rPr lang="en-US" dirty="0"/>
              <a:t>H</a:t>
            </a:r>
            <a:r>
              <a:rPr lang="en-US" dirty="0" smtClean="0"/>
              <a:t>ow </a:t>
            </a:r>
            <a:r>
              <a:rPr lang="en-US" dirty="0"/>
              <a:t>you act in a crisis shows who you really </a:t>
            </a:r>
            <a:r>
              <a:rPr lang="en-US" dirty="0" smtClean="0"/>
              <a:t>are.</a:t>
            </a:r>
            <a:endParaRPr lang="en-US" dirty="0"/>
          </a:p>
          <a:p>
            <a:pPr lvl="0" fontAlgn="base">
              <a:buFont typeface="+mj-lt"/>
              <a:buAutoNum type="arabicPeriod"/>
            </a:pPr>
            <a:r>
              <a:rPr lang="en-US" dirty="0" smtClean="0"/>
              <a:t>Love </a:t>
            </a:r>
            <a:r>
              <a:rPr lang="en-US" dirty="0"/>
              <a:t>conquers </a:t>
            </a:r>
            <a:r>
              <a:rPr lang="en-US" dirty="0" smtClean="0"/>
              <a:t>all. </a:t>
            </a:r>
          </a:p>
          <a:p>
            <a:pPr lvl="0" fontAlgn="base">
              <a:buFont typeface="+mj-lt"/>
              <a:buAutoNum type="arabicPeriod"/>
            </a:pPr>
            <a:r>
              <a:rPr lang="en-US" dirty="0"/>
              <a:t>A</a:t>
            </a:r>
            <a:r>
              <a:rPr lang="en-US" dirty="0" smtClean="0"/>
              <a:t>n </a:t>
            </a:r>
            <a:r>
              <a:rPr lang="en-US" dirty="0"/>
              <a:t>eye for an eye makes the whole world </a:t>
            </a:r>
            <a:r>
              <a:rPr lang="en-US" dirty="0" smtClean="0"/>
              <a:t>blind.</a:t>
            </a:r>
            <a:endParaRPr lang="en-US" dirty="0"/>
          </a:p>
          <a:p>
            <a:pPr lvl="0" fontAlgn="base">
              <a:buFont typeface="+mj-lt"/>
              <a:buAutoNum type="arabicPeriod"/>
            </a:pPr>
            <a:r>
              <a:rPr lang="en-US" dirty="0"/>
              <a:t>P</a:t>
            </a:r>
            <a:r>
              <a:rPr lang="en-US" dirty="0" smtClean="0"/>
              <a:t>eople </a:t>
            </a:r>
            <a:r>
              <a:rPr lang="en-US" dirty="0"/>
              <a:t>learn from their </a:t>
            </a:r>
            <a:r>
              <a:rPr lang="en-US" dirty="0" smtClean="0"/>
              <a:t>mistakes.</a:t>
            </a:r>
            <a:endParaRPr lang="en-US" dirty="0"/>
          </a:p>
          <a:p>
            <a:pPr lvl="0" fontAlgn="base">
              <a:buFont typeface="+mj-lt"/>
              <a:buAutoNum type="arabicPeriod"/>
            </a:pPr>
            <a:r>
              <a:rPr lang="en-US" dirty="0"/>
              <a:t>Y</a:t>
            </a:r>
            <a:r>
              <a:rPr lang="en-US" dirty="0" smtClean="0"/>
              <a:t>ou </a:t>
            </a:r>
            <a:r>
              <a:rPr lang="en-US" dirty="0"/>
              <a:t>can’t depend on anyone else; you can only depend on </a:t>
            </a:r>
            <a:r>
              <a:rPr lang="en-US" dirty="0" smtClean="0"/>
              <a:t>yourself.</a:t>
            </a:r>
            <a:endParaRPr lang="en-US" dirty="0"/>
          </a:p>
          <a:p>
            <a:pPr lvl="0" fontAlgn="base">
              <a:buFont typeface="+mj-lt"/>
              <a:buAutoNum type="arabicPeriod"/>
            </a:pPr>
            <a:r>
              <a:rPr lang="en-US" dirty="0"/>
              <a:t>I</a:t>
            </a:r>
            <a:r>
              <a:rPr lang="en-US" dirty="0" smtClean="0"/>
              <a:t>f </a:t>
            </a:r>
            <a:r>
              <a:rPr lang="en-US" dirty="0"/>
              <a:t>you smile long enough, you become </a:t>
            </a:r>
            <a:r>
              <a:rPr lang="en-US" dirty="0" smtClean="0"/>
              <a:t>happy.</a:t>
            </a:r>
            <a:endParaRPr lang="en-US" dirty="0"/>
          </a:p>
          <a:p>
            <a:pPr lvl="0" fontAlgn="base">
              <a:buFont typeface="+mj-lt"/>
              <a:buAutoNum type="arabicPeriod"/>
            </a:pPr>
            <a:r>
              <a:rPr lang="en-US" dirty="0"/>
              <a:t>M</a:t>
            </a:r>
            <a:r>
              <a:rPr lang="en-US" dirty="0" smtClean="0"/>
              <a:t>iracles </a:t>
            </a:r>
            <a:r>
              <a:rPr lang="en-US" dirty="0"/>
              <a:t>do </a:t>
            </a:r>
            <a:r>
              <a:rPr lang="en-US" dirty="0" smtClean="0"/>
              <a:t>happen.</a:t>
            </a:r>
            <a:endParaRPr lang="en-US" dirty="0"/>
          </a:p>
          <a:p>
            <a:pPr lvl="0" fontAlgn="base">
              <a:buFont typeface="+mj-lt"/>
              <a:buAutoNum type="arabicPeriod"/>
            </a:pPr>
            <a:r>
              <a:rPr lang="en-US" dirty="0"/>
              <a:t>T</a:t>
            </a:r>
            <a:r>
              <a:rPr lang="en-US" dirty="0" smtClean="0"/>
              <a:t>here </a:t>
            </a:r>
            <a:r>
              <a:rPr lang="en-US" dirty="0"/>
              <a:t>is one special person for </a:t>
            </a:r>
            <a:r>
              <a:rPr lang="en-US" dirty="0" smtClean="0"/>
              <a:t>everyone.</a:t>
            </a:r>
            <a:endParaRPr lang="en-US" dirty="0"/>
          </a:p>
          <a:p>
            <a:pPr lvl="0" fontAlgn="base">
              <a:buFont typeface="+mj-lt"/>
              <a:buAutoNum type="arabicPeriod"/>
            </a:pPr>
            <a:r>
              <a:rPr lang="en-US" dirty="0"/>
              <a:t>M</a:t>
            </a:r>
            <a:r>
              <a:rPr lang="en-US" dirty="0" smtClean="0"/>
              <a:t>oney </a:t>
            </a:r>
            <a:r>
              <a:rPr lang="en-US" dirty="0"/>
              <a:t>can’t buy </a:t>
            </a:r>
            <a:r>
              <a:rPr lang="en-US" dirty="0" smtClean="0"/>
              <a:t>happiness.</a:t>
            </a:r>
            <a:endParaRPr lang="en-US" dirty="0"/>
          </a:p>
          <a:p>
            <a:pPr lvl="0" fontAlgn="base">
              <a:buFont typeface="+mj-lt"/>
              <a:buAutoNum type="arabicPeriod"/>
            </a:pPr>
            <a:r>
              <a:rPr lang="en-US" dirty="0"/>
              <a:t>K</a:t>
            </a:r>
            <a:r>
              <a:rPr lang="en-US" dirty="0" smtClean="0"/>
              <a:t>illing </a:t>
            </a:r>
            <a:r>
              <a:rPr lang="en-US" dirty="0"/>
              <a:t>is </a:t>
            </a:r>
            <a:r>
              <a:rPr lang="en-US" dirty="0" smtClean="0"/>
              <a:t>wrong.</a:t>
            </a:r>
            <a:endParaRPr lang="en-US" dirty="0"/>
          </a:p>
          <a:p>
            <a:pPr lvl="0" fontAlgn="base">
              <a:buFont typeface="+mj-lt"/>
              <a:buAutoNum type="arabicPeriod"/>
            </a:pPr>
            <a:r>
              <a:rPr lang="en-US" dirty="0"/>
              <a:t>D</a:t>
            </a:r>
            <a:r>
              <a:rPr lang="en-US" dirty="0" smtClean="0"/>
              <a:t>oing </a:t>
            </a:r>
            <a:r>
              <a:rPr lang="en-US" dirty="0"/>
              <a:t>what’s right means obeying the </a:t>
            </a:r>
            <a:r>
              <a:rPr lang="en-US" dirty="0" smtClean="0"/>
              <a:t>law.</a:t>
            </a:r>
            <a:endParaRPr lang="en-US" dirty="0"/>
          </a:p>
          <a:p>
            <a:pPr>
              <a:buFont typeface="+mj-lt"/>
              <a:buAutoNum type="arabicPeriod"/>
            </a:pPr>
            <a:endParaRPr lang="en-US" dirty="0"/>
          </a:p>
        </p:txBody>
      </p:sp>
    </p:spTree>
    <p:extLst>
      <p:ext uri="{BB962C8B-B14F-4D97-AF65-F5344CB8AC3E}">
        <p14:creationId xmlns:p14="http://schemas.microsoft.com/office/powerpoint/2010/main" val="2388279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 </a:t>
            </a:r>
            <a:r>
              <a:rPr lang="en-US" smtClean="0"/>
              <a:t>Believe Essays</a:t>
            </a:r>
            <a:endParaRPr lang="en-US" dirty="0"/>
          </a:p>
        </p:txBody>
      </p:sp>
      <p:sp>
        <p:nvSpPr>
          <p:cNvPr id="3" name="Content Placeholder 2"/>
          <p:cNvSpPr>
            <a:spLocks noGrp="1"/>
          </p:cNvSpPr>
          <p:nvPr>
            <p:ph idx="1"/>
          </p:nvPr>
        </p:nvSpPr>
        <p:spPr/>
        <p:txBody>
          <a:bodyPr/>
          <a:lstStyle/>
          <a:p>
            <a:pPr>
              <a:buNone/>
            </a:pPr>
            <a:r>
              <a:rPr lang="en-US" dirty="0" smtClean="0">
                <a:hlinkClick r:id="rId2"/>
              </a:rPr>
              <a:t>Be Cool to the Pizza Dude</a:t>
            </a:r>
            <a:endParaRPr lang="en-US" dirty="0" smtClean="0"/>
          </a:p>
          <a:p>
            <a:pPr>
              <a:buNone/>
            </a:pPr>
            <a:endParaRPr lang="en-US" dirty="0" smtClean="0"/>
          </a:p>
          <a:p>
            <a:pPr>
              <a:buNone/>
            </a:pPr>
            <a:r>
              <a:rPr lang="en-US" dirty="0" smtClean="0">
                <a:hlinkClick r:id="rId3"/>
              </a:rPr>
              <a:t>Misspelling the Word “Of”</a:t>
            </a:r>
            <a:endParaRPr lang="en-US" dirty="0" smtClean="0"/>
          </a:p>
          <a:p>
            <a:pPr>
              <a:buNone/>
            </a:pPr>
            <a:endParaRPr lang="en-US" dirty="0" smtClean="0"/>
          </a:p>
          <a:p>
            <a:pPr>
              <a:buNone/>
            </a:pPr>
            <a:r>
              <a:rPr lang="en-US" dirty="0" smtClean="0">
                <a:hlinkClick r:id="rId4"/>
              </a:rPr>
              <a:t>Find a Good Frog</a:t>
            </a:r>
            <a:endParaRPr lang="en-US" dirty="0" smtClean="0"/>
          </a:p>
          <a:p>
            <a:pPr>
              <a:buNone/>
            </a:pPr>
            <a:endParaRPr lang="en-US" dirty="0" smtClean="0"/>
          </a:p>
          <a:p>
            <a:pPr>
              <a:buNone/>
            </a:pPr>
            <a:r>
              <a:rPr lang="en-US" dirty="0" smtClean="0"/>
              <a:t>What do you think the author looks like? </a:t>
            </a:r>
          </a:p>
          <a:p>
            <a:pPr>
              <a:buNone/>
            </a:pPr>
            <a:r>
              <a:rPr lang="en-US" dirty="0" smtClean="0"/>
              <a:t>Why do you think this? </a:t>
            </a:r>
          </a:p>
          <a:p>
            <a:pPr>
              <a:buNone/>
            </a:pPr>
            <a:r>
              <a:rPr lang="en-US" dirty="0" smtClean="0"/>
              <a:t>4 x 4 chart</a:t>
            </a:r>
          </a:p>
          <a:p>
            <a:pPr>
              <a:buNone/>
            </a:pPr>
            <a:endParaRPr lang="en-US" dirty="0" smtClean="0"/>
          </a:p>
        </p:txBody>
      </p:sp>
    </p:spTree>
    <p:extLst>
      <p:ext uri="{BB962C8B-B14F-4D97-AF65-F5344CB8AC3E}">
        <p14:creationId xmlns:p14="http://schemas.microsoft.com/office/powerpoint/2010/main" val="253491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a:xfrm>
            <a:off x="508001" y="1371600"/>
            <a:ext cx="8331199" cy="5257800"/>
          </a:xfrm>
        </p:spPr>
        <p:txBody>
          <a:bodyPr/>
          <a:lstStyle/>
          <a:p>
            <a:pPr marL="0" indent="0">
              <a:buNone/>
            </a:pPr>
            <a:r>
              <a:rPr lang="en-US" sz="2400" dirty="0" smtClean="0"/>
              <a:t>Split ½ sheet of paper with a neighbor.</a:t>
            </a:r>
          </a:p>
          <a:p>
            <a:pPr marL="0" indent="0">
              <a:buNone/>
            </a:pPr>
            <a:endParaRPr lang="en-US" sz="2400" dirty="0"/>
          </a:p>
          <a:p>
            <a:pPr marL="0" indent="0">
              <a:buNone/>
            </a:pPr>
            <a:r>
              <a:rPr lang="en-US" sz="2400" dirty="0" smtClean="0"/>
              <a:t>Disclaimers</a:t>
            </a:r>
            <a:r>
              <a:rPr lang="en-US" sz="2400" dirty="0"/>
              <a:t>: </a:t>
            </a:r>
            <a:endParaRPr lang="en-US" sz="2400" dirty="0" smtClean="0"/>
          </a:p>
          <a:p>
            <a:pPr marL="0" indent="0">
              <a:buNone/>
            </a:pPr>
            <a:r>
              <a:rPr lang="en-US" sz="2400" dirty="0" smtClean="0"/>
              <a:t>Put your name on the back. </a:t>
            </a:r>
            <a:endParaRPr lang="en-US" sz="2400" dirty="0"/>
          </a:p>
          <a:p>
            <a:pPr marL="0" indent="0">
              <a:buNone/>
            </a:pPr>
            <a:r>
              <a:rPr lang="en-US" sz="2400" dirty="0"/>
              <a:t>I will be reading these out loud. </a:t>
            </a:r>
          </a:p>
          <a:p>
            <a:pPr marL="0" indent="0">
              <a:buNone/>
            </a:pPr>
            <a:endParaRPr lang="en-US" sz="2400" dirty="0"/>
          </a:p>
          <a:p>
            <a:pPr>
              <a:buFont typeface="+mj-lt"/>
              <a:buAutoNum type="arabicPeriod"/>
            </a:pPr>
            <a:r>
              <a:rPr lang="en-US" sz="2400" dirty="0"/>
              <a:t>Write 1-3 sentences describing getting up and getting ready for school. </a:t>
            </a:r>
          </a:p>
          <a:p>
            <a:pPr lvl="1">
              <a:buFont typeface="+mj-lt"/>
              <a:buAutoNum type="arabicPeriod"/>
            </a:pPr>
            <a:r>
              <a:rPr lang="en-US" sz="2000" dirty="0"/>
              <a:t>Imagine that you’re talking to one of your friends (minus the profanity). </a:t>
            </a:r>
          </a:p>
          <a:p>
            <a:endParaRPr lang="en-US" dirty="0"/>
          </a:p>
        </p:txBody>
      </p:sp>
    </p:spTree>
    <p:extLst>
      <p:ext uri="{BB962C8B-B14F-4D97-AF65-F5344CB8AC3E}">
        <p14:creationId xmlns:p14="http://schemas.microsoft.com/office/powerpoint/2010/main" val="1869715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691" y="4813139"/>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p:nvPr/>
        </p:nvSpPr>
        <p:spPr>
          <a:xfrm>
            <a:off x="171691" y="3265025"/>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169762" y="1741025"/>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Rectangle 4"/>
          <p:cNvSpPr/>
          <p:nvPr/>
        </p:nvSpPr>
        <p:spPr>
          <a:xfrm>
            <a:off x="7492678" y="48006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7492678" y="3252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7492678" y="171787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687975" y="3352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5587678" y="336244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rot="5400000">
            <a:off x="595132" y="585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5400000">
            <a:off x="2119132" y="58548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rot="5400000">
            <a:off x="3629628" y="580663"/>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p:nvSpPr>
        <p:spPr>
          <a:xfrm rot="5400000">
            <a:off x="5190281" y="580663"/>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rot="5400000">
            <a:off x="6794339" y="511215"/>
            <a:ext cx="762000" cy="16513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rot="5400000">
            <a:off x="2068975" y="2209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ectangle 17"/>
          <p:cNvSpPr/>
          <p:nvPr/>
        </p:nvSpPr>
        <p:spPr>
          <a:xfrm rot="5400000">
            <a:off x="3629628" y="2209800"/>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ectangle 18"/>
          <p:cNvSpPr/>
          <p:nvPr/>
        </p:nvSpPr>
        <p:spPr>
          <a:xfrm rot="5400000">
            <a:off x="5190281" y="2219446"/>
            <a:ext cx="7620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TextBox 19"/>
          <p:cNvSpPr txBox="1"/>
          <p:nvPr/>
        </p:nvSpPr>
        <p:spPr>
          <a:xfrm>
            <a:off x="214132" y="5791200"/>
            <a:ext cx="717630" cy="307777"/>
          </a:xfrm>
          <a:prstGeom prst="rect">
            <a:avLst/>
          </a:prstGeom>
          <a:noFill/>
        </p:spPr>
        <p:txBody>
          <a:bodyPr wrap="square" rtlCol="0">
            <a:spAutoFit/>
          </a:bodyPr>
          <a:lstStyle/>
          <a:p>
            <a:r>
              <a:rPr lang="en-US" sz="1400" dirty="0" smtClean="0">
                <a:solidFill>
                  <a:prstClr val="black"/>
                </a:solidFill>
              </a:rPr>
              <a:t>Dre’</a:t>
            </a:r>
            <a:endParaRPr lang="en-US" sz="1400" dirty="0">
              <a:solidFill>
                <a:prstClr val="black"/>
              </a:solidFill>
            </a:endParaRPr>
          </a:p>
        </p:txBody>
      </p:sp>
      <p:sp>
        <p:nvSpPr>
          <p:cNvPr id="21" name="TextBox 20"/>
          <p:cNvSpPr txBox="1"/>
          <p:nvPr/>
        </p:nvSpPr>
        <p:spPr>
          <a:xfrm>
            <a:off x="141791" y="5029200"/>
            <a:ext cx="900895" cy="307777"/>
          </a:xfrm>
          <a:prstGeom prst="rect">
            <a:avLst/>
          </a:prstGeom>
          <a:noFill/>
        </p:spPr>
        <p:txBody>
          <a:bodyPr wrap="square" rtlCol="0">
            <a:spAutoFit/>
          </a:bodyPr>
          <a:lstStyle/>
          <a:p>
            <a:r>
              <a:rPr lang="en-US" sz="1400" dirty="0" err="1" smtClean="0">
                <a:solidFill>
                  <a:prstClr val="black"/>
                </a:solidFill>
              </a:rPr>
              <a:t>Dawan</a:t>
            </a:r>
            <a:endParaRPr lang="en-US" sz="1400" dirty="0">
              <a:solidFill>
                <a:prstClr val="black"/>
              </a:solidFill>
            </a:endParaRPr>
          </a:p>
        </p:txBody>
      </p:sp>
      <p:sp>
        <p:nvSpPr>
          <p:cNvPr id="22" name="TextBox 21"/>
          <p:cNvSpPr txBox="1"/>
          <p:nvPr/>
        </p:nvSpPr>
        <p:spPr>
          <a:xfrm>
            <a:off x="141791" y="4267200"/>
            <a:ext cx="834341" cy="307777"/>
          </a:xfrm>
          <a:prstGeom prst="rect">
            <a:avLst/>
          </a:prstGeom>
          <a:noFill/>
        </p:spPr>
        <p:txBody>
          <a:bodyPr wrap="square" rtlCol="0">
            <a:spAutoFit/>
          </a:bodyPr>
          <a:lstStyle/>
          <a:p>
            <a:r>
              <a:rPr lang="en-US" sz="1400" dirty="0" smtClean="0">
                <a:solidFill>
                  <a:prstClr val="black"/>
                </a:solidFill>
              </a:rPr>
              <a:t>Alondra</a:t>
            </a:r>
            <a:endParaRPr lang="en-US" sz="1400" dirty="0">
              <a:solidFill>
                <a:prstClr val="black"/>
              </a:solidFill>
            </a:endParaRPr>
          </a:p>
        </p:txBody>
      </p:sp>
      <p:sp>
        <p:nvSpPr>
          <p:cNvPr id="23" name="TextBox 22"/>
          <p:cNvSpPr txBox="1"/>
          <p:nvPr/>
        </p:nvSpPr>
        <p:spPr>
          <a:xfrm>
            <a:off x="152400" y="3581400"/>
            <a:ext cx="717630" cy="307777"/>
          </a:xfrm>
          <a:prstGeom prst="rect">
            <a:avLst/>
          </a:prstGeom>
          <a:noFill/>
        </p:spPr>
        <p:txBody>
          <a:bodyPr wrap="square" rtlCol="0">
            <a:spAutoFit/>
          </a:bodyPr>
          <a:lstStyle/>
          <a:p>
            <a:r>
              <a:rPr lang="en-US" sz="1400" dirty="0" smtClean="0">
                <a:solidFill>
                  <a:prstClr val="black"/>
                </a:solidFill>
              </a:rPr>
              <a:t>Miles</a:t>
            </a:r>
            <a:endParaRPr lang="en-US" sz="1400" dirty="0">
              <a:solidFill>
                <a:prstClr val="black"/>
              </a:solidFill>
            </a:endParaRPr>
          </a:p>
        </p:txBody>
      </p:sp>
      <p:sp>
        <p:nvSpPr>
          <p:cNvPr id="24" name="TextBox 23"/>
          <p:cNvSpPr txBox="1"/>
          <p:nvPr/>
        </p:nvSpPr>
        <p:spPr>
          <a:xfrm>
            <a:off x="152400" y="1905000"/>
            <a:ext cx="834340" cy="307777"/>
          </a:xfrm>
          <a:prstGeom prst="rect">
            <a:avLst/>
          </a:prstGeom>
          <a:noFill/>
        </p:spPr>
        <p:txBody>
          <a:bodyPr wrap="square" rtlCol="0">
            <a:spAutoFit/>
          </a:bodyPr>
          <a:lstStyle/>
          <a:p>
            <a:r>
              <a:rPr lang="en-US" sz="1400" dirty="0" smtClean="0">
                <a:solidFill>
                  <a:prstClr val="black"/>
                </a:solidFill>
              </a:rPr>
              <a:t>Autumn</a:t>
            </a:r>
            <a:endParaRPr lang="en-US" sz="1400" dirty="0">
              <a:solidFill>
                <a:prstClr val="black"/>
              </a:solidFill>
            </a:endParaRPr>
          </a:p>
        </p:txBody>
      </p:sp>
      <p:sp>
        <p:nvSpPr>
          <p:cNvPr id="25" name="TextBox 24"/>
          <p:cNvSpPr txBox="1"/>
          <p:nvPr/>
        </p:nvSpPr>
        <p:spPr>
          <a:xfrm>
            <a:off x="7467600" y="2514600"/>
            <a:ext cx="1237526" cy="307777"/>
          </a:xfrm>
          <a:prstGeom prst="rect">
            <a:avLst/>
          </a:prstGeom>
          <a:noFill/>
        </p:spPr>
        <p:txBody>
          <a:bodyPr wrap="square" rtlCol="0">
            <a:spAutoFit/>
          </a:bodyPr>
          <a:lstStyle/>
          <a:p>
            <a:r>
              <a:rPr lang="en-US" sz="1400" dirty="0" smtClean="0">
                <a:solidFill>
                  <a:prstClr val="black"/>
                </a:solidFill>
              </a:rPr>
              <a:t>Topher</a:t>
            </a:r>
            <a:endParaRPr lang="en-US" sz="1400" dirty="0">
              <a:solidFill>
                <a:prstClr val="black"/>
              </a:solidFill>
            </a:endParaRPr>
          </a:p>
        </p:txBody>
      </p:sp>
      <p:sp>
        <p:nvSpPr>
          <p:cNvPr id="27" name="TextBox 26"/>
          <p:cNvSpPr txBox="1"/>
          <p:nvPr/>
        </p:nvSpPr>
        <p:spPr>
          <a:xfrm>
            <a:off x="1738132" y="998322"/>
            <a:ext cx="717630" cy="307777"/>
          </a:xfrm>
          <a:prstGeom prst="rect">
            <a:avLst/>
          </a:prstGeom>
          <a:noFill/>
        </p:spPr>
        <p:txBody>
          <a:bodyPr wrap="square" rtlCol="0">
            <a:spAutoFit/>
          </a:bodyPr>
          <a:lstStyle/>
          <a:p>
            <a:r>
              <a:rPr lang="en-US" sz="1400" dirty="0" smtClean="0">
                <a:solidFill>
                  <a:prstClr val="black"/>
                </a:solidFill>
              </a:rPr>
              <a:t>Fabian</a:t>
            </a:r>
            <a:endParaRPr lang="en-US" sz="1400" dirty="0">
              <a:solidFill>
                <a:prstClr val="black"/>
              </a:solidFill>
            </a:endParaRPr>
          </a:p>
        </p:txBody>
      </p:sp>
      <p:sp>
        <p:nvSpPr>
          <p:cNvPr id="28" name="TextBox 27"/>
          <p:cNvSpPr txBox="1"/>
          <p:nvPr/>
        </p:nvSpPr>
        <p:spPr>
          <a:xfrm>
            <a:off x="5257800" y="1066800"/>
            <a:ext cx="795760" cy="307777"/>
          </a:xfrm>
          <a:prstGeom prst="rect">
            <a:avLst/>
          </a:prstGeom>
          <a:noFill/>
        </p:spPr>
        <p:txBody>
          <a:bodyPr wrap="square" rtlCol="0">
            <a:spAutoFit/>
          </a:bodyPr>
          <a:lstStyle/>
          <a:p>
            <a:r>
              <a:rPr lang="en-US" sz="1400" dirty="0" smtClean="0">
                <a:solidFill>
                  <a:prstClr val="black"/>
                </a:solidFill>
              </a:rPr>
              <a:t>Skylar</a:t>
            </a:r>
            <a:endParaRPr lang="en-US" sz="1400" dirty="0">
              <a:solidFill>
                <a:prstClr val="black"/>
              </a:solidFill>
            </a:endParaRPr>
          </a:p>
        </p:txBody>
      </p:sp>
      <p:sp>
        <p:nvSpPr>
          <p:cNvPr id="29" name="TextBox 28"/>
          <p:cNvSpPr txBox="1"/>
          <p:nvPr/>
        </p:nvSpPr>
        <p:spPr>
          <a:xfrm>
            <a:off x="4038600" y="990600"/>
            <a:ext cx="717630" cy="307777"/>
          </a:xfrm>
          <a:prstGeom prst="rect">
            <a:avLst/>
          </a:prstGeom>
          <a:noFill/>
        </p:spPr>
        <p:txBody>
          <a:bodyPr wrap="square" rtlCol="0">
            <a:spAutoFit/>
          </a:bodyPr>
          <a:lstStyle/>
          <a:p>
            <a:r>
              <a:rPr lang="en-US" sz="1400" dirty="0" err="1" smtClean="0">
                <a:solidFill>
                  <a:prstClr val="black"/>
                </a:solidFill>
              </a:rPr>
              <a:t>Osiel</a:t>
            </a:r>
            <a:endParaRPr lang="en-US" sz="1400" dirty="0">
              <a:solidFill>
                <a:prstClr val="black"/>
              </a:solidFill>
            </a:endParaRPr>
          </a:p>
        </p:txBody>
      </p:sp>
      <p:sp>
        <p:nvSpPr>
          <p:cNvPr id="30" name="TextBox 29"/>
          <p:cNvSpPr txBox="1"/>
          <p:nvPr/>
        </p:nvSpPr>
        <p:spPr>
          <a:xfrm>
            <a:off x="7467600" y="1981200"/>
            <a:ext cx="901861" cy="307777"/>
          </a:xfrm>
          <a:prstGeom prst="rect">
            <a:avLst/>
          </a:prstGeom>
          <a:noFill/>
        </p:spPr>
        <p:txBody>
          <a:bodyPr wrap="square" rtlCol="0">
            <a:spAutoFit/>
          </a:bodyPr>
          <a:lstStyle/>
          <a:p>
            <a:r>
              <a:rPr lang="en-US" sz="1400" dirty="0" err="1" smtClean="0">
                <a:solidFill>
                  <a:prstClr val="black"/>
                </a:solidFill>
              </a:rPr>
              <a:t>Mylissa</a:t>
            </a:r>
            <a:endParaRPr lang="en-US" sz="1400" dirty="0">
              <a:solidFill>
                <a:prstClr val="black"/>
              </a:solidFill>
            </a:endParaRPr>
          </a:p>
        </p:txBody>
      </p:sp>
      <p:sp>
        <p:nvSpPr>
          <p:cNvPr id="31" name="TextBox 30"/>
          <p:cNvSpPr txBox="1"/>
          <p:nvPr/>
        </p:nvSpPr>
        <p:spPr>
          <a:xfrm>
            <a:off x="762000" y="1066800"/>
            <a:ext cx="965522" cy="307777"/>
          </a:xfrm>
          <a:prstGeom prst="rect">
            <a:avLst/>
          </a:prstGeom>
          <a:noFill/>
        </p:spPr>
        <p:txBody>
          <a:bodyPr wrap="square" rtlCol="0">
            <a:spAutoFit/>
          </a:bodyPr>
          <a:lstStyle/>
          <a:p>
            <a:r>
              <a:rPr lang="en-US" sz="1400" dirty="0" smtClean="0">
                <a:solidFill>
                  <a:prstClr val="black"/>
                </a:solidFill>
              </a:rPr>
              <a:t>Brianna</a:t>
            </a:r>
            <a:endParaRPr lang="en-US" sz="1400" dirty="0">
              <a:solidFill>
                <a:prstClr val="black"/>
              </a:solidFill>
            </a:endParaRPr>
          </a:p>
        </p:txBody>
      </p:sp>
      <p:sp>
        <p:nvSpPr>
          <p:cNvPr id="32" name="TextBox 31"/>
          <p:cNvSpPr txBox="1"/>
          <p:nvPr/>
        </p:nvSpPr>
        <p:spPr>
          <a:xfrm>
            <a:off x="7162800" y="1066800"/>
            <a:ext cx="916329" cy="307777"/>
          </a:xfrm>
          <a:prstGeom prst="rect">
            <a:avLst/>
          </a:prstGeom>
          <a:noFill/>
        </p:spPr>
        <p:txBody>
          <a:bodyPr wrap="square" rtlCol="0">
            <a:spAutoFit/>
          </a:bodyPr>
          <a:lstStyle/>
          <a:p>
            <a:r>
              <a:rPr lang="en-US" sz="1400" dirty="0" smtClean="0">
                <a:solidFill>
                  <a:prstClr val="black"/>
                </a:solidFill>
              </a:rPr>
              <a:t>Michael</a:t>
            </a:r>
            <a:endParaRPr lang="en-US" sz="1600" dirty="0">
              <a:solidFill>
                <a:prstClr val="black"/>
              </a:solidFill>
            </a:endParaRPr>
          </a:p>
        </p:txBody>
      </p:sp>
      <p:sp>
        <p:nvSpPr>
          <p:cNvPr id="33" name="TextBox 32"/>
          <p:cNvSpPr txBox="1"/>
          <p:nvPr/>
        </p:nvSpPr>
        <p:spPr>
          <a:xfrm>
            <a:off x="3276600" y="990600"/>
            <a:ext cx="717630" cy="307777"/>
          </a:xfrm>
          <a:prstGeom prst="rect">
            <a:avLst/>
          </a:prstGeom>
          <a:noFill/>
        </p:spPr>
        <p:txBody>
          <a:bodyPr wrap="square" rtlCol="0">
            <a:spAutoFit/>
          </a:bodyPr>
          <a:lstStyle/>
          <a:p>
            <a:r>
              <a:rPr lang="en-US" sz="1400" dirty="0" smtClean="0">
                <a:solidFill>
                  <a:prstClr val="black"/>
                </a:solidFill>
              </a:rPr>
              <a:t>Raina</a:t>
            </a:r>
            <a:endParaRPr lang="en-US" sz="1600" dirty="0">
              <a:solidFill>
                <a:prstClr val="black"/>
              </a:solidFill>
            </a:endParaRPr>
          </a:p>
        </p:txBody>
      </p:sp>
      <p:sp>
        <p:nvSpPr>
          <p:cNvPr id="35" name="TextBox 34"/>
          <p:cNvSpPr txBox="1"/>
          <p:nvPr/>
        </p:nvSpPr>
        <p:spPr>
          <a:xfrm>
            <a:off x="152400" y="2667000"/>
            <a:ext cx="867137" cy="307777"/>
          </a:xfrm>
          <a:prstGeom prst="rect">
            <a:avLst/>
          </a:prstGeom>
          <a:noFill/>
        </p:spPr>
        <p:txBody>
          <a:bodyPr wrap="square" rtlCol="0">
            <a:spAutoFit/>
          </a:bodyPr>
          <a:lstStyle/>
          <a:p>
            <a:r>
              <a:rPr lang="en-US" sz="1400" dirty="0" smtClean="0">
                <a:solidFill>
                  <a:prstClr val="black"/>
                </a:solidFill>
              </a:rPr>
              <a:t>Steven</a:t>
            </a:r>
            <a:endParaRPr lang="en-US" sz="1600" dirty="0">
              <a:solidFill>
                <a:prstClr val="black"/>
              </a:solidFill>
            </a:endParaRPr>
          </a:p>
        </p:txBody>
      </p:sp>
      <p:sp>
        <p:nvSpPr>
          <p:cNvPr id="36" name="TextBox 35"/>
          <p:cNvSpPr txBox="1"/>
          <p:nvPr/>
        </p:nvSpPr>
        <p:spPr>
          <a:xfrm>
            <a:off x="7467600" y="4114800"/>
            <a:ext cx="717630" cy="307777"/>
          </a:xfrm>
          <a:prstGeom prst="rect">
            <a:avLst/>
          </a:prstGeom>
          <a:noFill/>
        </p:spPr>
        <p:txBody>
          <a:bodyPr wrap="square" rtlCol="0">
            <a:spAutoFit/>
          </a:bodyPr>
          <a:lstStyle/>
          <a:p>
            <a:r>
              <a:rPr lang="en-US" sz="1400" dirty="0" smtClean="0">
                <a:solidFill>
                  <a:prstClr val="black"/>
                </a:solidFill>
              </a:rPr>
              <a:t>Gabe</a:t>
            </a:r>
            <a:endParaRPr lang="en-US" sz="1400" dirty="0">
              <a:solidFill>
                <a:prstClr val="black"/>
              </a:solidFill>
            </a:endParaRPr>
          </a:p>
        </p:txBody>
      </p:sp>
      <p:sp>
        <p:nvSpPr>
          <p:cNvPr id="38" name="TextBox 37"/>
          <p:cNvSpPr txBox="1"/>
          <p:nvPr/>
        </p:nvSpPr>
        <p:spPr>
          <a:xfrm>
            <a:off x="7522580" y="5582370"/>
            <a:ext cx="859420" cy="307777"/>
          </a:xfrm>
          <a:prstGeom prst="rect">
            <a:avLst/>
          </a:prstGeom>
          <a:noFill/>
        </p:spPr>
        <p:txBody>
          <a:bodyPr wrap="square" rtlCol="0">
            <a:spAutoFit/>
          </a:bodyPr>
          <a:lstStyle/>
          <a:p>
            <a:r>
              <a:rPr lang="en-US" sz="1400" dirty="0" err="1" smtClean="0">
                <a:solidFill>
                  <a:prstClr val="black"/>
                </a:solidFill>
              </a:rPr>
              <a:t>Tristen</a:t>
            </a:r>
            <a:endParaRPr lang="en-US" sz="1400" dirty="0">
              <a:solidFill>
                <a:prstClr val="black"/>
              </a:solidFill>
            </a:endParaRPr>
          </a:p>
        </p:txBody>
      </p:sp>
      <p:sp>
        <p:nvSpPr>
          <p:cNvPr id="39" name="TextBox 38"/>
          <p:cNvSpPr txBox="1"/>
          <p:nvPr/>
        </p:nvSpPr>
        <p:spPr>
          <a:xfrm>
            <a:off x="1710160" y="2657045"/>
            <a:ext cx="717630" cy="307777"/>
          </a:xfrm>
          <a:prstGeom prst="rect">
            <a:avLst/>
          </a:prstGeom>
          <a:noFill/>
        </p:spPr>
        <p:txBody>
          <a:bodyPr wrap="square" rtlCol="0">
            <a:spAutoFit/>
          </a:bodyPr>
          <a:lstStyle/>
          <a:p>
            <a:r>
              <a:rPr lang="en-US" sz="1400" dirty="0" smtClean="0">
                <a:solidFill>
                  <a:prstClr val="black"/>
                </a:solidFill>
              </a:rPr>
              <a:t>Alex</a:t>
            </a:r>
            <a:endParaRPr lang="en-US" sz="1400" dirty="0">
              <a:solidFill>
                <a:prstClr val="black"/>
              </a:solidFill>
            </a:endParaRPr>
          </a:p>
        </p:txBody>
      </p:sp>
      <p:sp>
        <p:nvSpPr>
          <p:cNvPr id="40" name="TextBox 39"/>
          <p:cNvSpPr txBox="1"/>
          <p:nvPr/>
        </p:nvSpPr>
        <p:spPr>
          <a:xfrm>
            <a:off x="2362200" y="2667000"/>
            <a:ext cx="914400" cy="314446"/>
          </a:xfrm>
          <a:prstGeom prst="rect">
            <a:avLst/>
          </a:prstGeom>
          <a:noFill/>
        </p:spPr>
        <p:txBody>
          <a:bodyPr wrap="square" rtlCol="0">
            <a:spAutoFit/>
          </a:bodyPr>
          <a:lstStyle/>
          <a:p>
            <a:r>
              <a:rPr lang="en-US" sz="1400" dirty="0" err="1" smtClean="0">
                <a:solidFill>
                  <a:prstClr val="black"/>
                </a:solidFill>
              </a:rPr>
              <a:t>Gisselle</a:t>
            </a:r>
            <a:endParaRPr lang="en-US" sz="1400" dirty="0">
              <a:solidFill>
                <a:prstClr val="black"/>
              </a:solidFill>
            </a:endParaRPr>
          </a:p>
        </p:txBody>
      </p:sp>
      <p:sp>
        <p:nvSpPr>
          <p:cNvPr id="41" name="TextBox 40"/>
          <p:cNvSpPr txBox="1"/>
          <p:nvPr/>
        </p:nvSpPr>
        <p:spPr>
          <a:xfrm>
            <a:off x="5371618" y="2652927"/>
            <a:ext cx="974202" cy="307777"/>
          </a:xfrm>
          <a:prstGeom prst="rect">
            <a:avLst/>
          </a:prstGeom>
          <a:noFill/>
        </p:spPr>
        <p:txBody>
          <a:bodyPr wrap="square" rtlCol="0">
            <a:spAutoFit/>
          </a:bodyPr>
          <a:lstStyle/>
          <a:p>
            <a:r>
              <a:rPr lang="en-US" sz="1400" dirty="0" smtClean="0">
                <a:solidFill>
                  <a:prstClr val="black"/>
                </a:solidFill>
              </a:rPr>
              <a:t>Destiny</a:t>
            </a:r>
            <a:endParaRPr lang="en-US" sz="1400" dirty="0">
              <a:solidFill>
                <a:prstClr val="black"/>
              </a:solidFill>
            </a:endParaRPr>
          </a:p>
        </p:txBody>
      </p:sp>
      <p:sp>
        <p:nvSpPr>
          <p:cNvPr id="42" name="TextBox 41"/>
          <p:cNvSpPr txBox="1"/>
          <p:nvPr/>
        </p:nvSpPr>
        <p:spPr>
          <a:xfrm>
            <a:off x="4809281" y="2648634"/>
            <a:ext cx="717630" cy="307777"/>
          </a:xfrm>
          <a:prstGeom prst="rect">
            <a:avLst/>
          </a:prstGeom>
          <a:noFill/>
        </p:spPr>
        <p:txBody>
          <a:bodyPr wrap="square" rtlCol="0">
            <a:spAutoFit/>
          </a:bodyPr>
          <a:lstStyle/>
          <a:p>
            <a:r>
              <a:rPr lang="en-US" sz="1400" dirty="0" smtClean="0">
                <a:solidFill>
                  <a:prstClr val="black"/>
                </a:solidFill>
              </a:rPr>
              <a:t>Sage</a:t>
            </a:r>
            <a:endParaRPr lang="en-US" sz="1400" dirty="0">
              <a:solidFill>
                <a:prstClr val="black"/>
              </a:solidFill>
            </a:endParaRPr>
          </a:p>
        </p:txBody>
      </p:sp>
      <p:sp>
        <p:nvSpPr>
          <p:cNvPr id="44" name="TextBox 43"/>
          <p:cNvSpPr txBox="1"/>
          <p:nvPr/>
        </p:nvSpPr>
        <p:spPr>
          <a:xfrm>
            <a:off x="3200400" y="2667000"/>
            <a:ext cx="905719" cy="307777"/>
          </a:xfrm>
          <a:prstGeom prst="rect">
            <a:avLst/>
          </a:prstGeom>
          <a:noFill/>
        </p:spPr>
        <p:txBody>
          <a:bodyPr wrap="square" rtlCol="0">
            <a:spAutoFit/>
          </a:bodyPr>
          <a:lstStyle/>
          <a:p>
            <a:r>
              <a:rPr lang="en-US" sz="1400" dirty="0" smtClean="0">
                <a:solidFill>
                  <a:prstClr val="black"/>
                </a:solidFill>
              </a:rPr>
              <a:t>Matt</a:t>
            </a:r>
            <a:endParaRPr lang="en-US" sz="1400" dirty="0">
              <a:solidFill>
                <a:prstClr val="black"/>
              </a:solidFill>
            </a:endParaRPr>
          </a:p>
        </p:txBody>
      </p:sp>
      <p:sp>
        <p:nvSpPr>
          <p:cNvPr id="45" name="TextBox 44"/>
          <p:cNvSpPr txBox="1"/>
          <p:nvPr/>
        </p:nvSpPr>
        <p:spPr>
          <a:xfrm>
            <a:off x="5615650" y="4126375"/>
            <a:ext cx="861349" cy="307777"/>
          </a:xfrm>
          <a:prstGeom prst="rect">
            <a:avLst/>
          </a:prstGeom>
          <a:noFill/>
        </p:spPr>
        <p:txBody>
          <a:bodyPr wrap="square" rtlCol="0">
            <a:spAutoFit/>
          </a:bodyPr>
          <a:lstStyle/>
          <a:p>
            <a:r>
              <a:rPr lang="en-US" sz="1400" dirty="0" smtClean="0">
                <a:solidFill>
                  <a:prstClr val="black"/>
                </a:solidFill>
              </a:rPr>
              <a:t>Jake</a:t>
            </a:r>
            <a:endParaRPr lang="en-US" sz="1400" dirty="0">
              <a:solidFill>
                <a:prstClr val="black"/>
              </a:solidFill>
            </a:endParaRPr>
          </a:p>
        </p:txBody>
      </p:sp>
      <p:sp>
        <p:nvSpPr>
          <p:cNvPr id="47" name="TextBox 46"/>
          <p:cNvSpPr txBox="1"/>
          <p:nvPr/>
        </p:nvSpPr>
        <p:spPr>
          <a:xfrm>
            <a:off x="7721521" y="6476999"/>
            <a:ext cx="1422479" cy="381000"/>
          </a:xfrm>
          <a:prstGeom prst="rect">
            <a:avLst/>
          </a:prstGeom>
          <a:noFill/>
        </p:spPr>
        <p:txBody>
          <a:bodyPr wrap="square" rtlCol="0">
            <a:spAutoFit/>
          </a:bodyPr>
          <a:lstStyle/>
          <a:p>
            <a:r>
              <a:rPr lang="en-US" dirty="0" smtClean="0">
                <a:solidFill>
                  <a:srgbClr val="FF0000"/>
                </a:solidFill>
              </a:rPr>
              <a:t>DOOR</a:t>
            </a:r>
            <a:endParaRPr lang="en-US" dirty="0">
              <a:solidFill>
                <a:srgbClr val="FF0000"/>
              </a:solidFill>
            </a:endParaRPr>
          </a:p>
        </p:txBody>
      </p:sp>
      <p:sp>
        <p:nvSpPr>
          <p:cNvPr id="48" name="TextBox 47"/>
          <p:cNvSpPr txBox="1"/>
          <p:nvPr/>
        </p:nvSpPr>
        <p:spPr>
          <a:xfrm>
            <a:off x="2832904" y="6375971"/>
            <a:ext cx="3329650" cy="369332"/>
          </a:xfrm>
          <a:prstGeom prst="rect">
            <a:avLst/>
          </a:prstGeom>
          <a:noFill/>
        </p:spPr>
        <p:txBody>
          <a:bodyPr wrap="square" rtlCol="0">
            <a:spAutoFit/>
          </a:bodyPr>
          <a:lstStyle/>
          <a:p>
            <a:r>
              <a:rPr lang="en-US" dirty="0" smtClean="0">
                <a:solidFill>
                  <a:srgbClr val="FF0000"/>
                </a:solidFill>
              </a:rPr>
              <a:t>NOT SO SMARTBOARD</a:t>
            </a:r>
            <a:endParaRPr lang="en-US" dirty="0">
              <a:solidFill>
                <a:srgbClr val="FF0000"/>
              </a:solidFill>
            </a:endParaRPr>
          </a:p>
        </p:txBody>
      </p:sp>
      <p:sp>
        <p:nvSpPr>
          <p:cNvPr id="50" name="TextBox 49"/>
          <p:cNvSpPr txBox="1"/>
          <p:nvPr/>
        </p:nvSpPr>
        <p:spPr>
          <a:xfrm>
            <a:off x="156260" y="6385337"/>
            <a:ext cx="1540398" cy="369332"/>
          </a:xfrm>
          <a:prstGeom prst="rect">
            <a:avLst/>
          </a:prstGeom>
          <a:noFill/>
        </p:spPr>
        <p:txBody>
          <a:bodyPr wrap="square" rtlCol="0">
            <a:spAutoFit/>
          </a:bodyPr>
          <a:lstStyle/>
          <a:p>
            <a:r>
              <a:rPr lang="en-US" dirty="0" smtClean="0">
                <a:solidFill>
                  <a:srgbClr val="FF0000"/>
                </a:solidFill>
              </a:rPr>
              <a:t>Phelps’ Desk</a:t>
            </a:r>
            <a:endParaRPr lang="en-US" dirty="0">
              <a:solidFill>
                <a:srgbClr val="FF0000"/>
              </a:solidFill>
            </a:endParaRPr>
          </a:p>
        </p:txBody>
      </p:sp>
      <p:sp>
        <p:nvSpPr>
          <p:cNvPr id="10" name="TextBox 9"/>
          <p:cNvSpPr txBox="1"/>
          <p:nvPr/>
        </p:nvSpPr>
        <p:spPr>
          <a:xfrm>
            <a:off x="3962400" y="2667000"/>
            <a:ext cx="843987" cy="307777"/>
          </a:xfrm>
          <a:prstGeom prst="rect">
            <a:avLst/>
          </a:prstGeom>
          <a:noFill/>
        </p:spPr>
        <p:txBody>
          <a:bodyPr wrap="square" rtlCol="0">
            <a:spAutoFit/>
          </a:bodyPr>
          <a:lstStyle/>
          <a:p>
            <a:r>
              <a:rPr lang="en-US" sz="1400" dirty="0" err="1" smtClean="0">
                <a:solidFill>
                  <a:prstClr val="black"/>
                </a:solidFill>
              </a:rPr>
              <a:t>Jonessa</a:t>
            </a:r>
            <a:endParaRPr lang="en-US" sz="1400" dirty="0">
              <a:solidFill>
                <a:prstClr val="black"/>
              </a:solidFill>
            </a:endParaRPr>
          </a:p>
        </p:txBody>
      </p:sp>
      <p:sp>
        <p:nvSpPr>
          <p:cNvPr id="49" name="TextBox 48"/>
          <p:cNvSpPr txBox="1"/>
          <p:nvPr/>
        </p:nvSpPr>
        <p:spPr>
          <a:xfrm>
            <a:off x="7543800" y="3429000"/>
            <a:ext cx="859420" cy="307777"/>
          </a:xfrm>
          <a:prstGeom prst="rect">
            <a:avLst/>
          </a:prstGeom>
          <a:noFill/>
        </p:spPr>
        <p:txBody>
          <a:bodyPr wrap="square" rtlCol="0">
            <a:spAutoFit/>
          </a:bodyPr>
          <a:lstStyle/>
          <a:p>
            <a:r>
              <a:rPr lang="en-US" sz="1400" dirty="0" smtClean="0">
                <a:solidFill>
                  <a:prstClr val="black"/>
                </a:solidFill>
              </a:rPr>
              <a:t>Brock</a:t>
            </a:r>
            <a:endParaRPr lang="en-US" sz="1400" dirty="0">
              <a:solidFill>
                <a:prstClr val="black"/>
              </a:solidFill>
            </a:endParaRPr>
          </a:p>
        </p:txBody>
      </p:sp>
      <p:sp>
        <p:nvSpPr>
          <p:cNvPr id="52" name="TextBox 51"/>
          <p:cNvSpPr txBox="1"/>
          <p:nvPr/>
        </p:nvSpPr>
        <p:spPr>
          <a:xfrm>
            <a:off x="2362200" y="990600"/>
            <a:ext cx="859420" cy="307777"/>
          </a:xfrm>
          <a:prstGeom prst="rect">
            <a:avLst/>
          </a:prstGeom>
          <a:noFill/>
        </p:spPr>
        <p:txBody>
          <a:bodyPr wrap="square" rtlCol="0">
            <a:spAutoFit/>
          </a:bodyPr>
          <a:lstStyle/>
          <a:p>
            <a:r>
              <a:rPr lang="en-US" sz="1400" dirty="0" err="1" smtClean="0">
                <a:solidFill>
                  <a:prstClr val="black"/>
                </a:solidFill>
              </a:rPr>
              <a:t>Janee</a:t>
            </a:r>
            <a:r>
              <a:rPr lang="en-US" sz="1400" dirty="0" smtClean="0">
                <a:solidFill>
                  <a:prstClr val="black"/>
                </a:solidFill>
              </a:rPr>
              <a:t>’</a:t>
            </a:r>
            <a:endParaRPr lang="en-US" sz="1400" dirty="0">
              <a:solidFill>
                <a:prstClr val="black"/>
              </a:solidFill>
            </a:endParaRPr>
          </a:p>
        </p:txBody>
      </p:sp>
    </p:spTree>
    <p:extLst>
      <p:ext uri="{BB962C8B-B14F-4D97-AF65-F5344CB8AC3E}">
        <p14:creationId xmlns:p14="http://schemas.microsoft.com/office/powerpoint/2010/main" val="925488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6197599" cy="762000"/>
          </a:xfrm>
        </p:spPr>
        <p:txBody>
          <a:bodyPr>
            <a:normAutofit/>
          </a:bodyPr>
          <a:lstStyle/>
          <a:p>
            <a:pPr algn="ctr"/>
            <a:r>
              <a:rPr lang="en-US" sz="2800" dirty="0"/>
              <a:t>Agenda: </a:t>
            </a:r>
            <a:r>
              <a:rPr lang="en-US" sz="2800" dirty="0" smtClean="0"/>
              <a:t>Thursday November 10, 2016</a:t>
            </a:r>
            <a:endParaRPr lang="en-US" sz="2800" dirty="0">
              <a:solidFill>
                <a:schemeClr val="accent4"/>
              </a:solidFill>
            </a:endParaRPr>
          </a:p>
        </p:txBody>
      </p:sp>
      <p:sp>
        <p:nvSpPr>
          <p:cNvPr id="3" name="Content Placeholder 2"/>
          <p:cNvSpPr>
            <a:spLocks noGrp="1"/>
          </p:cNvSpPr>
          <p:nvPr>
            <p:ph idx="1"/>
          </p:nvPr>
        </p:nvSpPr>
        <p:spPr>
          <a:xfrm>
            <a:off x="228600" y="1219200"/>
            <a:ext cx="8686800" cy="5334000"/>
          </a:xfrm>
        </p:spPr>
        <p:txBody>
          <a:bodyPr>
            <a:normAutofit fontScale="62500" lnSpcReduction="20000"/>
          </a:bodyPr>
          <a:lstStyle/>
          <a:p>
            <a:pPr marL="0" indent="0">
              <a:buNone/>
            </a:pPr>
            <a:r>
              <a:rPr lang="en-US" sz="3400" dirty="0" smtClean="0"/>
              <a:t>Warm up</a:t>
            </a:r>
          </a:p>
          <a:p>
            <a:pPr marL="0" indent="0">
              <a:buNone/>
            </a:pPr>
            <a:r>
              <a:rPr lang="en-US" sz="3400" dirty="0" smtClean="0"/>
              <a:t>Vocabulary 4 (4, 5, 6)</a:t>
            </a:r>
          </a:p>
          <a:p>
            <a:pPr marL="0" indent="0">
              <a:buNone/>
            </a:pPr>
            <a:r>
              <a:rPr lang="en-US" sz="3400" dirty="0" smtClean="0"/>
              <a:t>Fixing fragments</a:t>
            </a:r>
          </a:p>
          <a:p>
            <a:pPr marL="0" indent="0">
              <a:buNone/>
            </a:pPr>
            <a:r>
              <a:rPr lang="en-US" sz="3400" dirty="0" smtClean="0"/>
              <a:t>This I Believe</a:t>
            </a:r>
          </a:p>
          <a:p>
            <a:pPr marL="0" indent="0">
              <a:buNone/>
            </a:pPr>
            <a:endParaRPr lang="en-US" sz="3400" dirty="0" smtClean="0"/>
          </a:p>
          <a:p>
            <a:pPr marL="0" indent="0">
              <a:buNone/>
            </a:pPr>
            <a:endParaRPr lang="en-US" sz="3400" dirty="0" smtClean="0"/>
          </a:p>
          <a:p>
            <a:pPr marL="0" indent="0">
              <a:buNone/>
            </a:pPr>
            <a:r>
              <a:rPr lang="en-US" sz="3400" dirty="0" smtClean="0">
                <a:solidFill>
                  <a:srgbClr val="FF0000"/>
                </a:solidFill>
              </a:rPr>
              <a:t>Blank Slate project due today!</a:t>
            </a:r>
            <a:endParaRPr lang="en-US" sz="3400" dirty="0">
              <a:solidFill>
                <a:srgbClr val="FF0000"/>
              </a:solidFill>
            </a:endParaRPr>
          </a:p>
          <a:p>
            <a:pPr marL="0" indent="0">
              <a:buNone/>
            </a:pPr>
            <a:endParaRPr lang="en-US" sz="3400" dirty="0" smtClean="0"/>
          </a:p>
          <a:p>
            <a:pPr marL="0" indent="0">
              <a:buNone/>
            </a:pPr>
            <a:r>
              <a:rPr lang="en-US" sz="3400" dirty="0" smtClean="0"/>
              <a:t>Random fact of the day:</a:t>
            </a:r>
          </a:p>
          <a:p>
            <a:pPr marL="0" indent="0">
              <a:buNone/>
            </a:pPr>
            <a:r>
              <a:rPr lang="en-US" sz="3200" dirty="0"/>
              <a:t>Ants can accidentally misinterpret the chemical trails left by other ants and start walking in circles. If too many members of the colony join in, it can kill the whole colony in what is sometimes known as the 'Death </a:t>
            </a:r>
            <a:r>
              <a:rPr lang="en-US" sz="3200" dirty="0" smtClean="0"/>
              <a:t>Spiral.'</a:t>
            </a:r>
            <a:endParaRPr lang="en-US" sz="3200" dirty="0"/>
          </a:p>
          <a:p>
            <a:pPr marL="0" indent="0">
              <a:buNone/>
            </a:pPr>
            <a:endParaRPr lang="en-US" sz="2400" dirty="0" smtClean="0"/>
          </a:p>
          <a:p>
            <a:pPr marL="0" indent="0">
              <a:buNone/>
            </a:pPr>
            <a:r>
              <a:rPr lang="en-US" sz="2400" dirty="0"/>
              <a:t/>
            </a:r>
            <a:br>
              <a:rPr lang="en-US" sz="2400" dirty="0"/>
            </a:br>
            <a:endParaRPr lang="en-US" dirty="0" smtClean="0"/>
          </a:p>
        </p:txBody>
      </p:sp>
      <p:pic>
        <p:nvPicPr>
          <p:cNvPr id="1026" name="Picture 2" descr="Image result for death spiral of ant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5488157"/>
            <a:ext cx="2431471" cy="1369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434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544</TotalTime>
  <Words>1041</Words>
  <Application>Microsoft Office PowerPoint</Application>
  <PresentationFormat>On-screen Show (4:3)</PresentationFormat>
  <Paragraphs>252</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Facet</vt:lpstr>
      <vt:lpstr>1_Facet</vt:lpstr>
      <vt:lpstr>Agenda: Tuesday November 8, 2016</vt:lpstr>
      <vt:lpstr>Warm Up 11/8</vt:lpstr>
      <vt:lpstr>Vocabulary 4: Reaching the End</vt:lpstr>
      <vt:lpstr>P.U.G.S. </vt:lpstr>
      <vt:lpstr>PowerPoint Presentation</vt:lpstr>
      <vt:lpstr>This I Believe Essays</vt:lpstr>
      <vt:lpstr>Exit Ticket</vt:lpstr>
      <vt:lpstr>PowerPoint Presentation</vt:lpstr>
      <vt:lpstr>Agenda: Thursday November 10, 2016</vt:lpstr>
      <vt:lpstr>Warm Up 11/10</vt:lpstr>
      <vt:lpstr>Vocabulary 4: Reaching the End</vt:lpstr>
      <vt:lpstr>P.U.G.S. </vt:lpstr>
      <vt:lpstr>Writing: Voice</vt:lpstr>
      <vt:lpstr>Voice Exercise</vt:lpstr>
      <vt:lpstr>This I Believe Essays</vt:lpstr>
      <vt:lpstr>PowerPoint Presentation</vt:lpstr>
      <vt:lpstr>TIB draft</vt:lpstr>
      <vt:lpstr>PowerPoint Presentation</vt:lpstr>
      <vt:lpstr>PowerPoint Presentation</vt:lpstr>
    </vt:vector>
  </TitlesOfParts>
  <Company>Jeffco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Tuesday November 8, 2016</dc:title>
  <dc:creator>User</dc:creator>
  <cp:lastModifiedBy>User</cp:lastModifiedBy>
  <cp:revision>22</cp:revision>
  <dcterms:created xsi:type="dcterms:W3CDTF">2016-11-07T22:11:21Z</dcterms:created>
  <dcterms:modified xsi:type="dcterms:W3CDTF">2016-11-10T22:13:01Z</dcterms:modified>
</cp:coreProperties>
</file>