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8"/>
  </p:normalViewPr>
  <p:slideViewPr>
    <p:cSldViewPr snapToGrid="0" snapToObjects="1">
      <p:cViewPr>
        <p:scale>
          <a:sx n="80" d="100"/>
          <a:sy n="80" d="100"/>
        </p:scale>
        <p:origin x="-96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0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30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5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984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10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18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0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9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0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0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ADCE0-DD09-B840-BCA0-A9DAD59627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830D6C-BC36-5148-8632-CE827493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jeffcoschools.us/document/d/1p7duD2edxAuUAt1ynGkIj0QFYR9dTREo38Cy8ITd2_s/edit?usp=sharing" TargetMode="External"/><Relationship Id="rId2" Type="http://schemas.openxmlformats.org/officeDocument/2006/relationships/hyperlink" Target="https://docs.google.com/a/jeffcoschools.us/document/d/1xr6spsQAETDT5ONzYHiedVJLNm4RJVyLeaZgm4X-BDQ/edit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post.com/opinions/?utm_term=.83ff6f27ec16" TargetMode="External"/><Relationship Id="rId5" Type="http://schemas.openxmlformats.org/officeDocument/2006/relationships/hyperlink" Target="http://www.npr.org/sections/inside/125099734/editorial/" TargetMode="External"/><Relationship Id="rId4" Type="http://schemas.openxmlformats.org/officeDocument/2006/relationships/hyperlink" Target="http://www.nytimes.com/pages/opinion/index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post.com/opinions/charles-ogletree-the-death-penalty-is-incompatible-with-human-dignity/2014/07/18/c0849dea-0e6b-11e4-b8e5-d0de80767fc2_story.html?tid=a_inl&amp;utm_term=.2d61bd9b37d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4353d9f3-db6e-42c9-98b7-b3a0d659f66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lobby?quizId=38772350-5f8c-41d2-9b85-0122795e3ab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iting.com/main/view_item/item_id/1898551-Of-Mice-and-Men-Literary-Analys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Agenda: Monday November 28, 2016</a:t>
            </a:r>
            <a:br>
              <a:rPr lang="en-US" dirty="0" smtClean="0"/>
            </a:br>
            <a:r>
              <a:rPr lang="en-US" dirty="0" smtClean="0"/>
              <a:t>Welcome 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Warm Up</a:t>
            </a:r>
          </a:p>
          <a:p>
            <a:pPr marL="0" indent="0">
              <a:buNone/>
            </a:pPr>
            <a:r>
              <a:rPr lang="en-US" dirty="0" err="1" smtClean="0"/>
              <a:t>Kahoot</a:t>
            </a:r>
            <a:r>
              <a:rPr lang="en-US" dirty="0"/>
              <a:t> </a:t>
            </a:r>
            <a:r>
              <a:rPr lang="en-US" dirty="0" smtClean="0"/>
              <a:t>– vocab. 3</a:t>
            </a:r>
          </a:p>
          <a:p>
            <a:pPr marL="0" indent="0">
              <a:buNone/>
            </a:pPr>
            <a:r>
              <a:rPr lang="en-US" dirty="0" smtClean="0"/>
              <a:t>OMM literary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Due today: Rewrite of thesis driven essay: Must have rubric and annotations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HW: Lit. analysis outline final due Friday 12/2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Vocabulary test Wednesday 11/30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fact of the day: </a:t>
            </a:r>
          </a:p>
          <a:p>
            <a:pPr marL="0" indent="0">
              <a:buNone/>
            </a:pPr>
            <a:r>
              <a:rPr lang="en-US" dirty="0" smtClean="0"/>
              <a:t>Finals are in 3 weeks. </a:t>
            </a:r>
          </a:p>
          <a:p>
            <a:endParaRPr lang="en-US" dirty="0"/>
          </a:p>
        </p:txBody>
      </p:sp>
      <p:grpSp>
        <p:nvGrpSpPr>
          <p:cNvPr id="15" name="SMARTInkShape-Group15"/>
          <p:cNvGrpSpPr/>
          <p:nvPr/>
        </p:nvGrpSpPr>
        <p:grpSpPr>
          <a:xfrm>
            <a:off x="1765102" y="6849071"/>
            <a:ext cx="62508" cy="1"/>
            <a:chOff x="1765102" y="6849071"/>
            <a:chExt cx="62508" cy="1"/>
          </a:xfrm>
        </p:grpSpPr>
        <p:sp>
          <p:nvSpPr>
            <p:cNvPr id="12" name="SMARTInkShape-19"/>
            <p:cNvSpPr/>
            <p:nvPr/>
          </p:nvSpPr>
          <p:spPr>
            <a:xfrm>
              <a:off x="1800820" y="6849071"/>
              <a:ext cx="17861" cy="1"/>
            </a:xfrm>
            <a:custGeom>
              <a:avLst/>
              <a:gdLst/>
              <a:ahLst/>
              <a:cxnLst/>
              <a:rect l="0" t="0" r="0" b="0"/>
              <a:pathLst>
                <a:path w="17861" h="1">
                  <a:moveTo>
                    <a:pt x="1786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"/>
            <p:cNvSpPr/>
            <p:nvPr/>
          </p:nvSpPr>
          <p:spPr>
            <a:xfrm>
              <a:off x="1782961" y="6849071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1"/>
            <p:cNvSpPr/>
            <p:nvPr/>
          </p:nvSpPr>
          <p:spPr>
            <a:xfrm>
              <a:off x="1765102" y="6849071"/>
              <a:ext cx="62508" cy="1"/>
            </a:xfrm>
            <a:custGeom>
              <a:avLst/>
              <a:gdLst/>
              <a:ahLst/>
              <a:cxnLst/>
              <a:rect l="0" t="0" r="0" b="0"/>
              <a:pathLst>
                <a:path w="62508" h="1">
                  <a:moveTo>
                    <a:pt x="62507" y="0"/>
                  </a:moveTo>
                  <a:lnTo>
                    <a:pt x="19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0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06" y="315310"/>
            <a:ext cx="8596668" cy="5885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Editorial- Argumentative Writing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59" y="998483"/>
            <a:ext cx="9011243" cy="50428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Final Exam Grade due: December 14</a:t>
            </a:r>
            <a:r>
              <a:rPr lang="en-US" b="1" baseline="30000" dirty="0" smtClean="0">
                <a:solidFill>
                  <a:srgbClr val="C00000"/>
                </a:solidFill>
              </a:rPr>
              <a:t>th</a:t>
            </a:r>
            <a:r>
              <a:rPr lang="en-US" b="1" dirty="0" smtClean="0">
                <a:solidFill>
                  <a:srgbClr val="C00000"/>
                </a:solidFill>
              </a:rPr>
              <a:t>!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NO REWRITES!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Assignment Explanation and Planning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Examples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Editorial pages: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4"/>
              </a:rPr>
              <a:t>NY Times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NPR Editorials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Washington Post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3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10" y="241738"/>
            <a:ext cx="8596668" cy="683172"/>
          </a:xfrm>
        </p:spPr>
        <p:txBody>
          <a:bodyPr/>
          <a:lstStyle/>
          <a:p>
            <a:r>
              <a:rPr lang="en-US" dirty="0" smtClean="0"/>
              <a:t>Example Editorial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09" y="1061546"/>
            <a:ext cx="10263935" cy="5570482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 smtClean="0">
                <a:hlinkClick r:id="rId2"/>
              </a:rPr>
              <a:t>“The Death Penalty is Incompatible with Human Dignity”</a:t>
            </a:r>
            <a:endParaRPr lang="en-US" dirty="0" smtClean="0"/>
          </a:p>
          <a:p>
            <a:pPr fontAlgn="base">
              <a:buFont typeface="+mj-lt"/>
              <a:buAutoNum type="arabicPeriod"/>
            </a:pPr>
            <a:endParaRPr lang="en-US" dirty="0" smtClean="0"/>
          </a:p>
          <a:p>
            <a:pPr fontAlgn="base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is the overall claim of the article?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/>
              <a:t>What makes the introduction effective?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/>
              <a:t>In what paragraph(s) does he set up the background of the issue?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/>
              <a:t>Where do you see </a:t>
            </a:r>
            <a:r>
              <a:rPr lang="en-US" sz="2400" dirty="0" err="1"/>
              <a:t>Ogletree</a:t>
            </a:r>
            <a:r>
              <a:rPr lang="en-US" sz="2400" dirty="0"/>
              <a:t> integrating quotations? Why does he do this?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/>
              <a:t>What strategies does he use to make his case convincing? Where do we see him establishing ethos/pathos/logos?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/>
              <a:t>Analyze the order of the examples he uses to convince the audience.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/>
              <a:t>How does </a:t>
            </a:r>
            <a:r>
              <a:rPr lang="en-US" sz="2400" dirty="0" err="1"/>
              <a:t>Ogletree</a:t>
            </a:r>
            <a:r>
              <a:rPr lang="en-US" sz="2400" dirty="0"/>
              <a:t> create closure?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Is there anything you would criticize in this article? </a:t>
            </a:r>
          </a:p>
        </p:txBody>
      </p:sp>
    </p:spTree>
    <p:extLst>
      <p:ext uri="{BB962C8B-B14F-4D97-AF65-F5344CB8AC3E}">
        <p14:creationId xmlns:p14="http://schemas.microsoft.com/office/powerpoint/2010/main" val="60918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89" y="173420"/>
            <a:ext cx="8596668" cy="872359"/>
          </a:xfrm>
        </p:spPr>
        <p:txBody>
          <a:bodyPr/>
          <a:lstStyle/>
          <a:p>
            <a:r>
              <a:rPr lang="en-US" dirty="0"/>
              <a:t>Brainstorming and Initial Research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89" y="1187669"/>
            <a:ext cx="9759439" cy="48536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Take the remainder of class to review possible topics and start perusing articles written on your topic. - </a:t>
            </a:r>
            <a:r>
              <a:rPr lang="en-US" sz="2400" dirty="0" err="1"/>
              <a:t>NYTimes</a:t>
            </a:r>
            <a:r>
              <a:rPr lang="en-US" sz="2400" dirty="0"/>
              <a:t> Learning Center, </a:t>
            </a:r>
            <a:r>
              <a:rPr lang="en-US" sz="2400" dirty="0" err="1"/>
              <a:t>Explora</a:t>
            </a:r>
            <a:r>
              <a:rPr lang="en-US" sz="2400" dirty="0"/>
              <a:t> Current Issues Page, Editorial Pages on news </a:t>
            </a:r>
            <a:r>
              <a:rPr lang="en-US" sz="2400" dirty="0" smtClean="0"/>
              <a:t>sources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Recommended: Start collecting any possible ideas and sources in a place that you can come back to (</a:t>
            </a:r>
            <a:r>
              <a:rPr lang="en-US" sz="2400" dirty="0" err="1"/>
              <a:t>google</a:t>
            </a:r>
            <a:r>
              <a:rPr lang="en-US" sz="2400" dirty="0"/>
              <a:t> doc</a:t>
            </a:r>
            <a:r>
              <a:rPr lang="en-US" sz="2400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C00000"/>
                </a:solidFill>
              </a:rPr>
              <a:t>When you know the issue that you would like to do, compose your proposal </a:t>
            </a:r>
            <a:r>
              <a:rPr lang="en-US" sz="2400" dirty="0" smtClean="0">
                <a:solidFill>
                  <a:srgbClr val="C00000"/>
                </a:solidFill>
              </a:rPr>
              <a:t>and turn into me.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7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7" y="178676"/>
            <a:ext cx="8596668" cy="4309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Friday December 2,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93" y="1008993"/>
            <a:ext cx="9795641" cy="50323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Warm Up</a:t>
            </a:r>
          </a:p>
          <a:p>
            <a:pPr marL="0" indent="0">
              <a:buNone/>
            </a:pPr>
            <a:r>
              <a:rPr lang="en-US" dirty="0" smtClean="0"/>
              <a:t>Editorials- </a:t>
            </a:r>
            <a:r>
              <a:rPr lang="en-US" dirty="0"/>
              <a:t>e</a:t>
            </a:r>
            <a:r>
              <a:rPr lang="en-US" dirty="0" smtClean="0"/>
              <a:t>valuating research, organization, &amp; hooks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C00000"/>
                </a:solidFill>
              </a:rPr>
              <a:t>HW</a:t>
            </a:r>
            <a:r>
              <a:rPr lang="en-US" dirty="0" smtClean="0">
                <a:solidFill>
                  <a:srgbClr val="C00000"/>
                </a:solidFill>
              </a:rPr>
              <a:t>: Update planning guide: Issue, preliminary thesis, audience, research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Random fact of the day:</a:t>
            </a:r>
          </a:p>
          <a:p>
            <a:pPr marL="0" indent="0">
              <a:buNone/>
            </a:pPr>
            <a:r>
              <a:rPr lang="en-US" dirty="0"/>
              <a:t>It is illegal to frown at cows in </a:t>
            </a:r>
            <a:r>
              <a:rPr lang="en-US" dirty="0" err="1"/>
              <a:t>Bladwsorth</a:t>
            </a:r>
            <a:r>
              <a:rPr lang="en-US" dirty="0"/>
              <a:t>, Saskatchewan. (Canada)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7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8" y="325820"/>
            <a:ext cx="8596668" cy="56755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Warm Up 12/2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93077"/>
            <a:ext cx="10100441" cy="4948286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 dirty="0" smtClean="0"/>
              <a:t>1. Discuss </a:t>
            </a:r>
            <a:r>
              <a:rPr lang="en-US" sz="2400" dirty="0"/>
              <a:t>your prompt choice with your partner. What do you already know? What is your initial stance on the topic? What are you hoping to find in your research?</a:t>
            </a:r>
            <a:endParaRPr lang="en-US" sz="2400" dirty="0" smtClean="0"/>
          </a:p>
          <a:p>
            <a:pPr marL="0" indent="0" fontAlgn="base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11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hlinkClick r:id="rId2"/>
              </a:rPr>
              <a:t>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1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06" y="147145"/>
            <a:ext cx="8596668" cy="388884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Editorials: 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306" y="872358"/>
            <a:ext cx="4294060" cy="50449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>
                <a:solidFill>
                  <a:srgbClr val="7030A0"/>
                </a:solidFill>
              </a:rPr>
              <a:t>Opening: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Demonstrates the significance of the argument to capture the audience’s interest.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Presents needed background information to show the complexity of the issue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States a clear thesis which presents the overall line of logic, and distinguishes that logic from </a:t>
            </a:r>
            <a:r>
              <a:rPr lang="en-US" sz="6400" b="1" dirty="0" smtClean="0"/>
              <a:t>others</a:t>
            </a:r>
          </a:p>
          <a:p>
            <a:pPr fontAlgn="base">
              <a:buFont typeface="Wingdings" panose="05000000000000000000" pitchFamily="2" charset="2"/>
              <a:buChar char="q"/>
            </a:pPr>
            <a:endParaRPr lang="en-US" sz="6400" b="1" dirty="0"/>
          </a:p>
          <a:p>
            <a:pPr marL="0" indent="0">
              <a:buNone/>
            </a:pPr>
            <a:r>
              <a:rPr lang="en-US" sz="6400" b="1" dirty="0">
                <a:solidFill>
                  <a:srgbClr val="7030A0"/>
                </a:solidFill>
              </a:rPr>
              <a:t>Organization: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Creates a logical and compelling structure for the argument so that each part builds on a prior section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Uses transitions to clarify relationships between claims</a:t>
            </a:r>
            <a:r>
              <a:rPr lang="en-US" sz="7200" b="1" dirty="0"/>
              <a:t>, reasons, and evidence.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1298" y="388883"/>
            <a:ext cx="6327226" cy="630620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>
                <a:solidFill>
                  <a:srgbClr val="7030A0"/>
                </a:solidFill>
              </a:rPr>
              <a:t>Integration of Evidence: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Integrates excellent evidence from sources that fully support argument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Integrates quotations fluidly into writing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All points in essay are supported with evidence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400" b="1" dirty="0"/>
              <a:t>Development of Ideas and Evaluation of Evidence: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Clearly explains how evidence supports argument.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Develops aspects of the arguments that are the most significant to the audience and purpose.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Articulates validity of sources - evaluates sources’ reasoning to enhance position and refute alternative points of </a:t>
            </a:r>
            <a:r>
              <a:rPr lang="en-US" sz="6400" b="1" dirty="0" smtClean="0"/>
              <a:t>view.</a:t>
            </a:r>
          </a:p>
          <a:p>
            <a:pPr marL="0" indent="0">
              <a:buNone/>
            </a:pPr>
            <a:endParaRPr lang="en-US" sz="6400" b="1" dirty="0" smtClean="0"/>
          </a:p>
          <a:p>
            <a:pPr marL="0" indent="0">
              <a:buNone/>
            </a:pPr>
            <a:r>
              <a:rPr lang="en-US" sz="6400" b="1" dirty="0" smtClean="0">
                <a:solidFill>
                  <a:srgbClr val="7030A0"/>
                </a:solidFill>
              </a:rPr>
              <a:t>Closure</a:t>
            </a:r>
            <a:r>
              <a:rPr lang="en-US" sz="6400" b="1" dirty="0">
                <a:solidFill>
                  <a:srgbClr val="7030A0"/>
                </a:solidFill>
              </a:rPr>
              <a:t>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Discusses possible applications or consequences and/or offers possible solutions</a:t>
            </a:r>
          </a:p>
          <a:p>
            <a:pPr marL="0" indent="0">
              <a:buNone/>
            </a:pPr>
            <a:endParaRPr lang="en-US" sz="6400" b="1" dirty="0" smtClean="0"/>
          </a:p>
          <a:p>
            <a:pPr marL="0" indent="0">
              <a:buNone/>
            </a:pPr>
            <a:r>
              <a:rPr lang="en-US" sz="6400" b="1" dirty="0" smtClean="0">
                <a:solidFill>
                  <a:srgbClr val="7030A0"/>
                </a:solidFill>
              </a:rPr>
              <a:t>Style </a:t>
            </a:r>
            <a:r>
              <a:rPr lang="en-US" sz="6400" b="1" dirty="0">
                <a:solidFill>
                  <a:srgbClr val="7030A0"/>
                </a:solidFill>
              </a:rPr>
              <a:t>and Conventions: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Excellent grammar and vocabulary usage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Sophisticated sentence structure and word choice.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Language flows and enhances ideas.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6400" b="1" dirty="0"/>
              <a:t>MLA format followed; all quotes correctly cited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81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and Evaluating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6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214"/>
          </a:xfrm>
        </p:spPr>
        <p:txBody>
          <a:bodyPr/>
          <a:lstStyle/>
          <a:p>
            <a:r>
              <a:rPr lang="en-US" dirty="0" smtClean="0"/>
              <a:t>Evaluating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815"/>
            <a:ext cx="8596668" cy="4706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Ask yourself questions about 5 key areas: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sz="2000" dirty="0" smtClean="0"/>
              <a:t>Currency </a:t>
            </a:r>
            <a:r>
              <a:rPr lang="en-US" sz="2000" dirty="0"/>
              <a:t>(how current is it?)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sz="2000" dirty="0" smtClean="0"/>
              <a:t>Accuracy</a:t>
            </a:r>
            <a:endParaRPr lang="en-US" sz="2000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sz="2000" dirty="0"/>
              <a:t>Coverage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sz="2000" dirty="0"/>
              <a:t>Objectivity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sz="2000" dirty="0"/>
              <a:t>Authority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CACOA!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334" y="4443783"/>
            <a:ext cx="6096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You are the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judge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jury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when it comes to evaluating your sources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dirty="0"/>
          </a:p>
        </p:txBody>
      </p:sp>
      <p:pic>
        <p:nvPicPr>
          <p:cNvPr id="1026" name="Picture 2" descr="https://lh4.googleusercontent.com/pZG9LTlM8WSe-DPR7f9g7qXwmY6EfKTbeCG5q6DTqgRjBYHVAFx_rFyo_0gmpso9hb2KVWVrV8sw5x-pc1LqFgDobZc2i1-y2Z_BXvbVwY3mjoFeWbbSmeGxwQHA5Wzkvmdbtu-Sw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4" y="1866300"/>
            <a:ext cx="3514827" cy="302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63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86" y="157655"/>
            <a:ext cx="8596668" cy="841805"/>
          </a:xfrm>
        </p:spPr>
        <p:txBody>
          <a:bodyPr/>
          <a:lstStyle/>
          <a:p>
            <a:r>
              <a:rPr lang="en-US" dirty="0" smtClean="0"/>
              <a:t>Evaluating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4303"/>
            <a:ext cx="8596668" cy="4717059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en-US" b="1" dirty="0"/>
              <a:t>Currency</a:t>
            </a:r>
            <a:r>
              <a:rPr lang="en-US" dirty="0"/>
              <a:t> (how current is it?)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/>
              <a:t>Is the info up-to-date (appropriate to your topic?)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/>
              <a:t>Try to find the most current information available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b="1" dirty="0"/>
              <a:t>Accuracy</a:t>
            </a: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/>
              <a:t>Does the information seem factual?  Check the info against your own knowledge and other sources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b="1" dirty="0"/>
              <a:t>Coverage</a:t>
            </a: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/>
              <a:t>Does the source provide in-depth information on the topic?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5332163"/>
            <a:ext cx="7131852" cy="369332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b="1" u="sng" dirty="0"/>
              <a:t>Turn and Talk - </a:t>
            </a:r>
            <a:r>
              <a:rPr lang="en-US" dirty="0"/>
              <a:t>How can we assess a source's accuracy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11/28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0" y="1400569"/>
            <a:ext cx="8596668" cy="388077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dirty="0" smtClean="0"/>
              <a:t>What is the purpose of a literary analysis? 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How does a literary analysis differ from a book summary or a thesis driven essay?</a:t>
            </a:r>
          </a:p>
        </p:txBody>
      </p:sp>
    </p:spTree>
    <p:extLst>
      <p:ext uri="{BB962C8B-B14F-4D97-AF65-F5344CB8AC3E}">
        <p14:creationId xmlns:p14="http://schemas.microsoft.com/office/powerpoint/2010/main" val="5502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8" y="168166"/>
            <a:ext cx="8596668" cy="662152"/>
          </a:xfrm>
        </p:spPr>
        <p:txBody>
          <a:bodyPr/>
          <a:lstStyle/>
          <a:p>
            <a:r>
              <a:rPr lang="en-US" dirty="0" smtClean="0"/>
              <a:t>Evaluating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407"/>
            <a:ext cx="8596668" cy="4611955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en-US" b="1" dirty="0" smtClean="0"/>
              <a:t>Objectivity</a:t>
            </a:r>
            <a:endParaRPr lang="en-US" dirty="0" smtClean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 smtClean="0"/>
              <a:t>What POV does the author represent?  Does the source seem biased or slanted?  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b="1" dirty="0" smtClean="0"/>
              <a:t>Authority</a:t>
            </a:r>
            <a:endParaRPr lang="en-US" dirty="0" smtClean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 smtClean="0"/>
              <a:t>Is the author formally educated in the subject?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 smtClean="0"/>
              <a:t>Does the author work for a university or research center?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 smtClean="0"/>
              <a:t>Is the author a recognized scholar in the subject?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dirty="0" smtClean="0"/>
              <a:t>Does the author have an established history of research and writing on the subject?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2054" y="4373857"/>
            <a:ext cx="8201947" cy="64633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b="1" u="sng" dirty="0"/>
              <a:t>Turn and Talk - </a:t>
            </a:r>
            <a:r>
              <a:rPr lang="en-US" dirty="0"/>
              <a:t>What are some clues you can use to determine Authority?  Objectivity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7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2"/>
          </a:xfrm>
        </p:spPr>
        <p:txBody>
          <a:bodyPr/>
          <a:lstStyle/>
          <a:p>
            <a:r>
              <a:rPr lang="en-US" dirty="0" smtClean="0"/>
              <a:t>Vocabulary </a:t>
            </a:r>
            <a:r>
              <a:rPr lang="en-US" smtClean="0"/>
              <a:t>test Wednesday 11/30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877"/>
            <a:ext cx="8596668" cy="4681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Kahoot.it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hlinkClick r:id="rId2"/>
              </a:rPr>
              <a:t>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2" y="293077"/>
            <a:ext cx="8596668" cy="48416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Writing: Literary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41" y="777241"/>
            <a:ext cx="11162973" cy="5822852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Purpose: </a:t>
            </a:r>
            <a:r>
              <a:rPr lang="en-US" sz="2000" dirty="0" smtClean="0"/>
              <a:t>to carefully examine and sometimes evaluate texts or specific aspects of a text. </a:t>
            </a:r>
          </a:p>
          <a:p>
            <a:pPr>
              <a:buAutoNum type="arabicPeriod"/>
            </a:pPr>
            <a:r>
              <a:rPr lang="en-US" sz="2000" dirty="0" smtClean="0"/>
              <a:t>How various components of an individual work relate to each other</a:t>
            </a:r>
          </a:p>
          <a:p>
            <a:pPr>
              <a:buAutoNum type="arabicPeriod"/>
            </a:pPr>
            <a:r>
              <a:rPr lang="en-US" sz="2000" dirty="0" smtClean="0"/>
              <a:t>How concepts and forms in literary works relate to larger aesthetic, political, social, economic, or religious contexts.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Analyze specific terms </a:t>
            </a:r>
            <a:r>
              <a:rPr lang="en-US" sz="2400" dirty="0" smtClean="0">
                <a:sym typeface="Wingdings"/>
              </a:rPr>
              <a:t> make an argument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b="1" u="sng" dirty="0" smtClean="0">
                <a:sym typeface="Wingdings"/>
              </a:rPr>
              <a:t>Writing style: </a:t>
            </a:r>
            <a:r>
              <a:rPr lang="en-US" sz="2400" dirty="0" smtClean="0">
                <a:sym typeface="Wingdings"/>
              </a:rPr>
              <a:t>Must be tightly organized and controlled</a:t>
            </a:r>
          </a:p>
          <a:p>
            <a:pPr>
              <a:buAutoNum type="arabicPeriod"/>
            </a:pPr>
            <a:r>
              <a:rPr lang="en-US" sz="2400" dirty="0" smtClean="0">
                <a:sym typeface="Wingdings"/>
              </a:rPr>
              <a:t>Each part of the essay should cover the topic you are writing about.</a:t>
            </a:r>
          </a:p>
          <a:p>
            <a:pPr>
              <a:buAutoNum type="arabicPeriod"/>
            </a:pPr>
            <a:r>
              <a:rPr lang="en-US" sz="2400" dirty="0" smtClean="0">
                <a:sym typeface="Wingdings"/>
              </a:rPr>
              <a:t>The thesis statement should govern the development of your essay.</a:t>
            </a:r>
          </a:p>
          <a:p>
            <a:pPr>
              <a:buAutoNum type="arabicPeriod"/>
            </a:pPr>
            <a:r>
              <a:rPr lang="en-US" sz="2400" dirty="0" smtClean="0">
                <a:sym typeface="Wingdings"/>
              </a:rPr>
              <a:t>Organize your essay so every part contributes something to the reader’s understanding of your thesis. </a:t>
            </a:r>
          </a:p>
          <a:p>
            <a:pPr>
              <a:buAutoNum type="arabicPeriod"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739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Writing: Literary Analysis- 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59877"/>
            <a:ext cx="9803097" cy="46814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addressing a literary work always include the title and author.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novella </a:t>
            </a:r>
            <a:r>
              <a:rPr lang="en-US" i="1" dirty="0" smtClean="0"/>
              <a:t>Of Mice and Men</a:t>
            </a:r>
            <a:r>
              <a:rPr lang="en-US" dirty="0" smtClean="0"/>
              <a:t>, John Steinbeck uses </a:t>
            </a:r>
            <a:r>
              <a:rPr lang="en-US" u="sng" dirty="0" smtClean="0">
                <a:solidFill>
                  <a:srgbClr val="7030A0"/>
                </a:solidFill>
              </a:rPr>
              <a:t>element #1,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7030A0"/>
                </a:solidFill>
              </a:rPr>
              <a:t>element #2</a:t>
            </a:r>
            <a:r>
              <a:rPr lang="en-US" dirty="0" smtClean="0"/>
              <a:t>, and </a:t>
            </a:r>
            <a:r>
              <a:rPr lang="en-US" u="sng" dirty="0" smtClean="0">
                <a:solidFill>
                  <a:srgbClr val="7030A0"/>
                </a:solidFill>
              </a:rPr>
              <a:t>element #3</a:t>
            </a:r>
            <a:r>
              <a:rPr lang="en-US" dirty="0" smtClean="0"/>
              <a:t> to convey </a:t>
            </a:r>
            <a:r>
              <a:rPr lang="en-US" u="sng" dirty="0" smtClean="0">
                <a:solidFill>
                  <a:srgbClr val="C00000"/>
                </a:solidFill>
              </a:rPr>
              <a:t>your opinion </a:t>
            </a:r>
            <a:r>
              <a:rPr lang="en-US" u="sng" dirty="0" smtClean="0"/>
              <a:t>+ </a:t>
            </a:r>
            <a:r>
              <a:rPr lang="en-US" u="sng" dirty="0" smtClean="0">
                <a:solidFill>
                  <a:schemeClr val="accent4"/>
                </a:solidFill>
              </a:rPr>
              <a:t>thematic concept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In the novella </a:t>
            </a:r>
            <a:r>
              <a:rPr lang="en-US" i="1" dirty="0" smtClean="0"/>
              <a:t>Of Mice and Men</a:t>
            </a:r>
            <a:r>
              <a:rPr lang="en-US" dirty="0" smtClean="0"/>
              <a:t>, John Steinbeck utilizes </a:t>
            </a:r>
            <a:r>
              <a:rPr lang="en-US" dirty="0" smtClean="0">
                <a:solidFill>
                  <a:srgbClr val="7030A0"/>
                </a:solidFill>
              </a:rPr>
              <a:t>visual imagery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symbolism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7030A0"/>
                </a:solidFill>
              </a:rPr>
              <a:t>characterization</a:t>
            </a:r>
            <a:r>
              <a:rPr lang="en-US" dirty="0" smtClean="0"/>
              <a:t> to convey that </a:t>
            </a:r>
            <a:r>
              <a:rPr lang="en-US" dirty="0" smtClean="0">
                <a:solidFill>
                  <a:schemeClr val="accent4"/>
                </a:solidFill>
              </a:rPr>
              <a:t>the pursuit of the American Dream </a:t>
            </a:r>
            <a:r>
              <a:rPr lang="en-US" dirty="0" smtClean="0">
                <a:solidFill>
                  <a:srgbClr val="C00000"/>
                </a:solidFill>
              </a:rPr>
              <a:t>is ultimately hopeless and futile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5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68" y="158338"/>
            <a:ext cx="8596668" cy="665019"/>
          </a:xfrm>
        </p:spPr>
        <p:txBody>
          <a:bodyPr/>
          <a:lstStyle/>
          <a:p>
            <a:r>
              <a:rPr lang="en-US" dirty="0" smtClean="0"/>
              <a:t>Writing: Literary Analysis: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950026"/>
            <a:ext cx="10608623" cy="556952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Intro paragraph will need to include a </a:t>
            </a:r>
            <a:r>
              <a:rPr lang="en-US" dirty="0" smtClean="0">
                <a:solidFill>
                  <a:srgbClr val="FF0000"/>
                </a:solidFill>
              </a:rPr>
              <a:t>hook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background information</a:t>
            </a:r>
            <a:r>
              <a:rPr lang="en-US" dirty="0" smtClean="0"/>
              <a:t>, and your </a:t>
            </a:r>
            <a:r>
              <a:rPr lang="en-US" dirty="0" smtClean="0">
                <a:solidFill>
                  <a:srgbClr val="FF0000"/>
                </a:solidFill>
              </a:rPr>
              <a:t>thesis statement </a:t>
            </a:r>
            <a:r>
              <a:rPr lang="en-US" dirty="0" smtClean="0"/>
              <a:t>(at the end). 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Your body paragraphs will </a:t>
            </a:r>
            <a:r>
              <a:rPr lang="en-US" b="1" u="sng" dirty="0" smtClean="0"/>
              <a:t>follow the order of your thesis statement</a:t>
            </a:r>
            <a:r>
              <a:rPr lang="en-US" dirty="0" smtClean="0"/>
              <a:t>. My first paragraph would address visual imagery. 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specific evidence </a:t>
            </a:r>
            <a:r>
              <a:rPr lang="en-US" dirty="0" smtClean="0"/>
              <a:t>related to your literary element and your thesis statement. You will need </a:t>
            </a:r>
            <a:r>
              <a:rPr lang="en-US" dirty="0" smtClean="0">
                <a:solidFill>
                  <a:srgbClr val="FF0000"/>
                </a:solidFill>
              </a:rPr>
              <a:t>2 pieces of evidence per literary element</a:t>
            </a:r>
            <a:r>
              <a:rPr lang="en-US" dirty="0" smtClean="0"/>
              <a:t>. 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you </a:t>
            </a:r>
            <a:r>
              <a:rPr lang="en-US" dirty="0" smtClean="0"/>
              <a:t>analyze </a:t>
            </a:r>
            <a:r>
              <a:rPr lang="en-US" dirty="0"/>
              <a:t>your evidence is how you will prove your argument.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Think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does Steinbeck achieve his purpose (thematic concept)? </a:t>
            </a:r>
            <a:r>
              <a:rPr lang="en-US" dirty="0">
                <a:solidFill>
                  <a:srgbClr val="FF0000"/>
                </a:solidFill>
              </a:rPr>
              <a:t>Why</a:t>
            </a:r>
            <a:r>
              <a:rPr lang="en-US" dirty="0"/>
              <a:t> does he </a:t>
            </a:r>
            <a:r>
              <a:rPr lang="en-US" dirty="0" smtClean="0"/>
              <a:t>use </a:t>
            </a:r>
            <a:r>
              <a:rPr lang="en-US" dirty="0"/>
              <a:t>the elements </a:t>
            </a:r>
            <a:r>
              <a:rPr lang="en-US" dirty="0" smtClean="0"/>
              <a:t>that </a:t>
            </a:r>
            <a:r>
              <a:rPr lang="en-US" dirty="0"/>
              <a:t>he uses? 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Your conclusion will wrap up your essay and push your thesis statement. DO NOT copy and paste your thesis statement. Universal concepts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  <p:grpSp>
        <p:nvGrpSpPr>
          <p:cNvPr id="27" name="SMARTInkShape-Group19"/>
          <p:cNvGrpSpPr/>
          <p:nvPr/>
        </p:nvGrpSpPr>
        <p:grpSpPr>
          <a:xfrm>
            <a:off x="59531" y="2798430"/>
            <a:ext cx="5083970" cy="1904326"/>
            <a:chOff x="59531" y="2798430"/>
            <a:chExt cx="5083970" cy="1904326"/>
          </a:xfrm>
        </p:grpSpPr>
        <p:sp>
          <p:nvSpPr>
            <p:cNvPr id="23" name="SMARTInkShape-28"/>
            <p:cNvSpPr/>
            <p:nvPr/>
          </p:nvSpPr>
          <p:spPr>
            <a:xfrm>
              <a:off x="83344" y="2798430"/>
              <a:ext cx="452438" cy="166227"/>
            </a:xfrm>
            <a:custGeom>
              <a:avLst/>
              <a:gdLst/>
              <a:ahLst/>
              <a:cxnLst/>
              <a:rect l="0" t="0" r="0" b="0"/>
              <a:pathLst>
                <a:path w="452438" h="166227">
                  <a:moveTo>
                    <a:pt x="452437" y="47164"/>
                  </a:moveTo>
                  <a:lnTo>
                    <a:pt x="452437" y="30592"/>
                  </a:lnTo>
                  <a:lnTo>
                    <a:pt x="448909" y="23041"/>
                  </a:lnTo>
                  <a:lnTo>
                    <a:pt x="435865" y="7415"/>
                  </a:lnTo>
                  <a:lnTo>
                    <a:pt x="421260" y="3039"/>
                  </a:lnTo>
                  <a:lnTo>
                    <a:pt x="366801" y="0"/>
                  </a:lnTo>
                  <a:lnTo>
                    <a:pt x="308325" y="3158"/>
                  </a:lnTo>
                  <a:lnTo>
                    <a:pt x="261571" y="16045"/>
                  </a:lnTo>
                  <a:lnTo>
                    <a:pt x="214204" y="36621"/>
                  </a:lnTo>
                  <a:lnTo>
                    <a:pt x="163127" y="59474"/>
                  </a:lnTo>
                  <a:lnTo>
                    <a:pt x="109629" y="86530"/>
                  </a:lnTo>
                  <a:lnTo>
                    <a:pt x="56736" y="123210"/>
                  </a:lnTo>
                  <a:lnTo>
                    <a:pt x="0" y="166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9"/>
            <p:cNvSpPr/>
            <p:nvPr/>
          </p:nvSpPr>
          <p:spPr>
            <a:xfrm>
              <a:off x="59531" y="2857884"/>
              <a:ext cx="581478" cy="439929"/>
            </a:xfrm>
            <a:custGeom>
              <a:avLst/>
              <a:gdLst/>
              <a:ahLst/>
              <a:cxnLst/>
              <a:rect l="0" t="0" r="0" b="0"/>
              <a:pathLst>
                <a:path w="581478" h="439929">
                  <a:moveTo>
                    <a:pt x="0" y="368710"/>
                  </a:moveTo>
                  <a:lnTo>
                    <a:pt x="55300" y="396360"/>
                  </a:lnTo>
                  <a:lnTo>
                    <a:pt x="112641" y="418710"/>
                  </a:lnTo>
                  <a:lnTo>
                    <a:pt x="159199" y="431738"/>
                  </a:lnTo>
                  <a:lnTo>
                    <a:pt x="206508" y="437656"/>
                  </a:lnTo>
                  <a:lnTo>
                    <a:pt x="254040" y="439409"/>
                  </a:lnTo>
                  <a:lnTo>
                    <a:pt x="301637" y="439928"/>
                  </a:lnTo>
                  <a:lnTo>
                    <a:pt x="349254" y="427441"/>
                  </a:lnTo>
                  <a:lnTo>
                    <a:pt x="396876" y="413305"/>
                  </a:lnTo>
                  <a:lnTo>
                    <a:pt x="450870" y="387171"/>
                  </a:lnTo>
                  <a:lnTo>
                    <a:pt x="505442" y="348684"/>
                  </a:lnTo>
                  <a:lnTo>
                    <a:pt x="555401" y="294904"/>
                  </a:lnTo>
                  <a:lnTo>
                    <a:pt x="573051" y="260852"/>
                  </a:lnTo>
                  <a:lnTo>
                    <a:pt x="581361" y="213790"/>
                  </a:lnTo>
                  <a:lnTo>
                    <a:pt x="581477" y="178169"/>
                  </a:lnTo>
                  <a:lnTo>
                    <a:pt x="576816" y="154379"/>
                  </a:lnTo>
                  <a:lnTo>
                    <a:pt x="549825" y="104287"/>
                  </a:lnTo>
                  <a:lnTo>
                    <a:pt x="538054" y="83178"/>
                  </a:lnTo>
                  <a:lnTo>
                    <a:pt x="509115" y="57742"/>
                  </a:lnTo>
                  <a:lnTo>
                    <a:pt x="452062" y="25906"/>
                  </a:lnTo>
                  <a:lnTo>
                    <a:pt x="416608" y="9463"/>
                  </a:lnTo>
                  <a:lnTo>
                    <a:pt x="359567" y="1561"/>
                  </a:lnTo>
                  <a:lnTo>
                    <a:pt x="300870" y="0"/>
                  </a:lnTo>
                  <a:lnTo>
                    <a:pt x="262890" y="3258"/>
                  </a:lnTo>
                  <a:lnTo>
                    <a:pt x="202407" y="11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0"/>
            <p:cNvSpPr/>
            <p:nvPr/>
          </p:nvSpPr>
          <p:spPr>
            <a:xfrm>
              <a:off x="464348" y="3595855"/>
              <a:ext cx="4679153" cy="1106901"/>
            </a:xfrm>
            <a:custGeom>
              <a:avLst/>
              <a:gdLst/>
              <a:ahLst/>
              <a:cxnLst/>
              <a:rect l="0" t="0" r="0" b="0"/>
              <a:pathLst>
                <a:path w="4679153" h="1106901">
                  <a:moveTo>
                    <a:pt x="976308" y="154614"/>
                  </a:moveTo>
                  <a:lnTo>
                    <a:pt x="966057" y="154614"/>
                  </a:lnTo>
                  <a:lnTo>
                    <a:pt x="945718" y="143785"/>
                  </a:lnTo>
                  <a:lnTo>
                    <a:pt x="912694" y="121068"/>
                  </a:lnTo>
                  <a:lnTo>
                    <a:pt x="862025" y="97128"/>
                  </a:lnTo>
                  <a:lnTo>
                    <a:pt x="810302" y="80990"/>
                  </a:lnTo>
                  <a:lnTo>
                    <a:pt x="753084" y="67829"/>
                  </a:lnTo>
                  <a:lnTo>
                    <a:pt x="694238" y="55552"/>
                  </a:lnTo>
                  <a:lnTo>
                    <a:pt x="651184" y="43999"/>
                  </a:lnTo>
                  <a:lnTo>
                    <a:pt x="605590" y="31369"/>
                  </a:lnTo>
                  <a:lnTo>
                    <a:pt x="558867" y="21345"/>
                  </a:lnTo>
                  <a:lnTo>
                    <a:pt x="511643" y="16008"/>
                  </a:lnTo>
                  <a:lnTo>
                    <a:pt x="464197" y="12314"/>
                  </a:lnTo>
                  <a:lnTo>
                    <a:pt x="416651" y="6262"/>
                  </a:lnTo>
                  <a:lnTo>
                    <a:pt x="369061" y="2690"/>
                  </a:lnTo>
                  <a:lnTo>
                    <a:pt x="322775" y="1103"/>
                  </a:lnTo>
                  <a:lnTo>
                    <a:pt x="280155" y="397"/>
                  </a:lnTo>
                  <a:lnTo>
                    <a:pt x="225293" y="0"/>
                  </a:lnTo>
                  <a:lnTo>
                    <a:pt x="175524" y="6203"/>
                  </a:lnTo>
                  <a:lnTo>
                    <a:pt x="120804" y="11968"/>
                  </a:lnTo>
                  <a:lnTo>
                    <a:pt x="66078" y="28166"/>
                  </a:lnTo>
                  <a:lnTo>
                    <a:pt x="40448" y="39684"/>
                  </a:lnTo>
                  <a:lnTo>
                    <a:pt x="27676" y="51058"/>
                  </a:lnTo>
                  <a:lnTo>
                    <a:pt x="18913" y="64933"/>
                  </a:lnTo>
                  <a:lnTo>
                    <a:pt x="2889" y="122516"/>
                  </a:lnTo>
                  <a:lnTo>
                    <a:pt x="567" y="173556"/>
                  </a:lnTo>
                  <a:lnTo>
                    <a:pt x="165" y="219023"/>
                  </a:lnTo>
                  <a:lnTo>
                    <a:pt x="46" y="266008"/>
                  </a:lnTo>
                  <a:lnTo>
                    <a:pt x="11" y="319764"/>
                  </a:lnTo>
                  <a:lnTo>
                    <a:pt x="0" y="377584"/>
                  </a:lnTo>
                  <a:lnTo>
                    <a:pt x="3525" y="420399"/>
                  </a:lnTo>
                  <a:lnTo>
                    <a:pt x="8179" y="464563"/>
                  </a:lnTo>
                  <a:lnTo>
                    <a:pt x="10247" y="506240"/>
                  </a:lnTo>
                  <a:lnTo>
                    <a:pt x="11167" y="550340"/>
                  </a:lnTo>
                  <a:lnTo>
                    <a:pt x="11575" y="596398"/>
                  </a:lnTo>
                  <a:lnTo>
                    <a:pt x="11757" y="643327"/>
                  </a:lnTo>
                  <a:lnTo>
                    <a:pt x="11837" y="690642"/>
                  </a:lnTo>
                  <a:lnTo>
                    <a:pt x="11873" y="736807"/>
                  </a:lnTo>
                  <a:lnTo>
                    <a:pt x="11889" y="779373"/>
                  </a:lnTo>
                  <a:lnTo>
                    <a:pt x="11896" y="820340"/>
                  </a:lnTo>
                  <a:lnTo>
                    <a:pt x="11899" y="860596"/>
                  </a:lnTo>
                  <a:lnTo>
                    <a:pt x="13224" y="917802"/>
                  </a:lnTo>
                  <a:lnTo>
                    <a:pt x="21326" y="974028"/>
                  </a:lnTo>
                  <a:lnTo>
                    <a:pt x="23318" y="1023352"/>
                  </a:lnTo>
                  <a:lnTo>
                    <a:pt x="29984" y="1053044"/>
                  </a:lnTo>
                  <a:lnTo>
                    <a:pt x="40337" y="1072278"/>
                  </a:lnTo>
                  <a:lnTo>
                    <a:pt x="51783" y="1086356"/>
                  </a:lnTo>
                  <a:lnTo>
                    <a:pt x="69874" y="1098905"/>
                  </a:lnTo>
                  <a:lnTo>
                    <a:pt x="85670" y="1104682"/>
                  </a:lnTo>
                  <a:lnTo>
                    <a:pt x="133869" y="1106900"/>
                  </a:lnTo>
                  <a:lnTo>
                    <a:pt x="192406" y="1090523"/>
                  </a:lnTo>
                  <a:lnTo>
                    <a:pt x="239821" y="1075222"/>
                  </a:lnTo>
                  <a:lnTo>
                    <a:pt x="295244" y="1059461"/>
                  </a:lnTo>
                  <a:lnTo>
                    <a:pt x="339713" y="1044047"/>
                  </a:lnTo>
                  <a:lnTo>
                    <a:pt x="391253" y="1026250"/>
                  </a:lnTo>
                  <a:lnTo>
                    <a:pt x="440038" y="1016126"/>
                  </a:lnTo>
                  <a:lnTo>
                    <a:pt x="491535" y="1006071"/>
                  </a:lnTo>
                  <a:lnTo>
                    <a:pt x="548686" y="989862"/>
                  </a:lnTo>
                  <a:lnTo>
                    <a:pt x="607511" y="980209"/>
                  </a:lnTo>
                  <a:lnTo>
                    <a:pt x="666834" y="973821"/>
                  </a:lnTo>
                  <a:lnTo>
                    <a:pt x="726303" y="963550"/>
                  </a:lnTo>
                  <a:lnTo>
                    <a:pt x="785816" y="952129"/>
                  </a:lnTo>
                  <a:lnTo>
                    <a:pt x="845342" y="943894"/>
                  </a:lnTo>
                  <a:lnTo>
                    <a:pt x="901344" y="937926"/>
                  </a:lnTo>
                  <a:lnTo>
                    <a:pt x="954978" y="931307"/>
                  </a:lnTo>
                  <a:lnTo>
                    <a:pt x="1012763" y="929346"/>
                  </a:lnTo>
                  <a:lnTo>
                    <a:pt x="1071776" y="925236"/>
                  </a:lnTo>
                  <a:lnTo>
                    <a:pt x="1131154" y="919169"/>
                  </a:lnTo>
                  <a:lnTo>
                    <a:pt x="1190640" y="917371"/>
                  </a:lnTo>
                  <a:lnTo>
                    <a:pt x="1250158" y="916838"/>
                  </a:lnTo>
                  <a:lnTo>
                    <a:pt x="1309685" y="916680"/>
                  </a:lnTo>
                  <a:lnTo>
                    <a:pt x="1369215" y="913105"/>
                  </a:lnTo>
                  <a:lnTo>
                    <a:pt x="1428746" y="907196"/>
                  </a:lnTo>
                  <a:lnTo>
                    <a:pt x="1488277" y="905445"/>
                  </a:lnTo>
                  <a:lnTo>
                    <a:pt x="1547808" y="904926"/>
                  </a:lnTo>
                  <a:lnTo>
                    <a:pt x="1607340" y="904772"/>
                  </a:lnTo>
                  <a:lnTo>
                    <a:pt x="1666871" y="904727"/>
                  </a:lnTo>
                  <a:lnTo>
                    <a:pt x="1726402" y="904713"/>
                  </a:lnTo>
                  <a:lnTo>
                    <a:pt x="1785933" y="904709"/>
                  </a:lnTo>
                  <a:lnTo>
                    <a:pt x="1826944" y="904708"/>
                  </a:lnTo>
                  <a:lnTo>
                    <a:pt x="1871629" y="904708"/>
                  </a:lnTo>
                  <a:lnTo>
                    <a:pt x="1914419" y="904708"/>
                  </a:lnTo>
                  <a:lnTo>
                    <a:pt x="1956809" y="904708"/>
                  </a:lnTo>
                  <a:lnTo>
                    <a:pt x="2002107" y="904708"/>
                  </a:lnTo>
                  <a:lnTo>
                    <a:pt x="2045170" y="904708"/>
                  </a:lnTo>
                  <a:lnTo>
                    <a:pt x="2087681" y="904708"/>
                  </a:lnTo>
                  <a:lnTo>
                    <a:pt x="2133033" y="904708"/>
                  </a:lnTo>
                  <a:lnTo>
                    <a:pt x="2179648" y="904708"/>
                  </a:lnTo>
                  <a:lnTo>
                    <a:pt x="2226824" y="904708"/>
                  </a:lnTo>
                  <a:lnTo>
                    <a:pt x="2274249" y="904708"/>
                  </a:lnTo>
                  <a:lnTo>
                    <a:pt x="2321785" y="904708"/>
                  </a:lnTo>
                  <a:lnTo>
                    <a:pt x="2369371" y="904708"/>
                  </a:lnTo>
                  <a:lnTo>
                    <a:pt x="2416978" y="904708"/>
                  </a:lnTo>
                  <a:lnTo>
                    <a:pt x="2468124" y="904708"/>
                  </a:lnTo>
                  <a:lnTo>
                    <a:pt x="2520400" y="904708"/>
                  </a:lnTo>
                  <a:lnTo>
                    <a:pt x="2570092" y="904708"/>
                  </a:lnTo>
                  <a:lnTo>
                    <a:pt x="2618636" y="908235"/>
                  </a:lnTo>
                  <a:lnTo>
                    <a:pt x="2666669" y="912890"/>
                  </a:lnTo>
                  <a:lnTo>
                    <a:pt x="2714476" y="914959"/>
                  </a:lnTo>
                  <a:lnTo>
                    <a:pt x="2762181" y="915878"/>
                  </a:lnTo>
                  <a:lnTo>
                    <a:pt x="2809842" y="916287"/>
                  </a:lnTo>
                  <a:lnTo>
                    <a:pt x="2857483" y="916469"/>
                  </a:lnTo>
                  <a:lnTo>
                    <a:pt x="2908643" y="920077"/>
                  </a:lnTo>
                  <a:lnTo>
                    <a:pt x="2960926" y="924768"/>
                  </a:lnTo>
                  <a:lnTo>
                    <a:pt x="3010621" y="926852"/>
                  </a:lnTo>
                  <a:lnTo>
                    <a:pt x="3062694" y="931307"/>
                  </a:lnTo>
                  <a:lnTo>
                    <a:pt x="3116705" y="936373"/>
                  </a:lnTo>
                  <a:lnTo>
                    <a:pt x="3171578" y="938625"/>
                  </a:lnTo>
                  <a:lnTo>
                    <a:pt x="3223307" y="939626"/>
                  </a:lnTo>
                  <a:lnTo>
                    <a:pt x="3274078" y="941393"/>
                  </a:lnTo>
                  <a:lnTo>
                    <a:pt x="3327512" y="946589"/>
                  </a:lnTo>
                  <a:lnTo>
                    <a:pt x="3378600" y="953307"/>
                  </a:lnTo>
                  <a:lnTo>
                    <a:pt x="3429087" y="959380"/>
                  </a:lnTo>
                  <a:lnTo>
                    <a:pt x="3482394" y="962080"/>
                  </a:lnTo>
                  <a:lnTo>
                    <a:pt x="3533426" y="966807"/>
                  </a:lnTo>
                  <a:lnTo>
                    <a:pt x="3583889" y="971995"/>
                  </a:lnTo>
                  <a:lnTo>
                    <a:pt x="3637184" y="974301"/>
                  </a:lnTo>
                  <a:lnTo>
                    <a:pt x="3688212" y="978853"/>
                  </a:lnTo>
                  <a:lnTo>
                    <a:pt x="3738671" y="983963"/>
                  </a:lnTo>
                  <a:lnTo>
                    <a:pt x="3791966" y="986234"/>
                  </a:lnTo>
                  <a:lnTo>
                    <a:pt x="3842993" y="990771"/>
                  </a:lnTo>
                  <a:lnTo>
                    <a:pt x="3893453" y="995875"/>
                  </a:lnTo>
                  <a:lnTo>
                    <a:pt x="3946747" y="998143"/>
                  </a:lnTo>
                  <a:lnTo>
                    <a:pt x="3997774" y="1002679"/>
                  </a:lnTo>
                  <a:lnTo>
                    <a:pt x="4046911" y="1007782"/>
                  </a:lnTo>
                  <a:lnTo>
                    <a:pt x="4095208" y="1010050"/>
                  </a:lnTo>
                  <a:lnTo>
                    <a:pt x="4143132" y="1011058"/>
                  </a:lnTo>
                  <a:lnTo>
                    <a:pt x="4190890" y="1012828"/>
                  </a:lnTo>
                  <a:lnTo>
                    <a:pt x="4238573" y="1018025"/>
                  </a:lnTo>
                  <a:lnTo>
                    <a:pt x="4282697" y="1021217"/>
                  </a:lnTo>
                  <a:lnTo>
                    <a:pt x="4324356" y="1022635"/>
                  </a:lnTo>
                  <a:lnTo>
                    <a:pt x="4364920" y="1023266"/>
                  </a:lnTo>
                  <a:lnTo>
                    <a:pt x="4404997" y="1027073"/>
                  </a:lnTo>
                  <a:lnTo>
                    <a:pt x="4461220" y="1033127"/>
                  </a:lnTo>
                  <a:lnTo>
                    <a:pt x="4511392" y="1034921"/>
                  </a:lnTo>
                  <a:lnTo>
                    <a:pt x="4569432" y="1035527"/>
                  </a:lnTo>
                  <a:lnTo>
                    <a:pt x="4620437" y="1035647"/>
                  </a:lnTo>
                  <a:lnTo>
                    <a:pt x="4679152" y="1035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1"/>
            <p:cNvSpPr/>
            <p:nvPr/>
          </p:nvSpPr>
          <p:spPr>
            <a:xfrm>
              <a:off x="1059656" y="3583794"/>
              <a:ext cx="2512220" cy="71426"/>
            </a:xfrm>
            <a:custGeom>
              <a:avLst/>
              <a:gdLst/>
              <a:ahLst/>
              <a:cxnLst/>
              <a:rect l="0" t="0" r="0" b="0"/>
              <a:pathLst>
                <a:path w="2512220" h="71426">
                  <a:moveTo>
                    <a:pt x="0" y="11894"/>
                  </a:moveTo>
                  <a:lnTo>
                    <a:pt x="41393" y="10571"/>
                  </a:lnTo>
                  <a:lnTo>
                    <a:pt x="85920" y="1642"/>
                  </a:lnTo>
                  <a:lnTo>
                    <a:pt x="143215" y="205"/>
                  </a:lnTo>
                  <a:lnTo>
                    <a:pt x="196888" y="30"/>
                  </a:lnTo>
                  <a:lnTo>
                    <a:pt x="242811" y="0"/>
                  </a:lnTo>
                  <a:lnTo>
                    <a:pt x="296252" y="6312"/>
                  </a:lnTo>
                  <a:lnTo>
                    <a:pt x="353979" y="10239"/>
                  </a:lnTo>
                  <a:lnTo>
                    <a:pt x="412975" y="11404"/>
                  </a:lnTo>
                  <a:lnTo>
                    <a:pt x="456066" y="11676"/>
                  </a:lnTo>
                  <a:lnTo>
                    <a:pt x="501675" y="13120"/>
                  </a:lnTo>
                  <a:lnTo>
                    <a:pt x="548404" y="18171"/>
                  </a:lnTo>
                  <a:lnTo>
                    <a:pt x="599159" y="21298"/>
                  </a:lnTo>
                  <a:lnTo>
                    <a:pt x="651262" y="22688"/>
                  </a:lnTo>
                  <a:lnTo>
                    <a:pt x="700877" y="23306"/>
                  </a:lnTo>
                  <a:lnTo>
                    <a:pt x="752914" y="27108"/>
                  </a:lnTo>
                  <a:lnTo>
                    <a:pt x="806910" y="31885"/>
                  </a:lnTo>
                  <a:lnTo>
                    <a:pt x="861776" y="34008"/>
                  </a:lnTo>
                  <a:lnTo>
                    <a:pt x="917029" y="38479"/>
                  </a:lnTo>
                  <a:lnTo>
                    <a:pt x="973777" y="43553"/>
                  </a:lnTo>
                  <a:lnTo>
                    <a:pt x="1003727" y="44906"/>
                  </a:lnTo>
                  <a:lnTo>
                    <a:pt x="1034276" y="45808"/>
                  </a:lnTo>
                  <a:lnTo>
                    <a:pt x="1065226" y="46409"/>
                  </a:lnTo>
                  <a:lnTo>
                    <a:pt x="1096442" y="46810"/>
                  </a:lnTo>
                  <a:lnTo>
                    <a:pt x="1127836" y="47078"/>
                  </a:lnTo>
                  <a:lnTo>
                    <a:pt x="1159349" y="47256"/>
                  </a:lnTo>
                  <a:lnTo>
                    <a:pt x="1190942" y="47374"/>
                  </a:lnTo>
                  <a:lnTo>
                    <a:pt x="1222586" y="47454"/>
                  </a:lnTo>
                  <a:lnTo>
                    <a:pt x="1254266" y="47507"/>
                  </a:lnTo>
                  <a:lnTo>
                    <a:pt x="1285969" y="47542"/>
                  </a:lnTo>
                  <a:lnTo>
                    <a:pt x="1317688" y="47565"/>
                  </a:lnTo>
                  <a:lnTo>
                    <a:pt x="1350740" y="48904"/>
                  </a:lnTo>
                  <a:lnTo>
                    <a:pt x="1384681" y="51119"/>
                  </a:lnTo>
                  <a:lnTo>
                    <a:pt x="1419214" y="53919"/>
                  </a:lnTo>
                  <a:lnTo>
                    <a:pt x="1451497" y="55785"/>
                  </a:lnTo>
                  <a:lnTo>
                    <a:pt x="1482280" y="57030"/>
                  </a:lnTo>
                  <a:lnTo>
                    <a:pt x="1512061" y="57860"/>
                  </a:lnTo>
                  <a:lnTo>
                    <a:pt x="1542500" y="58412"/>
                  </a:lnTo>
                  <a:lnTo>
                    <a:pt x="1573375" y="58781"/>
                  </a:lnTo>
                  <a:lnTo>
                    <a:pt x="1604541" y="59027"/>
                  </a:lnTo>
                  <a:lnTo>
                    <a:pt x="1635903" y="59191"/>
                  </a:lnTo>
                  <a:lnTo>
                    <a:pt x="1667393" y="59300"/>
                  </a:lnTo>
                  <a:lnTo>
                    <a:pt x="1698971" y="59373"/>
                  </a:lnTo>
                  <a:lnTo>
                    <a:pt x="1729283" y="59422"/>
                  </a:lnTo>
                  <a:lnTo>
                    <a:pt x="1787657" y="59475"/>
                  </a:lnTo>
                  <a:lnTo>
                    <a:pt x="1844469" y="59499"/>
                  </a:lnTo>
                  <a:lnTo>
                    <a:pt x="1900587" y="59510"/>
                  </a:lnTo>
                  <a:lnTo>
                    <a:pt x="1956397" y="59515"/>
                  </a:lnTo>
                  <a:lnTo>
                    <a:pt x="2008541" y="59517"/>
                  </a:lnTo>
                  <a:lnTo>
                    <a:pt x="2058175" y="59518"/>
                  </a:lnTo>
                  <a:lnTo>
                    <a:pt x="2106692" y="59518"/>
                  </a:lnTo>
                  <a:lnTo>
                    <a:pt x="2151186" y="63046"/>
                  </a:lnTo>
                  <a:lnTo>
                    <a:pt x="2193010" y="67701"/>
                  </a:lnTo>
                  <a:lnTo>
                    <a:pt x="2252421" y="70321"/>
                  </a:lnTo>
                  <a:lnTo>
                    <a:pt x="2304126" y="71098"/>
                  </a:lnTo>
                  <a:lnTo>
                    <a:pt x="2351637" y="71328"/>
                  </a:lnTo>
                  <a:lnTo>
                    <a:pt x="2403917" y="71405"/>
                  </a:lnTo>
                  <a:lnTo>
                    <a:pt x="2463448" y="71423"/>
                  </a:lnTo>
                  <a:lnTo>
                    <a:pt x="2512219" y="71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SMARTInkShape-32"/>
          <p:cNvSpPr/>
          <p:nvPr/>
        </p:nvSpPr>
        <p:spPr>
          <a:xfrm>
            <a:off x="3060180" y="1585350"/>
            <a:ext cx="4512192" cy="1057839"/>
          </a:xfrm>
          <a:custGeom>
            <a:avLst/>
            <a:gdLst/>
            <a:ahLst/>
            <a:cxnLst/>
            <a:rect l="0" t="0" r="0" b="0"/>
            <a:pathLst>
              <a:path w="4512192" h="1057839">
                <a:moveTo>
                  <a:pt x="595039" y="272025"/>
                </a:moveTo>
                <a:lnTo>
                  <a:pt x="595039" y="255453"/>
                </a:lnTo>
                <a:lnTo>
                  <a:pt x="582398" y="237717"/>
                </a:lnTo>
                <a:lnTo>
                  <a:pt x="549314" y="202677"/>
                </a:lnTo>
                <a:lnTo>
                  <a:pt x="501536" y="181940"/>
                </a:lnTo>
                <a:lnTo>
                  <a:pt x="445453" y="165105"/>
                </a:lnTo>
                <a:lnTo>
                  <a:pt x="390644" y="156561"/>
                </a:lnTo>
                <a:lnTo>
                  <a:pt x="336040" y="157556"/>
                </a:lnTo>
                <a:lnTo>
                  <a:pt x="282819" y="166230"/>
                </a:lnTo>
                <a:lnTo>
                  <a:pt x="228686" y="180706"/>
                </a:lnTo>
                <a:lnTo>
                  <a:pt x="179132" y="201752"/>
                </a:lnTo>
                <a:lnTo>
                  <a:pt x="134463" y="228273"/>
                </a:lnTo>
                <a:lnTo>
                  <a:pt x="83815" y="266469"/>
                </a:lnTo>
                <a:lnTo>
                  <a:pt x="45097" y="317181"/>
                </a:lnTo>
                <a:lnTo>
                  <a:pt x="15499" y="370315"/>
                </a:lnTo>
                <a:lnTo>
                  <a:pt x="4400" y="415801"/>
                </a:lnTo>
                <a:lnTo>
                  <a:pt x="1111" y="462792"/>
                </a:lnTo>
                <a:lnTo>
                  <a:pt x="0" y="519757"/>
                </a:lnTo>
                <a:lnTo>
                  <a:pt x="9286" y="577409"/>
                </a:lnTo>
                <a:lnTo>
                  <a:pt x="23859" y="628387"/>
                </a:lnTo>
                <a:lnTo>
                  <a:pt x="39477" y="676675"/>
                </a:lnTo>
                <a:lnTo>
                  <a:pt x="49842" y="732820"/>
                </a:lnTo>
                <a:lnTo>
                  <a:pt x="57398" y="767418"/>
                </a:lnTo>
                <a:lnTo>
                  <a:pt x="59209" y="805230"/>
                </a:lnTo>
                <a:lnTo>
                  <a:pt x="71121" y="819664"/>
                </a:lnTo>
                <a:lnTo>
                  <a:pt x="124366" y="818389"/>
                </a:lnTo>
                <a:lnTo>
                  <a:pt x="168977" y="809461"/>
                </a:lnTo>
                <a:lnTo>
                  <a:pt x="215868" y="808133"/>
                </a:lnTo>
                <a:lnTo>
                  <a:pt x="274715" y="807871"/>
                </a:lnTo>
                <a:lnTo>
                  <a:pt x="321535" y="807825"/>
                </a:lnTo>
                <a:lnTo>
                  <a:pt x="372448" y="811340"/>
                </a:lnTo>
                <a:lnTo>
                  <a:pt x="429426" y="817232"/>
                </a:lnTo>
                <a:lnTo>
                  <a:pt x="469839" y="819933"/>
                </a:lnTo>
                <a:lnTo>
                  <a:pt x="514259" y="825543"/>
                </a:lnTo>
                <a:lnTo>
                  <a:pt x="556932" y="828918"/>
                </a:lnTo>
                <a:lnTo>
                  <a:pt x="599269" y="831741"/>
                </a:lnTo>
                <a:lnTo>
                  <a:pt x="644544" y="837406"/>
                </a:lnTo>
                <a:lnTo>
                  <a:pt x="691124" y="844333"/>
                </a:lnTo>
                <a:lnTo>
                  <a:pt x="736962" y="850499"/>
                </a:lnTo>
                <a:lnTo>
                  <a:pt x="779383" y="853239"/>
                </a:lnTo>
                <a:lnTo>
                  <a:pt x="823813" y="857985"/>
                </a:lnTo>
                <a:lnTo>
                  <a:pt x="870018" y="864504"/>
                </a:lnTo>
                <a:lnTo>
                  <a:pt x="917013" y="871811"/>
                </a:lnTo>
                <a:lnTo>
                  <a:pt x="964357" y="875940"/>
                </a:lnTo>
                <a:lnTo>
                  <a:pt x="1013180" y="879098"/>
                </a:lnTo>
                <a:lnTo>
                  <a:pt x="1065748" y="884912"/>
                </a:lnTo>
                <a:lnTo>
                  <a:pt x="1116451" y="891905"/>
                </a:lnTo>
                <a:lnTo>
                  <a:pt x="1166767" y="899423"/>
                </a:lnTo>
                <a:lnTo>
                  <a:pt x="1219998" y="907174"/>
                </a:lnTo>
                <a:lnTo>
                  <a:pt x="1270996" y="915029"/>
                </a:lnTo>
                <a:lnTo>
                  <a:pt x="1321444" y="921607"/>
                </a:lnTo>
                <a:lnTo>
                  <a:pt x="1374732" y="924530"/>
                </a:lnTo>
                <a:lnTo>
                  <a:pt x="1429285" y="929357"/>
                </a:lnTo>
                <a:lnTo>
                  <a:pt x="1484398" y="935912"/>
                </a:lnTo>
                <a:lnTo>
                  <a:pt x="1539761" y="943235"/>
                </a:lnTo>
                <a:lnTo>
                  <a:pt x="1595235" y="950899"/>
                </a:lnTo>
                <a:lnTo>
                  <a:pt x="1650758" y="957393"/>
                </a:lnTo>
                <a:lnTo>
                  <a:pt x="1706303" y="960279"/>
                </a:lnTo>
                <a:lnTo>
                  <a:pt x="1758330" y="965089"/>
                </a:lnTo>
                <a:lnTo>
                  <a:pt x="1809234" y="971637"/>
                </a:lnTo>
                <a:lnTo>
                  <a:pt x="1862726" y="978957"/>
                </a:lnTo>
                <a:lnTo>
                  <a:pt x="1917369" y="986620"/>
                </a:lnTo>
                <a:lnTo>
                  <a:pt x="1972522" y="993112"/>
                </a:lnTo>
                <a:lnTo>
                  <a:pt x="2027903" y="995998"/>
                </a:lnTo>
                <a:lnTo>
                  <a:pt x="2083384" y="1000808"/>
                </a:lnTo>
                <a:lnTo>
                  <a:pt x="2138911" y="1006033"/>
                </a:lnTo>
                <a:lnTo>
                  <a:pt x="2194458" y="1008355"/>
                </a:lnTo>
                <a:lnTo>
                  <a:pt x="2250013" y="1012915"/>
                </a:lnTo>
                <a:lnTo>
                  <a:pt x="2304250" y="1018028"/>
                </a:lnTo>
                <a:lnTo>
                  <a:pt x="2354814" y="1020301"/>
                </a:lnTo>
                <a:lnTo>
                  <a:pt x="2407272" y="1021311"/>
                </a:lnTo>
                <a:lnTo>
                  <a:pt x="2461455" y="1021759"/>
                </a:lnTo>
                <a:lnTo>
                  <a:pt x="2516404" y="1021959"/>
                </a:lnTo>
                <a:lnTo>
                  <a:pt x="2571694" y="1025576"/>
                </a:lnTo>
                <a:lnTo>
                  <a:pt x="2627136" y="1030270"/>
                </a:lnTo>
                <a:lnTo>
                  <a:pt x="2682645" y="1032356"/>
                </a:lnTo>
                <a:lnTo>
                  <a:pt x="2734655" y="1033283"/>
                </a:lnTo>
                <a:lnTo>
                  <a:pt x="2785552" y="1033695"/>
                </a:lnTo>
                <a:lnTo>
                  <a:pt x="2839041" y="1033878"/>
                </a:lnTo>
                <a:lnTo>
                  <a:pt x="2890154" y="1033960"/>
                </a:lnTo>
                <a:lnTo>
                  <a:pt x="2940653" y="1035319"/>
                </a:lnTo>
                <a:lnTo>
                  <a:pt x="2993964" y="1040333"/>
                </a:lnTo>
                <a:lnTo>
                  <a:pt x="3048527" y="1043443"/>
                </a:lnTo>
                <a:lnTo>
                  <a:pt x="3102322" y="1046148"/>
                </a:lnTo>
                <a:lnTo>
                  <a:pt x="3152689" y="1051760"/>
                </a:lnTo>
                <a:lnTo>
                  <a:pt x="3205060" y="1055137"/>
                </a:lnTo>
                <a:lnTo>
                  <a:pt x="3259205" y="1056637"/>
                </a:lnTo>
                <a:lnTo>
                  <a:pt x="3314137" y="1057304"/>
                </a:lnTo>
                <a:lnTo>
                  <a:pt x="3365892" y="1057600"/>
                </a:lnTo>
                <a:lnTo>
                  <a:pt x="3416675" y="1057732"/>
                </a:lnTo>
                <a:lnTo>
                  <a:pt x="3470113" y="1057791"/>
                </a:lnTo>
                <a:lnTo>
                  <a:pt x="3521204" y="1057817"/>
                </a:lnTo>
                <a:lnTo>
                  <a:pt x="3570369" y="1057828"/>
                </a:lnTo>
                <a:lnTo>
                  <a:pt x="3618679" y="1057833"/>
                </a:lnTo>
                <a:lnTo>
                  <a:pt x="3666608" y="1057836"/>
                </a:lnTo>
                <a:lnTo>
                  <a:pt x="3713045" y="1057837"/>
                </a:lnTo>
                <a:lnTo>
                  <a:pt x="3755733" y="1057837"/>
                </a:lnTo>
                <a:lnTo>
                  <a:pt x="3800281" y="1057837"/>
                </a:lnTo>
                <a:lnTo>
                  <a:pt x="3845216" y="1057838"/>
                </a:lnTo>
                <a:lnTo>
                  <a:pt x="3887235" y="1057838"/>
                </a:lnTo>
                <a:lnTo>
                  <a:pt x="3927959" y="1057838"/>
                </a:lnTo>
                <a:lnTo>
                  <a:pt x="3968108" y="1056515"/>
                </a:lnTo>
                <a:lnTo>
                  <a:pt x="4008000" y="1051517"/>
                </a:lnTo>
                <a:lnTo>
                  <a:pt x="4047778" y="1048414"/>
                </a:lnTo>
                <a:lnTo>
                  <a:pt x="4103832" y="1046667"/>
                </a:lnTo>
                <a:lnTo>
                  <a:pt x="4153956" y="1042621"/>
                </a:lnTo>
                <a:lnTo>
                  <a:pt x="4202321" y="1036572"/>
                </a:lnTo>
                <a:lnTo>
                  <a:pt x="4259751" y="1028208"/>
                </a:lnTo>
                <a:lnTo>
                  <a:pt x="4317850" y="1019393"/>
                </a:lnTo>
                <a:lnTo>
                  <a:pt x="4377033" y="994178"/>
                </a:lnTo>
                <a:lnTo>
                  <a:pt x="4432118" y="947199"/>
                </a:lnTo>
                <a:lnTo>
                  <a:pt x="4468521" y="893270"/>
                </a:lnTo>
                <a:lnTo>
                  <a:pt x="4494996" y="838125"/>
                </a:lnTo>
                <a:lnTo>
                  <a:pt x="4501147" y="779796"/>
                </a:lnTo>
                <a:lnTo>
                  <a:pt x="4510479" y="723910"/>
                </a:lnTo>
                <a:lnTo>
                  <a:pt x="4511969" y="664859"/>
                </a:lnTo>
                <a:lnTo>
                  <a:pt x="4512166" y="605390"/>
                </a:lnTo>
                <a:lnTo>
                  <a:pt x="4512191" y="545867"/>
                </a:lnTo>
                <a:lnTo>
                  <a:pt x="4504012" y="490061"/>
                </a:lnTo>
                <a:lnTo>
                  <a:pt x="4497497" y="439448"/>
                </a:lnTo>
                <a:lnTo>
                  <a:pt x="4483862" y="391233"/>
                </a:lnTo>
                <a:lnTo>
                  <a:pt x="4468429" y="343491"/>
                </a:lnTo>
                <a:lnTo>
                  <a:pt x="4448681" y="290256"/>
                </a:lnTo>
                <a:lnTo>
                  <a:pt x="4408787" y="232475"/>
                </a:lnTo>
                <a:lnTo>
                  <a:pt x="4387922" y="209889"/>
                </a:lnTo>
                <a:lnTo>
                  <a:pt x="4340106" y="181212"/>
                </a:lnTo>
                <a:lnTo>
                  <a:pt x="4285265" y="160962"/>
                </a:lnTo>
                <a:lnTo>
                  <a:pt x="4236888" y="153220"/>
                </a:lnTo>
                <a:lnTo>
                  <a:pt x="4191763" y="145248"/>
                </a:lnTo>
                <a:lnTo>
                  <a:pt x="4137088" y="142298"/>
                </a:lnTo>
                <a:lnTo>
                  <a:pt x="4078995" y="141424"/>
                </a:lnTo>
                <a:lnTo>
                  <a:pt x="4039645" y="141220"/>
                </a:lnTo>
                <a:lnTo>
                  <a:pt x="3996578" y="141129"/>
                </a:lnTo>
                <a:lnTo>
                  <a:pt x="3950980" y="141088"/>
                </a:lnTo>
                <a:lnTo>
                  <a:pt x="3904256" y="141071"/>
                </a:lnTo>
                <a:lnTo>
                  <a:pt x="3853503" y="141063"/>
                </a:lnTo>
                <a:lnTo>
                  <a:pt x="3800079" y="141059"/>
                </a:lnTo>
                <a:lnTo>
                  <a:pt x="3745467" y="141058"/>
                </a:lnTo>
                <a:lnTo>
                  <a:pt x="3690326" y="141057"/>
                </a:lnTo>
                <a:lnTo>
                  <a:pt x="3633628" y="141057"/>
                </a:lnTo>
                <a:lnTo>
                  <a:pt x="3603692" y="141057"/>
                </a:lnTo>
                <a:lnTo>
                  <a:pt x="3573152" y="141056"/>
                </a:lnTo>
                <a:lnTo>
                  <a:pt x="3542208" y="139733"/>
                </a:lnTo>
                <a:lnTo>
                  <a:pt x="3510995" y="137529"/>
                </a:lnTo>
                <a:lnTo>
                  <a:pt x="3479604" y="134736"/>
                </a:lnTo>
                <a:lnTo>
                  <a:pt x="3448093" y="132874"/>
                </a:lnTo>
                <a:lnTo>
                  <a:pt x="3416501" y="131633"/>
                </a:lnTo>
                <a:lnTo>
                  <a:pt x="3384858" y="130805"/>
                </a:lnTo>
                <a:lnTo>
                  <a:pt x="3353179" y="128931"/>
                </a:lnTo>
                <a:lnTo>
                  <a:pt x="3321476" y="126358"/>
                </a:lnTo>
                <a:lnTo>
                  <a:pt x="3289757" y="123320"/>
                </a:lnTo>
                <a:lnTo>
                  <a:pt x="3256705" y="119971"/>
                </a:lnTo>
                <a:lnTo>
                  <a:pt x="3222764" y="116417"/>
                </a:lnTo>
                <a:lnTo>
                  <a:pt x="3188230" y="112723"/>
                </a:lnTo>
                <a:lnTo>
                  <a:pt x="3154625" y="108939"/>
                </a:lnTo>
                <a:lnTo>
                  <a:pt x="3121638" y="105092"/>
                </a:lnTo>
                <a:lnTo>
                  <a:pt x="3089062" y="101205"/>
                </a:lnTo>
                <a:lnTo>
                  <a:pt x="3055441" y="97291"/>
                </a:lnTo>
                <a:lnTo>
                  <a:pt x="3021119" y="93359"/>
                </a:lnTo>
                <a:lnTo>
                  <a:pt x="2986332" y="89414"/>
                </a:lnTo>
                <a:lnTo>
                  <a:pt x="2952557" y="85461"/>
                </a:lnTo>
                <a:lnTo>
                  <a:pt x="2919457" y="81503"/>
                </a:lnTo>
                <a:lnTo>
                  <a:pt x="2886807" y="77542"/>
                </a:lnTo>
                <a:lnTo>
                  <a:pt x="2853134" y="73578"/>
                </a:lnTo>
                <a:lnTo>
                  <a:pt x="2818781" y="69612"/>
                </a:lnTo>
                <a:lnTo>
                  <a:pt x="2783969" y="65646"/>
                </a:lnTo>
                <a:lnTo>
                  <a:pt x="2748858" y="61678"/>
                </a:lnTo>
                <a:lnTo>
                  <a:pt x="2713543" y="57711"/>
                </a:lnTo>
                <a:lnTo>
                  <a:pt x="2678094" y="53742"/>
                </a:lnTo>
                <a:lnTo>
                  <a:pt x="2642554" y="49774"/>
                </a:lnTo>
                <a:lnTo>
                  <a:pt x="2606955" y="45806"/>
                </a:lnTo>
                <a:lnTo>
                  <a:pt x="2571317" y="41837"/>
                </a:lnTo>
                <a:lnTo>
                  <a:pt x="2535651" y="37869"/>
                </a:lnTo>
                <a:lnTo>
                  <a:pt x="2499968" y="33900"/>
                </a:lnTo>
                <a:lnTo>
                  <a:pt x="2464273" y="29931"/>
                </a:lnTo>
                <a:lnTo>
                  <a:pt x="2428570" y="27285"/>
                </a:lnTo>
                <a:lnTo>
                  <a:pt x="2392861" y="25521"/>
                </a:lnTo>
                <a:lnTo>
                  <a:pt x="2357151" y="24346"/>
                </a:lnTo>
                <a:lnTo>
                  <a:pt x="2320113" y="22239"/>
                </a:lnTo>
                <a:lnTo>
                  <a:pt x="2282192" y="19511"/>
                </a:lnTo>
                <a:lnTo>
                  <a:pt x="2243683" y="16370"/>
                </a:lnTo>
                <a:lnTo>
                  <a:pt x="2204781" y="14276"/>
                </a:lnTo>
                <a:lnTo>
                  <a:pt x="2165617" y="12880"/>
                </a:lnTo>
                <a:lnTo>
                  <a:pt x="2126279" y="11949"/>
                </a:lnTo>
                <a:lnTo>
                  <a:pt x="2086823" y="10006"/>
                </a:lnTo>
                <a:lnTo>
                  <a:pt x="2047291" y="7387"/>
                </a:lnTo>
                <a:lnTo>
                  <a:pt x="2007707" y="4318"/>
                </a:lnTo>
                <a:lnTo>
                  <a:pt x="1969411" y="2273"/>
                </a:lnTo>
                <a:lnTo>
                  <a:pt x="1931975" y="909"/>
                </a:lnTo>
                <a:lnTo>
                  <a:pt x="1895111" y="0"/>
                </a:lnTo>
                <a:lnTo>
                  <a:pt x="1855983" y="716"/>
                </a:lnTo>
                <a:lnTo>
                  <a:pt x="1815345" y="2517"/>
                </a:lnTo>
                <a:lnTo>
                  <a:pt x="1773701" y="5041"/>
                </a:lnTo>
                <a:lnTo>
                  <a:pt x="1732710" y="8046"/>
                </a:lnTo>
                <a:lnTo>
                  <a:pt x="1692152" y="11372"/>
                </a:lnTo>
                <a:lnTo>
                  <a:pt x="1651885" y="14913"/>
                </a:lnTo>
                <a:lnTo>
                  <a:pt x="1611812" y="17273"/>
                </a:lnTo>
                <a:lnTo>
                  <a:pt x="1571866" y="18847"/>
                </a:lnTo>
                <a:lnTo>
                  <a:pt x="1532007" y="19896"/>
                </a:lnTo>
                <a:lnTo>
                  <a:pt x="1492205" y="21918"/>
                </a:lnTo>
                <a:lnTo>
                  <a:pt x="1452441" y="24589"/>
                </a:lnTo>
                <a:lnTo>
                  <a:pt x="1412703" y="27693"/>
                </a:lnTo>
                <a:lnTo>
                  <a:pt x="1374304" y="32408"/>
                </a:lnTo>
                <a:lnTo>
                  <a:pt x="1336799" y="38197"/>
                </a:lnTo>
                <a:lnTo>
                  <a:pt x="1299890" y="44702"/>
                </a:lnTo>
                <a:lnTo>
                  <a:pt x="1263377" y="50362"/>
                </a:lnTo>
                <a:lnTo>
                  <a:pt x="1227129" y="55458"/>
                </a:lnTo>
                <a:lnTo>
                  <a:pt x="1191057" y="60178"/>
                </a:lnTo>
                <a:lnTo>
                  <a:pt x="1156426" y="64648"/>
                </a:lnTo>
                <a:lnTo>
                  <a:pt x="1122755" y="68951"/>
                </a:lnTo>
                <a:lnTo>
                  <a:pt x="1089725" y="73142"/>
                </a:lnTo>
                <a:lnTo>
                  <a:pt x="1057121" y="77259"/>
                </a:lnTo>
                <a:lnTo>
                  <a:pt x="1024802" y="81327"/>
                </a:lnTo>
                <a:lnTo>
                  <a:pt x="992673" y="85362"/>
                </a:lnTo>
                <a:lnTo>
                  <a:pt x="961992" y="90697"/>
                </a:lnTo>
                <a:lnTo>
                  <a:pt x="903209" y="103681"/>
                </a:lnTo>
                <a:lnTo>
                  <a:pt x="846215" y="114744"/>
                </a:lnTo>
                <a:lnTo>
                  <a:pt x="791340" y="125393"/>
                </a:lnTo>
                <a:lnTo>
                  <a:pt x="740492" y="138946"/>
                </a:lnTo>
                <a:lnTo>
                  <a:pt x="691434" y="150261"/>
                </a:lnTo>
                <a:lnTo>
                  <a:pt x="645819" y="159699"/>
                </a:lnTo>
                <a:lnTo>
                  <a:pt x="591711" y="172450"/>
                </a:lnTo>
                <a:lnTo>
                  <a:pt x="535508" y="1886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Shape-33"/>
          <p:cNvSpPr/>
          <p:nvPr/>
        </p:nvSpPr>
        <p:spPr>
          <a:xfrm>
            <a:off x="98282" y="929178"/>
            <a:ext cx="601156" cy="482017"/>
          </a:xfrm>
          <a:custGeom>
            <a:avLst/>
            <a:gdLst/>
            <a:ahLst/>
            <a:cxnLst/>
            <a:rect l="0" t="0" r="0" b="0"/>
            <a:pathLst>
              <a:path w="601156" h="482017">
                <a:moveTo>
                  <a:pt x="342249" y="11416"/>
                </a:moveTo>
                <a:lnTo>
                  <a:pt x="335929" y="5095"/>
                </a:lnTo>
                <a:lnTo>
                  <a:pt x="325770" y="1992"/>
                </a:lnTo>
                <a:lnTo>
                  <a:pt x="304010" y="0"/>
                </a:lnTo>
                <a:lnTo>
                  <a:pt x="260534" y="12526"/>
                </a:lnTo>
                <a:lnTo>
                  <a:pt x="209927" y="40911"/>
                </a:lnTo>
                <a:lnTo>
                  <a:pt x="151571" y="85431"/>
                </a:lnTo>
                <a:lnTo>
                  <a:pt x="105412" y="132310"/>
                </a:lnTo>
                <a:lnTo>
                  <a:pt x="69444" y="187627"/>
                </a:lnTo>
                <a:lnTo>
                  <a:pt x="36861" y="237164"/>
                </a:lnTo>
                <a:lnTo>
                  <a:pt x="14451" y="285167"/>
                </a:lnTo>
                <a:lnTo>
                  <a:pt x="813" y="332866"/>
                </a:lnTo>
                <a:lnTo>
                  <a:pt x="0" y="355366"/>
                </a:lnTo>
                <a:lnTo>
                  <a:pt x="10257" y="391369"/>
                </a:lnTo>
                <a:lnTo>
                  <a:pt x="18749" y="407825"/>
                </a:lnTo>
                <a:lnTo>
                  <a:pt x="53308" y="447917"/>
                </a:lnTo>
                <a:lnTo>
                  <a:pt x="82894" y="465452"/>
                </a:lnTo>
                <a:lnTo>
                  <a:pt x="140183" y="477930"/>
                </a:lnTo>
                <a:lnTo>
                  <a:pt x="165130" y="482016"/>
                </a:lnTo>
                <a:lnTo>
                  <a:pt x="224262" y="477387"/>
                </a:lnTo>
                <a:lnTo>
                  <a:pt x="271130" y="472714"/>
                </a:lnTo>
                <a:lnTo>
                  <a:pt x="315003" y="459423"/>
                </a:lnTo>
                <a:lnTo>
                  <a:pt x="371704" y="437549"/>
                </a:lnTo>
                <a:lnTo>
                  <a:pt x="424356" y="410983"/>
                </a:lnTo>
                <a:lnTo>
                  <a:pt x="472974" y="380257"/>
                </a:lnTo>
                <a:lnTo>
                  <a:pt x="505337" y="353095"/>
                </a:lnTo>
                <a:lnTo>
                  <a:pt x="556246" y="294367"/>
                </a:lnTo>
                <a:lnTo>
                  <a:pt x="586702" y="245448"/>
                </a:lnTo>
                <a:lnTo>
                  <a:pt x="598418" y="212609"/>
                </a:lnTo>
                <a:lnTo>
                  <a:pt x="601155" y="179067"/>
                </a:lnTo>
                <a:lnTo>
                  <a:pt x="593710" y="128776"/>
                </a:lnTo>
                <a:lnTo>
                  <a:pt x="585860" y="109437"/>
                </a:lnTo>
                <a:lnTo>
                  <a:pt x="573552" y="93345"/>
                </a:lnTo>
                <a:lnTo>
                  <a:pt x="550425" y="76849"/>
                </a:lnTo>
                <a:lnTo>
                  <a:pt x="496222" y="55327"/>
                </a:lnTo>
                <a:lnTo>
                  <a:pt x="454752" y="49562"/>
                </a:lnTo>
                <a:lnTo>
                  <a:pt x="401514" y="57119"/>
                </a:lnTo>
                <a:lnTo>
                  <a:pt x="356869" y="67585"/>
                </a:lnTo>
                <a:lnTo>
                  <a:pt x="297904" y="86501"/>
                </a:lnTo>
                <a:lnTo>
                  <a:pt x="241327" y="109003"/>
                </a:lnTo>
                <a:lnTo>
                  <a:pt x="201221" y="128378"/>
                </a:lnTo>
                <a:lnTo>
                  <a:pt x="170523" y="157196"/>
                </a:lnTo>
                <a:lnTo>
                  <a:pt x="127937" y="2138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0" y="205839"/>
            <a:ext cx="10485472" cy="506681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Writing: Literary Analysis: Outline / DUE FRI. 12/2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71" y="843148"/>
            <a:ext cx="11279138" cy="5783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Introductory paragraph: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Hook =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questions.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Background information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Thesis statement = Title, author, literary elements, opinion + thematic concept.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Body paragraphs: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Topic Sentences (Point)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Well chosen evidence x2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Analysis tying evidence to thematic concept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Conclusion: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Summate and drive home the main points and purpose of your essay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Give audience perspective/ food for thought </a:t>
            </a:r>
            <a:r>
              <a:rPr lang="en-US" dirty="0" smtClean="0">
                <a:sym typeface="Wingdings" panose="05000000000000000000" pitchFamily="2" charset="2"/>
              </a:rPr>
              <a:t> universal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MLA format: 12 pt. font, Times New Roman, in text citations, work cited page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7" y="178676"/>
            <a:ext cx="8596668" cy="4309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November 30,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93" y="1008993"/>
            <a:ext cx="8874609" cy="50323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Warm Up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Vocabulary Test</a:t>
            </a:r>
          </a:p>
          <a:p>
            <a:pPr marL="0" indent="0">
              <a:buNone/>
            </a:pPr>
            <a:r>
              <a:rPr lang="en-US" dirty="0" smtClean="0"/>
              <a:t>Editorials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HW: OMM Lit. Analysis Outline Due Friday- NO REWRITES!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HW: Topic proposal due end of class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fact of the day:</a:t>
            </a:r>
          </a:p>
          <a:p>
            <a:pPr marL="0" indent="0">
              <a:buNone/>
            </a:pPr>
            <a:r>
              <a:rPr lang="en-US" dirty="0"/>
              <a:t>Most dust particles in your house are made from dead skin!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8" y="325820"/>
            <a:ext cx="8596668" cy="56755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Warm Up 11/30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93077"/>
            <a:ext cx="10100441" cy="4948286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 dirty="0" smtClean="0"/>
              <a:t>1. What </a:t>
            </a:r>
            <a:r>
              <a:rPr lang="en-US" sz="2400" dirty="0"/>
              <a:t>are some current controversial issues in our society</a:t>
            </a:r>
            <a:r>
              <a:rPr lang="en-US" sz="2400" dirty="0" smtClean="0"/>
              <a:t>?</a:t>
            </a:r>
          </a:p>
          <a:p>
            <a:pPr lvl="1" fontAlgn="base"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What do you know about these issues? </a:t>
            </a:r>
            <a:endParaRPr lang="en-US" sz="2000" dirty="0" smtClean="0"/>
          </a:p>
          <a:p>
            <a:pPr lvl="1" fontAlgn="base">
              <a:buAutoNum type="arabicPeriod"/>
            </a:pPr>
            <a:r>
              <a:rPr lang="en-US" sz="2000" dirty="0" smtClean="0"/>
              <a:t>Which </a:t>
            </a:r>
            <a:r>
              <a:rPr lang="en-US" sz="2000" dirty="0"/>
              <a:t>are the issues that you feel strongly about? If you don’t feel strongly about any, then explain which issues you’d like to become more informed about and why.</a:t>
            </a:r>
          </a:p>
          <a:p>
            <a:pPr marL="0" indent="0" fontAlgn="base">
              <a:buNone/>
            </a:pPr>
            <a:endParaRPr lang="en-US" sz="2400" dirty="0" smtClean="0"/>
          </a:p>
          <a:p>
            <a:pPr marL="0" indent="0" fontAlgn="base">
              <a:buNone/>
            </a:pPr>
            <a:endParaRPr lang="en-US" sz="2400" dirty="0"/>
          </a:p>
          <a:p>
            <a:pPr marL="0" indent="0" fontAlgn="base">
              <a:buNone/>
            </a:pPr>
            <a:r>
              <a:rPr lang="en-US" sz="2400" dirty="0" smtClean="0"/>
              <a:t>2. What </a:t>
            </a:r>
            <a:r>
              <a:rPr lang="en-US" sz="2400" dirty="0"/>
              <a:t>kind of argumentative writing have you done in the past? What have you learned about argumentative strategies?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058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396</TotalTime>
  <Words>1254</Words>
  <Application>Microsoft Office PowerPoint</Application>
  <PresentationFormat>Custom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Agenda: Monday November 28, 2016 Welcome Back!</vt:lpstr>
      <vt:lpstr>Warm Up: 11/28</vt:lpstr>
      <vt:lpstr>Vocabulary test Wednesday 11/30</vt:lpstr>
      <vt:lpstr>Writing: Literary Analysis</vt:lpstr>
      <vt:lpstr>Writing: Literary Analysis- The Thesis</vt:lpstr>
      <vt:lpstr>Writing: Literary Analysis: Organization</vt:lpstr>
      <vt:lpstr>Writing: Literary Analysis: Outline / DUE FRI. 12/2</vt:lpstr>
      <vt:lpstr>Agenda: November 30, 2016</vt:lpstr>
      <vt:lpstr>Warm Up 11/30</vt:lpstr>
      <vt:lpstr>Editorial- Argumentative Writing</vt:lpstr>
      <vt:lpstr>Example Editorial</vt:lpstr>
      <vt:lpstr>Brainstorming and Initial Research Time</vt:lpstr>
      <vt:lpstr>Agenda: Friday December 2, 2016</vt:lpstr>
      <vt:lpstr>Warm Up 12/2</vt:lpstr>
      <vt:lpstr>Argument Strategies</vt:lpstr>
      <vt:lpstr>Editorials: Evaluation Criteria</vt:lpstr>
      <vt:lpstr>Finding and Evaluating Sources</vt:lpstr>
      <vt:lpstr>Evaluating Sources</vt:lpstr>
      <vt:lpstr>Evaluating Sources</vt:lpstr>
      <vt:lpstr>Evaluating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 November 28, 2016 Welcome Back!</dc:title>
  <dc:creator>Microsoft Office User</dc:creator>
  <cp:lastModifiedBy>User</cp:lastModifiedBy>
  <cp:revision>21</cp:revision>
  <dcterms:created xsi:type="dcterms:W3CDTF">2016-11-28T02:44:29Z</dcterms:created>
  <dcterms:modified xsi:type="dcterms:W3CDTF">2016-12-02T15:03:08Z</dcterms:modified>
</cp:coreProperties>
</file>