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59" r:id="rId7"/>
    <p:sldId id="258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4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9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143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27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0803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43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570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3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07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52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67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3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53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82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7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8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F8C49-64B8-9B48-BCAC-B4EDC89BE6A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FA3E86-A463-1440-8D68-B1B188E51099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36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06400"/>
            <a:ext cx="6197599" cy="762000"/>
          </a:xfrm>
        </p:spPr>
        <p:txBody>
          <a:bodyPr>
            <a:normAutofit/>
          </a:bodyPr>
          <a:lstStyle/>
          <a:p>
            <a:r>
              <a:rPr lang="en-US" sz="2800" dirty="0"/>
              <a:t>Agenda: </a:t>
            </a:r>
            <a:r>
              <a:rPr lang="en-US" sz="2800" dirty="0" smtClean="0"/>
              <a:t>Tuesday October 25, 2016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95400"/>
            <a:ext cx="8255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Warm up</a:t>
            </a:r>
          </a:p>
          <a:p>
            <a:pPr marL="0" indent="0">
              <a:buNone/>
            </a:pPr>
            <a:r>
              <a:rPr lang="en-US" sz="2400" dirty="0" smtClean="0"/>
              <a:t>Vocabulary 3 </a:t>
            </a:r>
            <a:r>
              <a:rPr lang="en-US" sz="2400" dirty="0" smtClean="0"/>
              <a:t>(5, 6)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Missing work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The Odyssey- viewing guide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Random fact of the day:</a:t>
            </a:r>
          </a:p>
          <a:p>
            <a:pPr marL="0" indent="0">
              <a:buNone/>
            </a:pPr>
            <a:r>
              <a:rPr lang="en-US" sz="2400" dirty="0" smtClean="0"/>
              <a:t>The female lion does ninety percent of the hunting. 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015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416799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 for Mock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00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you think Odysseus is a hero or a villain? Why? Use evidence from the text to support your answer. Include 3 pieces of textual evidence.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Odysseus is a hero because he goes through the Hero’s Journey. </a:t>
            </a:r>
            <a:r>
              <a:rPr lang="en-US" dirty="0" smtClean="0"/>
              <a:t>After the Trojan War, Odysseus has another “call to adventure”. This adventure is his journey home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b="1" baseline="30000" dirty="0" smtClean="0">
                <a:solidFill>
                  <a:srgbClr val="7030A0"/>
                </a:solidFill>
              </a:rPr>
              <a:t>1</a:t>
            </a:r>
            <a:r>
              <a:rPr lang="en-US" dirty="0" smtClean="0">
                <a:solidFill>
                  <a:srgbClr val="7030A0"/>
                </a:solidFill>
              </a:rPr>
              <a:t>He meets with Calypso, a Goddess,  and Circe, an enchanted witch,  who detain him for several years. </a:t>
            </a:r>
            <a:r>
              <a:rPr lang="en-US" dirty="0" smtClean="0">
                <a:solidFill>
                  <a:srgbClr val="0070C0"/>
                </a:solidFill>
              </a:rPr>
              <a:t>In order to overcome these trials, he has to outsmart them. </a:t>
            </a:r>
            <a:r>
              <a:rPr lang="en-US" b="1" baseline="30000" dirty="0" smtClean="0">
                <a:solidFill>
                  <a:srgbClr val="7030A0"/>
                </a:solidFill>
              </a:rPr>
              <a:t>2</a:t>
            </a:r>
            <a:r>
              <a:rPr lang="en-US" dirty="0" smtClean="0">
                <a:solidFill>
                  <a:srgbClr val="7030A0"/>
                </a:solidFill>
              </a:rPr>
              <a:t>Odysseus has allies who help him throughout his journey, Athena and Hermes. </a:t>
            </a:r>
            <a:r>
              <a:rPr lang="en-US" dirty="0" smtClean="0">
                <a:solidFill>
                  <a:srgbClr val="0070C0"/>
                </a:solidFill>
              </a:rPr>
              <a:t>Without the help of these two, he would be lost forever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b="1" baseline="30000" dirty="0" smtClean="0">
                <a:solidFill>
                  <a:srgbClr val="7030A0"/>
                </a:solidFill>
              </a:rPr>
              <a:t>3</a:t>
            </a:r>
            <a:r>
              <a:rPr lang="en-US" dirty="0" smtClean="0">
                <a:solidFill>
                  <a:srgbClr val="7030A0"/>
                </a:solidFill>
              </a:rPr>
              <a:t>Before he returns home, he literally goes to Hell or Hades because he needs to hear a prophecy from Tiresias. </a:t>
            </a:r>
            <a:r>
              <a:rPr lang="en-US" dirty="0" smtClean="0">
                <a:solidFill>
                  <a:srgbClr val="0070C0"/>
                </a:solidFill>
              </a:rPr>
              <a:t>While Odysseus follows the instructions provided by Tiresias, his men fail to heed his words and they all perish. Odysseus, however, completes the hero’s journey and returns home. 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26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7797799" cy="1320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Missing work: 1</a:t>
            </a:r>
            <a:r>
              <a:rPr lang="en-US" sz="2800" baseline="30000" dirty="0" smtClean="0">
                <a:solidFill>
                  <a:schemeClr val="accent2"/>
                </a:solidFill>
              </a:rPr>
              <a:t>st</a:t>
            </a:r>
            <a:r>
              <a:rPr lang="en-US" sz="2800" dirty="0" smtClean="0">
                <a:solidFill>
                  <a:schemeClr val="accent2"/>
                </a:solidFill>
              </a:rPr>
              <a:t> period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End of end 6 weeks: Nov. 4- Next Friday!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Make up work due by Wednesday Nov. 2nd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60590"/>
            <a:ext cx="8178799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Short story assessment: Tristan, Kaleb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Vocabulary 2 Participation: cannot be made up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Vocabulary 2 Grid: Tristan, Ethan, Espy, Anthony, Ricardo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Vocabulary 2 Test: Espy, Ricardo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Mythology Project: Tristan, Kaleb, Espy, </a:t>
            </a:r>
            <a:r>
              <a:rPr lang="en-US" sz="2000" dirty="0" err="1" smtClean="0"/>
              <a:t>Seriah</a:t>
            </a:r>
            <a:r>
              <a:rPr lang="en-US" sz="2000" dirty="0" smtClean="0"/>
              <a:t>, Carlos, Anthony, Ricardo, Brandon,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7797799" cy="1320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Missing work: 2</a:t>
            </a:r>
            <a:r>
              <a:rPr lang="en-US" sz="2800" baseline="30000" dirty="0" smtClean="0">
                <a:solidFill>
                  <a:schemeClr val="accent2"/>
                </a:solidFill>
              </a:rPr>
              <a:t>nd</a:t>
            </a:r>
            <a:r>
              <a:rPr lang="en-US" sz="2800" dirty="0" smtClean="0">
                <a:solidFill>
                  <a:schemeClr val="accent2"/>
                </a:solidFill>
              </a:rPr>
              <a:t> period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End of end 6 weeks: Nov. 4- Next Friday!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Make up work due by Wednesday Nov. 2nd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60590"/>
            <a:ext cx="8178799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Short story assessment: Bennie, Alejandro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Vocabulary 2 Participation: cannot be made up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Vocabulary 2 Grid: Bennie, Nyasia, Maya R., Dylan, Cesar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Vocabulary 2 Test: Nyasia, Dylan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Mythology Project: Gracie, Maya K., </a:t>
            </a:r>
            <a:r>
              <a:rPr lang="en-US" sz="2000" dirty="0" err="1" smtClean="0"/>
              <a:t>Maddy</a:t>
            </a:r>
            <a:r>
              <a:rPr lang="en-US" sz="2000" dirty="0" smtClean="0"/>
              <a:t>, Nevaeh,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25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7797799" cy="1320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Missing work: 4</a:t>
            </a:r>
            <a:r>
              <a:rPr lang="en-US" sz="2800" baseline="30000" dirty="0" smtClean="0">
                <a:solidFill>
                  <a:schemeClr val="accent2"/>
                </a:solidFill>
              </a:rPr>
              <a:t>th</a:t>
            </a:r>
            <a:r>
              <a:rPr lang="en-US" sz="2800" dirty="0" smtClean="0">
                <a:solidFill>
                  <a:schemeClr val="accent2"/>
                </a:solidFill>
              </a:rPr>
              <a:t> period</a:t>
            </a:r>
            <a:br>
              <a:rPr lang="en-US" sz="2800" dirty="0" smtClean="0">
                <a:solidFill>
                  <a:schemeClr val="accent2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>End of end 6 weeks: Nov. 4- Next Friday!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7030A0"/>
                </a:solidFill>
              </a:rPr>
              <a:t>Make up work due by Wednesday Nov. 2nd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60590"/>
            <a:ext cx="8178799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Short story assessment: Bennie, Alejandro, Michael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Vocabulary 2 Participation: cannot be made up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Vocabulary 2 Grid: Sage, Jake, Raina, </a:t>
            </a:r>
            <a:r>
              <a:rPr lang="en-US" sz="2000" dirty="0" err="1" smtClean="0"/>
              <a:t>Wambdi</a:t>
            </a:r>
            <a:r>
              <a:rPr lang="en-US" sz="2000" dirty="0" smtClean="0"/>
              <a:t>, Topher, Autumn, Michael, </a:t>
            </a:r>
            <a:r>
              <a:rPr lang="en-US" sz="2000" dirty="0" err="1" smtClean="0"/>
              <a:t>Mylissa</a:t>
            </a:r>
            <a:r>
              <a:rPr lang="en-US" sz="2000" dirty="0" smtClean="0"/>
              <a:t>, </a:t>
            </a:r>
            <a:r>
              <a:rPr lang="en-US" sz="2000" dirty="0" err="1" smtClean="0"/>
              <a:t>Janee</a:t>
            </a:r>
            <a:r>
              <a:rPr lang="en-US" sz="2000" dirty="0" smtClean="0"/>
              <a:t>’, Steven, 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Vocabulary 2 Test: </a:t>
            </a:r>
            <a:r>
              <a:rPr lang="en-US" sz="2000" dirty="0" err="1" smtClean="0"/>
              <a:t>Wambdi</a:t>
            </a:r>
            <a:r>
              <a:rPr lang="en-US" sz="2000" dirty="0" smtClean="0"/>
              <a:t>, Topher, Autumn, Michael, </a:t>
            </a:r>
            <a:r>
              <a:rPr lang="en-US" sz="2000" dirty="0" err="1" smtClean="0"/>
              <a:t>Mylissa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smtClean="0"/>
              <a:t>Mythology Project: Raina, Michael, Destiny,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5179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406400"/>
            <a:ext cx="6197599" cy="762000"/>
          </a:xfrm>
        </p:spPr>
        <p:txBody>
          <a:bodyPr>
            <a:normAutofit/>
          </a:bodyPr>
          <a:lstStyle/>
          <a:p>
            <a:r>
              <a:rPr lang="en-US" sz="2800" dirty="0"/>
              <a:t>Agenda: </a:t>
            </a:r>
            <a:r>
              <a:rPr lang="en-US" sz="2800" dirty="0" smtClean="0"/>
              <a:t>Thursday October 27, 2016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295400"/>
            <a:ext cx="82550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Warm up</a:t>
            </a:r>
          </a:p>
          <a:p>
            <a:pPr marL="0" indent="0">
              <a:buNone/>
            </a:pPr>
            <a:r>
              <a:rPr lang="en-US" sz="2400" dirty="0" smtClean="0"/>
              <a:t>Vocabulary 3 </a:t>
            </a:r>
            <a:r>
              <a:rPr lang="en-US" sz="2400" dirty="0" smtClean="0"/>
              <a:t>(5, 6)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Missing work due Wednesday Nov. 4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The Odyssey- viewing </a:t>
            </a:r>
            <a:r>
              <a:rPr lang="en-US" sz="2400" dirty="0" smtClean="0"/>
              <a:t>guide</a:t>
            </a:r>
          </a:p>
          <a:p>
            <a:pPr marL="0" indent="0">
              <a:buNone/>
            </a:pPr>
            <a:r>
              <a:rPr lang="en-US" sz="2400" dirty="0" smtClean="0"/>
              <a:t>Mini- Assessment: 6 values</a:t>
            </a:r>
          </a:p>
          <a:p>
            <a:pPr marL="0" indent="0">
              <a:buNone/>
            </a:pPr>
            <a:r>
              <a:rPr lang="en-US" sz="2400" dirty="0" smtClean="0"/>
              <a:t>Do you think Odysseus is a hero or a villain?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Random fact of the day: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966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447501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Warm Up 10/25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066800"/>
            <a:ext cx="8254999" cy="4974563"/>
          </a:xfrm>
        </p:spPr>
        <p:txBody>
          <a:bodyPr/>
          <a:lstStyle/>
          <a:p>
            <a:pPr>
              <a:buAutoNum type="arabicPeriod"/>
            </a:pPr>
            <a:r>
              <a:rPr lang="en-US" sz="2000" dirty="0" smtClean="0"/>
              <a:t>What do you notice about Odysseus’s hero’s journey? Is it a traditional journey? Which do you think is the most enjoyable stage? </a:t>
            </a:r>
          </a:p>
          <a:p>
            <a:pPr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Hero's Journey - Mythic Structure - Monomy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369115" cy="364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0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44750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3: Able and Capable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66800"/>
            <a:ext cx="8610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en-US" sz="2400" dirty="0"/>
              <a:t>. hospitable (</a:t>
            </a:r>
            <a:r>
              <a:rPr lang="en-US" sz="2400" dirty="0" err="1"/>
              <a:t>adj</a:t>
            </a:r>
            <a:r>
              <a:rPr lang="en-US" sz="2400" dirty="0"/>
              <a:t>) – treating people with kindness, generosity, and attention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The inn was noted for its </a:t>
            </a:r>
            <a:r>
              <a:rPr lang="en-US" sz="2400" i="1" dirty="0"/>
              <a:t>hospitable</a:t>
            </a:r>
            <a:r>
              <a:rPr lang="en-US" sz="2400" dirty="0"/>
              <a:t> employees and excellent food.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6. intangible (</a:t>
            </a:r>
            <a:r>
              <a:rPr lang="en-US" sz="2400" dirty="0" err="1"/>
              <a:t>adj</a:t>
            </a:r>
            <a:r>
              <a:rPr lang="en-US" sz="2400" dirty="0"/>
              <a:t>) – not to be touched or measured; not definite or concrete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While love is </a:t>
            </a:r>
            <a:r>
              <a:rPr lang="en-US" sz="2400" i="1" dirty="0"/>
              <a:t>intangible</a:t>
            </a:r>
            <a:r>
              <a:rPr lang="en-US" sz="2400" dirty="0"/>
              <a:t>, there are many concrete ways that you can show your love. 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1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47501" cy="685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Prep for Mock Trial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381999" cy="5203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Do you think Odysseus is a hero or a villain?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Provide at least 3 pieces of evidence from the text.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Bullet points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Ex. Hero 				Ex. Villain</a:t>
            </a:r>
          </a:p>
          <a:p>
            <a:pPr marL="0" indent="0">
              <a:buNone/>
            </a:pPr>
            <a:r>
              <a:rPr lang="en-US" dirty="0" smtClean="0"/>
              <a:t>1-						1-</a:t>
            </a:r>
          </a:p>
          <a:p>
            <a:pPr marL="0" indent="0">
              <a:buNone/>
            </a:pPr>
            <a:r>
              <a:rPr lang="en-US" dirty="0" smtClean="0"/>
              <a:t>2-						2-</a:t>
            </a:r>
          </a:p>
          <a:p>
            <a:pPr marL="0" indent="0">
              <a:buNone/>
            </a:pPr>
            <a:r>
              <a:rPr lang="en-US" dirty="0" smtClean="0"/>
              <a:t>3-						3-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68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47501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Mock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762000"/>
            <a:ext cx="8610600" cy="5867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2 sides:</a:t>
            </a:r>
          </a:p>
          <a:p>
            <a:pPr marL="0" indent="0">
              <a:buNone/>
            </a:pPr>
            <a:r>
              <a:rPr lang="en-US" dirty="0" smtClean="0"/>
              <a:t>Each side has 3 attorneys (opener: 5 minutes, interviewer: asks questions, closer: 5 minutes)</a:t>
            </a:r>
          </a:p>
          <a:p>
            <a:pPr marL="0" indent="0">
              <a:buNone/>
            </a:pPr>
            <a:r>
              <a:rPr lang="en-US" dirty="0" smtClean="0"/>
              <a:t>Each side has 3 character witnesses (5 minutes to answer questions)</a:t>
            </a:r>
          </a:p>
          <a:p>
            <a:pPr marL="0" indent="0">
              <a:buNone/>
            </a:pPr>
            <a:r>
              <a:rPr lang="en-US" dirty="0" smtClean="0"/>
              <a:t>Jury = 5 people (5 minutes to deliberate)</a:t>
            </a:r>
          </a:p>
          <a:p>
            <a:pPr marL="0" indent="0">
              <a:buNone/>
            </a:pPr>
            <a:r>
              <a:rPr lang="en-US" dirty="0" smtClean="0"/>
              <a:t>Audience = 10 people (</a:t>
            </a:r>
          </a:p>
          <a:p>
            <a:pPr marL="0" indent="0">
              <a:buNone/>
            </a:pPr>
            <a:r>
              <a:rPr lang="en-US" dirty="0" smtClean="0"/>
              <a:t>Judge = Phelps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Consider the following: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Are you good at </a:t>
            </a:r>
            <a:r>
              <a:rPr lang="en-US" dirty="0" smtClean="0">
                <a:solidFill>
                  <a:srgbClr val="0070C0"/>
                </a:solidFill>
              </a:rPr>
              <a:t>speaking</a:t>
            </a:r>
            <a:r>
              <a:rPr lang="en-US" dirty="0" smtClean="0"/>
              <a:t>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Are you good at </a:t>
            </a:r>
            <a:r>
              <a:rPr lang="en-US" dirty="0" smtClean="0">
                <a:solidFill>
                  <a:srgbClr val="0070C0"/>
                </a:solidFill>
              </a:rPr>
              <a:t>persuading people </a:t>
            </a:r>
            <a:r>
              <a:rPr lang="en-US" dirty="0" smtClean="0"/>
              <a:t>to be on your side?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Are you good at </a:t>
            </a:r>
            <a:r>
              <a:rPr lang="en-US" dirty="0" smtClean="0">
                <a:solidFill>
                  <a:srgbClr val="0070C0"/>
                </a:solidFill>
              </a:rPr>
              <a:t>listening </a:t>
            </a:r>
            <a:r>
              <a:rPr lang="en-US" dirty="0" smtClean="0"/>
              <a:t>to what others say and </a:t>
            </a:r>
            <a:r>
              <a:rPr lang="en-US" dirty="0" smtClean="0">
                <a:solidFill>
                  <a:srgbClr val="0070C0"/>
                </a:solidFill>
              </a:rPr>
              <a:t>summarizing</a:t>
            </a:r>
            <a:r>
              <a:rPr lang="en-US" dirty="0" smtClean="0"/>
              <a:t> it?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 you </a:t>
            </a:r>
            <a:r>
              <a:rPr lang="en-US" dirty="0" smtClean="0">
                <a:solidFill>
                  <a:srgbClr val="0070C0"/>
                </a:solidFill>
              </a:rPr>
              <a:t>understand</a:t>
            </a:r>
            <a:r>
              <a:rPr lang="en-US" dirty="0" smtClean="0"/>
              <a:t> the content- Is Odysseus a hero or a villain?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 you </a:t>
            </a:r>
            <a:r>
              <a:rPr lang="en-US" dirty="0" smtClean="0">
                <a:solidFill>
                  <a:srgbClr val="0070C0"/>
                </a:solidFill>
              </a:rPr>
              <a:t>feel strongly </a:t>
            </a:r>
            <a:r>
              <a:rPr lang="en-US" dirty="0" smtClean="0"/>
              <a:t>one way or the other?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your groups: Decide which roles you want.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0920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521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Agenda: Tuesday October 25, 2016</vt:lpstr>
      <vt:lpstr>Missing work: 1st period End of end 6 weeks: Nov. 4- Next Friday! Make up work due by Wednesday Nov. 2nd</vt:lpstr>
      <vt:lpstr>Missing work: 2nd period End of end 6 weeks: Nov. 4- Next Friday! Make up work due by Wednesday Nov. 2nd</vt:lpstr>
      <vt:lpstr>Missing work: 4th period End of end 6 weeks: Nov. 4- Next Friday! Make up work due by Wednesday Nov. 2nd</vt:lpstr>
      <vt:lpstr>Agenda: Thursday October 27, 2016</vt:lpstr>
      <vt:lpstr>Warm Up 10/25</vt:lpstr>
      <vt:lpstr>Vocabulary 3: Able and Capable </vt:lpstr>
      <vt:lpstr>Prep for Mock Trial</vt:lpstr>
      <vt:lpstr>Mock Trial</vt:lpstr>
      <vt:lpstr>Prep for Mock Trial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Tuesday October 25, 2016</dc:title>
  <dc:creator>User</dc:creator>
  <cp:lastModifiedBy>User</cp:lastModifiedBy>
  <cp:revision>5</cp:revision>
  <dcterms:created xsi:type="dcterms:W3CDTF">2016-10-25T13:29:50Z</dcterms:created>
  <dcterms:modified xsi:type="dcterms:W3CDTF">2016-10-25T14:43:43Z</dcterms:modified>
</cp:coreProperties>
</file>