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6D12-E4D8-4C5D-9E22-85FA0C8DAD66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881D-E5B1-47D8-9792-AF7B2FE01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97E9-97DF-4283-A0CA-706F6333C84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1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97E9-97DF-4283-A0CA-706F6333C84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1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3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9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119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86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641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440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2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3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7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7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8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4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6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0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6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06400"/>
            <a:ext cx="6197599" cy="762000"/>
          </a:xfrm>
        </p:spPr>
        <p:txBody>
          <a:bodyPr>
            <a:normAutofit/>
          </a:bodyPr>
          <a:lstStyle/>
          <a:p>
            <a:r>
              <a:rPr lang="en-US" sz="2800" dirty="0"/>
              <a:t>Agenda: </a:t>
            </a:r>
            <a:r>
              <a:rPr lang="en-US" sz="2800" dirty="0" smtClean="0"/>
              <a:t>Wednesday October 19,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95400"/>
            <a:ext cx="8255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Vocabulary 3 (1, 2)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Reading- The Odyssey </a:t>
            </a:r>
          </a:p>
          <a:p>
            <a:pPr marL="0" indent="0">
              <a:buNone/>
            </a:pPr>
            <a:r>
              <a:rPr lang="en-US" sz="2400" dirty="0" smtClean="0"/>
              <a:t>Writing – Greek values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Random fact of the day:</a:t>
            </a:r>
          </a:p>
          <a:p>
            <a:pPr marL="0" indent="0">
              <a:buNone/>
            </a:pPr>
            <a:r>
              <a:rPr lang="en-US" sz="2400" dirty="0" smtClean="0"/>
              <a:t>In your lifetime you will produce enough saliva to fill 2 swimming pools.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4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609600"/>
            <a:ext cx="8305800" cy="685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Writing: The Odyssey/ Complex Sentences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371600"/>
            <a:ext cx="8839200" cy="4669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Switch paragraphs with someone at your table.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 dirty="0" smtClean="0"/>
              <a:t>Underline or highlight </a:t>
            </a:r>
            <a:r>
              <a:rPr lang="en-US" sz="2200" dirty="0" smtClean="0"/>
              <a:t>evidence – specific examples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If no evidence- write NO EVIDENCE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Circle or st</a:t>
            </a:r>
            <a:r>
              <a:rPr lang="en-US" sz="2400" dirty="0" smtClean="0"/>
              <a:t>ar complex sentences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Writing: The Odyssey/ Complex Sentences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799" cy="5791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Which Greek value do you think is the most important? Why?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Belief/Faith	</a:t>
            </a:r>
            <a:r>
              <a:rPr lang="en-US" sz="2400" dirty="0"/>
              <a:t> </a:t>
            </a:r>
            <a:r>
              <a:rPr lang="en-US" sz="2400" dirty="0" smtClean="0"/>
              <a:t>   -Hospitality			</a:t>
            </a:r>
            <a:r>
              <a:rPr lang="en-US" sz="2400" dirty="0" smtClean="0">
                <a:solidFill>
                  <a:srgbClr val="FF0000"/>
                </a:solidFill>
              </a:rPr>
              <a:t>P = Point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Intelligence	</a:t>
            </a:r>
            <a:r>
              <a:rPr lang="en-US" sz="2400" dirty="0"/>
              <a:t>	</a:t>
            </a:r>
            <a:r>
              <a:rPr lang="en-US" sz="2400" dirty="0" smtClean="0"/>
              <a:t>-Loyalty				</a:t>
            </a:r>
            <a:r>
              <a:rPr lang="en-US" sz="2400" dirty="0" smtClean="0">
                <a:solidFill>
                  <a:srgbClr val="0070C0"/>
                </a:solidFill>
              </a:rPr>
              <a:t>E= Evidence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Glory			    - Bravery			</a:t>
            </a:r>
            <a:r>
              <a:rPr lang="en-US" sz="2400" dirty="0" smtClean="0">
                <a:solidFill>
                  <a:srgbClr val="7030A0"/>
                </a:solidFill>
              </a:rPr>
              <a:t>A= Analysis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Use </a:t>
            </a:r>
            <a:r>
              <a:rPr lang="en-US" sz="2400" b="1" dirty="0" smtClean="0"/>
              <a:t>specific examples: </a:t>
            </a:r>
          </a:p>
          <a:p>
            <a:pPr marL="0" indent="0">
              <a:buNone/>
            </a:pPr>
            <a:r>
              <a:rPr lang="en-US" sz="2400" dirty="0" smtClean="0"/>
              <a:t>Highlight complex sentences </a:t>
            </a:r>
          </a:p>
          <a:p>
            <a:pPr marL="0" indent="0">
              <a:buNone/>
            </a:pPr>
            <a:r>
              <a:rPr lang="en-US" sz="2400" dirty="0" smtClean="0"/>
              <a:t>Highlight compound sentences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IC, FANBOYS, </a:t>
            </a:r>
            <a:r>
              <a:rPr lang="en-US" sz="2400" dirty="0" smtClean="0">
                <a:solidFill>
                  <a:schemeClr val="tx1"/>
                </a:solidFill>
              </a:rPr>
              <a:t>IC </a:t>
            </a:r>
            <a:r>
              <a:rPr lang="en-US" sz="2400" dirty="0" smtClean="0">
                <a:solidFill>
                  <a:srgbClr val="FF0000"/>
                </a:solidFill>
              </a:rPr>
              <a:t>    I bought cookies</a:t>
            </a:r>
            <a:r>
              <a:rPr lang="en-US" sz="2400" dirty="0" smtClean="0"/>
              <a:t>, but </a:t>
            </a:r>
            <a:r>
              <a:rPr lang="en-US" sz="2400" dirty="0" smtClean="0">
                <a:solidFill>
                  <a:srgbClr val="FF0000"/>
                </a:solidFill>
              </a:rPr>
              <a:t>I forgot milk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Highlight simple sentences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I bought cookies.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16799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Reading/ Literature: The Odyssey Active Reading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Book 12: The Sirens; Scylla and Charybdis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1-2 sentence summary, </a:t>
            </a:r>
            <a:r>
              <a:rPr lang="en-US" sz="2000" b="1" dirty="0" smtClean="0"/>
              <a:t>key</a:t>
            </a:r>
            <a:r>
              <a:rPr lang="en-US" sz="2000" dirty="0" smtClean="0"/>
              <a:t> conflict, </a:t>
            </a:r>
            <a:r>
              <a:rPr lang="en-US" sz="2000" b="1" dirty="0" smtClean="0"/>
              <a:t>key</a:t>
            </a:r>
            <a:r>
              <a:rPr lang="en-US" sz="2000" dirty="0" smtClean="0"/>
              <a:t> characters,, human values/behaviors, gods/goddesses behaviors, something interesting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Odysseus clearly faces monsters, but what </a:t>
            </a:r>
            <a:r>
              <a:rPr lang="en-US" sz="2000" i="1" dirty="0" smtClean="0"/>
              <a:t>real life human experiences </a:t>
            </a:r>
            <a:r>
              <a:rPr lang="en-US" sz="2000" dirty="0" smtClean="0"/>
              <a:t>could these monsters represent?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AutoShape 2" descr="Image result for sire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sire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sire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8500"/>
            <a:ext cx="2823254" cy="188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Image result for scy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scyll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scyll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Image result for scyll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Image result for scyl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72801"/>
            <a:ext cx="3213100" cy="266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charybd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30" y="3128500"/>
            <a:ext cx="3327241" cy="204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2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3: Able and Capable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66800"/>
            <a:ext cx="8610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Suffixes:   -able</a:t>
            </a:r>
            <a:r>
              <a:rPr lang="en-US" sz="2400" b="1" dirty="0"/>
              <a:t>, 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ible</a:t>
            </a:r>
            <a:r>
              <a:rPr lang="en-US" sz="2400" b="1" dirty="0" smtClean="0"/>
              <a:t>- </a:t>
            </a:r>
            <a:r>
              <a:rPr lang="en-US" sz="2400" b="1" dirty="0"/>
              <a:t>can do		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-</a:t>
            </a:r>
            <a:r>
              <a:rPr lang="en-US" sz="2400" b="1" dirty="0" err="1" smtClean="0"/>
              <a:t>il</a:t>
            </a:r>
            <a:r>
              <a:rPr lang="en-US" sz="2400" b="1" dirty="0"/>
              <a:t>, 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ile</a:t>
            </a:r>
            <a:r>
              <a:rPr lang="en-US" sz="2400" b="1" dirty="0" smtClean="0"/>
              <a:t> </a:t>
            </a:r>
            <a:r>
              <a:rPr lang="en-US" sz="2400" b="1" dirty="0"/>
              <a:t>– capable of being, like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u="sng" dirty="0"/>
              <a:t>civil</a:t>
            </a:r>
            <a:r>
              <a:rPr lang="en-US" sz="2400" dirty="0"/>
              <a:t> (</a:t>
            </a:r>
            <a:r>
              <a:rPr lang="en-US" sz="2400" dirty="0" err="1"/>
              <a:t>adj</a:t>
            </a:r>
            <a:r>
              <a:rPr lang="en-US" sz="2400" dirty="0"/>
              <a:t>) – polite and respectful; acting with courtesy and civility</a:t>
            </a:r>
          </a:p>
          <a:p>
            <a:pPr marL="0" indent="0">
              <a:buNone/>
            </a:pPr>
            <a:r>
              <a:rPr lang="en-US" sz="2400" dirty="0"/>
              <a:t>Though his customer was angry, the sales clerk handled his complaint in a </a:t>
            </a:r>
            <a:r>
              <a:rPr lang="en-US" sz="2400" i="1" dirty="0"/>
              <a:t>civil </a:t>
            </a:r>
            <a:r>
              <a:rPr lang="en-US" sz="2400" dirty="0"/>
              <a:t>manner.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u="sng" dirty="0"/>
              <a:t>docile </a:t>
            </a:r>
            <a:r>
              <a:rPr lang="en-US" sz="2400" dirty="0"/>
              <a:t>(</a:t>
            </a:r>
            <a:r>
              <a:rPr lang="en-US" sz="2400" dirty="0" err="1"/>
              <a:t>adj</a:t>
            </a:r>
            <a:r>
              <a:rPr lang="en-US" sz="2400" dirty="0"/>
              <a:t>) – easy to manage; gentle; easy to teach or discipline</a:t>
            </a:r>
          </a:p>
          <a:p>
            <a:pPr marL="0" indent="0">
              <a:buNone/>
            </a:pPr>
            <a:r>
              <a:rPr lang="en-US" sz="2400" dirty="0"/>
              <a:t>Jorge was a calm, </a:t>
            </a:r>
            <a:r>
              <a:rPr lang="en-US" sz="2400" i="1" dirty="0"/>
              <a:t>docile </a:t>
            </a:r>
            <a:r>
              <a:rPr lang="en-US" sz="2400" dirty="0"/>
              <a:t>child, unlike his twin sister, who was untruly and rebellious.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7" name="SMARTInkShape-Group10"/>
          <p:cNvGrpSpPr/>
          <p:nvPr/>
        </p:nvGrpSpPr>
        <p:grpSpPr>
          <a:xfrm>
            <a:off x="261938" y="4587875"/>
            <a:ext cx="579002" cy="411457"/>
            <a:chOff x="261938" y="4587875"/>
            <a:chExt cx="579002" cy="411457"/>
          </a:xfrm>
        </p:grpSpPr>
        <p:sp>
          <p:nvSpPr>
            <p:cNvPr id="61" name="SMARTInkShape-49"/>
            <p:cNvSpPr/>
            <p:nvPr/>
          </p:nvSpPr>
          <p:spPr>
            <a:xfrm>
              <a:off x="325438" y="4675188"/>
              <a:ext cx="55563" cy="293688"/>
            </a:xfrm>
            <a:custGeom>
              <a:avLst/>
              <a:gdLst/>
              <a:ahLst/>
              <a:cxnLst/>
              <a:rect l="0" t="0" r="0" b="0"/>
              <a:pathLst>
                <a:path w="55563" h="293688">
                  <a:moveTo>
                    <a:pt x="0" y="0"/>
                  </a:moveTo>
                  <a:lnTo>
                    <a:pt x="0" y="11047"/>
                  </a:lnTo>
                  <a:lnTo>
                    <a:pt x="2351" y="16081"/>
                  </a:lnTo>
                  <a:lnTo>
                    <a:pt x="4213" y="18658"/>
                  </a:lnTo>
                  <a:lnTo>
                    <a:pt x="11824" y="52289"/>
                  </a:lnTo>
                  <a:lnTo>
                    <a:pt x="17693" y="87927"/>
                  </a:lnTo>
                  <a:lnTo>
                    <a:pt x="26817" y="123397"/>
                  </a:lnTo>
                  <a:lnTo>
                    <a:pt x="31657" y="158920"/>
                  </a:lnTo>
                  <a:lnTo>
                    <a:pt x="37840" y="194290"/>
                  </a:lnTo>
                  <a:lnTo>
                    <a:pt x="45781" y="230686"/>
                  </a:lnTo>
                  <a:lnTo>
                    <a:pt x="54100" y="265727"/>
                  </a:lnTo>
                  <a:lnTo>
                    <a:pt x="55562" y="293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0"/>
            <p:cNvSpPr/>
            <p:nvPr/>
          </p:nvSpPr>
          <p:spPr>
            <a:xfrm>
              <a:off x="357188" y="4643438"/>
              <a:ext cx="87313" cy="325438"/>
            </a:xfrm>
            <a:custGeom>
              <a:avLst/>
              <a:gdLst/>
              <a:ahLst/>
              <a:cxnLst/>
              <a:rect l="0" t="0" r="0" b="0"/>
              <a:pathLst>
                <a:path w="87313" h="325438">
                  <a:moveTo>
                    <a:pt x="0" y="0"/>
                  </a:moveTo>
                  <a:lnTo>
                    <a:pt x="0" y="11047"/>
                  </a:lnTo>
                  <a:lnTo>
                    <a:pt x="2351" y="16081"/>
                  </a:lnTo>
                  <a:lnTo>
                    <a:pt x="4213" y="18658"/>
                  </a:lnTo>
                  <a:lnTo>
                    <a:pt x="11824" y="56503"/>
                  </a:lnTo>
                  <a:lnTo>
                    <a:pt x="21411" y="88380"/>
                  </a:lnTo>
                  <a:lnTo>
                    <a:pt x="31798" y="127733"/>
                  </a:lnTo>
                  <a:lnTo>
                    <a:pt x="42053" y="158967"/>
                  </a:lnTo>
                  <a:lnTo>
                    <a:pt x="53911" y="190564"/>
                  </a:lnTo>
                  <a:lnTo>
                    <a:pt x="63011" y="222268"/>
                  </a:lnTo>
                  <a:lnTo>
                    <a:pt x="69773" y="260373"/>
                  </a:lnTo>
                  <a:lnTo>
                    <a:pt x="77445" y="297069"/>
                  </a:lnTo>
                  <a:lnTo>
                    <a:pt x="87312" y="325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1"/>
            <p:cNvSpPr/>
            <p:nvPr/>
          </p:nvSpPr>
          <p:spPr>
            <a:xfrm>
              <a:off x="261938" y="4778375"/>
              <a:ext cx="190501" cy="71439"/>
            </a:xfrm>
            <a:custGeom>
              <a:avLst/>
              <a:gdLst/>
              <a:ahLst/>
              <a:cxnLst/>
              <a:rect l="0" t="0" r="0" b="0"/>
              <a:pathLst>
                <a:path w="190501" h="71439">
                  <a:moveTo>
                    <a:pt x="0" y="71438"/>
                  </a:moveTo>
                  <a:lnTo>
                    <a:pt x="4213" y="71438"/>
                  </a:lnTo>
                  <a:lnTo>
                    <a:pt x="42307" y="55356"/>
                  </a:lnTo>
                  <a:lnTo>
                    <a:pt x="81260" y="39669"/>
                  </a:lnTo>
                  <a:lnTo>
                    <a:pt x="118531" y="23811"/>
                  </a:lnTo>
                  <a:lnTo>
                    <a:pt x="130291" y="19402"/>
                  </a:lnTo>
                  <a:lnTo>
                    <a:pt x="168577" y="984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2"/>
            <p:cNvSpPr/>
            <p:nvPr/>
          </p:nvSpPr>
          <p:spPr>
            <a:xfrm>
              <a:off x="285750" y="4786313"/>
              <a:ext cx="277814" cy="134938"/>
            </a:xfrm>
            <a:custGeom>
              <a:avLst/>
              <a:gdLst/>
              <a:ahLst/>
              <a:cxnLst/>
              <a:rect l="0" t="0" r="0" b="0"/>
              <a:pathLst>
                <a:path w="277814" h="134938">
                  <a:moveTo>
                    <a:pt x="0" y="134937"/>
                  </a:moveTo>
                  <a:lnTo>
                    <a:pt x="4214" y="134937"/>
                  </a:lnTo>
                  <a:lnTo>
                    <a:pt x="8634" y="132585"/>
                  </a:lnTo>
                  <a:lnTo>
                    <a:pt x="41761" y="112066"/>
                  </a:lnTo>
                  <a:lnTo>
                    <a:pt x="79648" y="91018"/>
                  </a:lnTo>
                  <a:lnTo>
                    <a:pt x="96253" y="79258"/>
                  </a:lnTo>
                  <a:lnTo>
                    <a:pt x="133307" y="62169"/>
                  </a:lnTo>
                  <a:lnTo>
                    <a:pt x="170579" y="42070"/>
                  </a:lnTo>
                  <a:lnTo>
                    <a:pt x="205576" y="27451"/>
                  </a:lnTo>
                  <a:lnTo>
                    <a:pt x="241744" y="13360"/>
                  </a:lnTo>
                  <a:lnTo>
                    <a:pt x="2778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3"/>
            <p:cNvSpPr/>
            <p:nvPr/>
          </p:nvSpPr>
          <p:spPr>
            <a:xfrm>
              <a:off x="531813" y="4635500"/>
              <a:ext cx="222251" cy="150308"/>
            </a:xfrm>
            <a:custGeom>
              <a:avLst/>
              <a:gdLst/>
              <a:ahLst/>
              <a:cxnLst/>
              <a:rect l="0" t="0" r="0" b="0"/>
              <a:pathLst>
                <a:path w="222251" h="150308">
                  <a:moveTo>
                    <a:pt x="0" y="0"/>
                  </a:moveTo>
                  <a:lnTo>
                    <a:pt x="26499" y="0"/>
                  </a:lnTo>
                  <a:lnTo>
                    <a:pt x="31768" y="2351"/>
                  </a:lnTo>
                  <a:lnTo>
                    <a:pt x="42337" y="11048"/>
                  </a:lnTo>
                  <a:lnTo>
                    <a:pt x="45274" y="18433"/>
                  </a:lnTo>
                  <a:lnTo>
                    <a:pt x="56053" y="54132"/>
                  </a:lnTo>
                  <a:lnTo>
                    <a:pt x="69128" y="87187"/>
                  </a:lnTo>
                  <a:lnTo>
                    <a:pt x="73105" y="103150"/>
                  </a:lnTo>
                  <a:lnTo>
                    <a:pt x="77517" y="119051"/>
                  </a:lnTo>
                  <a:lnTo>
                    <a:pt x="79431" y="128759"/>
                  </a:lnTo>
                  <a:lnTo>
                    <a:pt x="83221" y="136013"/>
                  </a:lnTo>
                  <a:lnTo>
                    <a:pt x="92550" y="142177"/>
                  </a:lnTo>
                  <a:lnTo>
                    <a:pt x="111669" y="149107"/>
                  </a:lnTo>
                  <a:lnTo>
                    <a:pt x="125299" y="150307"/>
                  </a:lnTo>
                  <a:lnTo>
                    <a:pt x="140509" y="146449"/>
                  </a:lnTo>
                  <a:lnTo>
                    <a:pt x="176405" y="129545"/>
                  </a:lnTo>
                  <a:lnTo>
                    <a:pt x="207780" y="108475"/>
                  </a:lnTo>
                  <a:lnTo>
                    <a:pt x="211409" y="103186"/>
                  </a:lnTo>
                  <a:lnTo>
                    <a:pt x="212377" y="100540"/>
                  </a:lnTo>
                  <a:lnTo>
                    <a:pt x="213904" y="98777"/>
                  </a:lnTo>
                  <a:lnTo>
                    <a:pt x="22225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4"/>
            <p:cNvSpPr/>
            <p:nvPr/>
          </p:nvSpPr>
          <p:spPr>
            <a:xfrm>
              <a:off x="722640" y="4587875"/>
              <a:ext cx="118300" cy="411457"/>
            </a:xfrm>
            <a:custGeom>
              <a:avLst/>
              <a:gdLst/>
              <a:ahLst/>
              <a:cxnLst/>
              <a:rect l="0" t="0" r="0" b="0"/>
              <a:pathLst>
                <a:path w="118300" h="411457">
                  <a:moveTo>
                    <a:pt x="7610" y="0"/>
                  </a:moveTo>
                  <a:lnTo>
                    <a:pt x="3396" y="4214"/>
                  </a:lnTo>
                  <a:lnTo>
                    <a:pt x="1328" y="8634"/>
                  </a:lnTo>
                  <a:lnTo>
                    <a:pt x="0" y="18659"/>
                  </a:lnTo>
                  <a:lnTo>
                    <a:pt x="12349" y="56925"/>
                  </a:lnTo>
                  <a:lnTo>
                    <a:pt x="17268" y="89934"/>
                  </a:lnTo>
                  <a:lnTo>
                    <a:pt x="23995" y="119839"/>
                  </a:lnTo>
                  <a:lnTo>
                    <a:pt x="29222" y="151043"/>
                  </a:lnTo>
                  <a:lnTo>
                    <a:pt x="33122" y="182631"/>
                  </a:lnTo>
                  <a:lnTo>
                    <a:pt x="39864" y="214333"/>
                  </a:lnTo>
                  <a:lnTo>
                    <a:pt x="47447" y="246068"/>
                  </a:lnTo>
                  <a:lnTo>
                    <a:pt x="55279" y="277814"/>
                  </a:lnTo>
                  <a:lnTo>
                    <a:pt x="65538" y="307211"/>
                  </a:lnTo>
                  <a:lnTo>
                    <a:pt x="80593" y="340848"/>
                  </a:lnTo>
                  <a:lnTo>
                    <a:pt x="94778" y="378587"/>
                  </a:lnTo>
                  <a:lnTo>
                    <a:pt x="102678" y="399922"/>
                  </a:lnTo>
                  <a:lnTo>
                    <a:pt x="104502" y="401552"/>
                  </a:lnTo>
                  <a:lnTo>
                    <a:pt x="111284" y="406198"/>
                  </a:lnTo>
                  <a:lnTo>
                    <a:pt x="117263" y="411456"/>
                  </a:lnTo>
                  <a:lnTo>
                    <a:pt x="117754" y="411005"/>
                  </a:lnTo>
                  <a:lnTo>
                    <a:pt x="118299" y="408153"/>
                  </a:lnTo>
                  <a:lnTo>
                    <a:pt x="116189" y="403945"/>
                  </a:lnTo>
                  <a:lnTo>
                    <a:pt x="113194" y="399135"/>
                  </a:lnTo>
                  <a:lnTo>
                    <a:pt x="110798" y="388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11"/>
          <p:cNvGrpSpPr/>
          <p:nvPr/>
        </p:nvGrpSpPr>
        <p:grpSpPr>
          <a:xfrm>
            <a:off x="269875" y="2337542"/>
            <a:ext cx="614691" cy="400897"/>
            <a:chOff x="269875" y="2337542"/>
            <a:chExt cx="614691" cy="400897"/>
          </a:xfrm>
        </p:grpSpPr>
        <p:sp>
          <p:nvSpPr>
            <p:cNvPr id="68" name="SMARTInkShape-55"/>
            <p:cNvSpPr/>
            <p:nvPr/>
          </p:nvSpPr>
          <p:spPr>
            <a:xfrm>
              <a:off x="301625" y="2444750"/>
              <a:ext cx="71439" cy="285751"/>
            </a:xfrm>
            <a:custGeom>
              <a:avLst/>
              <a:gdLst/>
              <a:ahLst/>
              <a:cxnLst/>
              <a:rect l="0" t="0" r="0" b="0"/>
              <a:pathLst>
                <a:path w="71439" h="285751">
                  <a:moveTo>
                    <a:pt x="0" y="0"/>
                  </a:moveTo>
                  <a:lnTo>
                    <a:pt x="0" y="11048"/>
                  </a:lnTo>
                  <a:lnTo>
                    <a:pt x="8084" y="49007"/>
                  </a:lnTo>
                  <a:lnTo>
                    <a:pt x="16427" y="82000"/>
                  </a:lnTo>
                  <a:lnTo>
                    <a:pt x="26567" y="118013"/>
                  </a:lnTo>
                  <a:lnTo>
                    <a:pt x="37063" y="150605"/>
                  </a:lnTo>
                  <a:lnTo>
                    <a:pt x="45278" y="182522"/>
                  </a:lnTo>
                  <a:lnTo>
                    <a:pt x="48198" y="221362"/>
                  </a:lnTo>
                  <a:lnTo>
                    <a:pt x="57406" y="259379"/>
                  </a:lnTo>
                  <a:lnTo>
                    <a:pt x="69248" y="277588"/>
                  </a:lnTo>
                  <a:lnTo>
                    <a:pt x="7143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6"/>
            <p:cNvSpPr/>
            <p:nvPr/>
          </p:nvSpPr>
          <p:spPr>
            <a:xfrm>
              <a:off x="357188" y="2397125"/>
              <a:ext cx="95251" cy="301626"/>
            </a:xfrm>
            <a:custGeom>
              <a:avLst/>
              <a:gdLst/>
              <a:ahLst/>
              <a:cxnLst/>
              <a:rect l="0" t="0" r="0" b="0"/>
              <a:pathLst>
                <a:path w="95251" h="301626">
                  <a:moveTo>
                    <a:pt x="0" y="0"/>
                  </a:moveTo>
                  <a:lnTo>
                    <a:pt x="882" y="19876"/>
                  </a:lnTo>
                  <a:lnTo>
                    <a:pt x="13538" y="57608"/>
                  </a:lnTo>
                  <a:lnTo>
                    <a:pt x="23873" y="93825"/>
                  </a:lnTo>
                  <a:lnTo>
                    <a:pt x="34408" y="126718"/>
                  </a:lnTo>
                  <a:lnTo>
                    <a:pt x="44981" y="158694"/>
                  </a:lnTo>
                  <a:lnTo>
                    <a:pt x="55563" y="190489"/>
                  </a:lnTo>
                  <a:lnTo>
                    <a:pt x="71437" y="229490"/>
                  </a:lnTo>
                  <a:lnTo>
                    <a:pt x="75847" y="240461"/>
                  </a:lnTo>
                  <a:lnTo>
                    <a:pt x="86071" y="278878"/>
                  </a:lnTo>
                  <a:lnTo>
                    <a:pt x="89112" y="285048"/>
                  </a:lnTo>
                  <a:lnTo>
                    <a:pt x="92522" y="290730"/>
                  </a:lnTo>
                  <a:lnTo>
                    <a:pt x="95250" y="301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7"/>
            <p:cNvSpPr/>
            <p:nvPr/>
          </p:nvSpPr>
          <p:spPr>
            <a:xfrm>
              <a:off x="269875" y="2516188"/>
              <a:ext cx="190501" cy="166688"/>
            </a:xfrm>
            <a:custGeom>
              <a:avLst/>
              <a:gdLst/>
              <a:ahLst/>
              <a:cxnLst/>
              <a:rect l="0" t="0" r="0" b="0"/>
              <a:pathLst>
                <a:path w="190501" h="166688">
                  <a:moveTo>
                    <a:pt x="0" y="166687"/>
                  </a:moveTo>
                  <a:lnTo>
                    <a:pt x="0" y="162473"/>
                  </a:lnTo>
                  <a:lnTo>
                    <a:pt x="2352" y="158053"/>
                  </a:lnTo>
                  <a:lnTo>
                    <a:pt x="22872" y="124926"/>
                  </a:lnTo>
                  <a:lnTo>
                    <a:pt x="56484" y="89391"/>
                  </a:lnTo>
                  <a:lnTo>
                    <a:pt x="87495" y="62342"/>
                  </a:lnTo>
                  <a:lnTo>
                    <a:pt x="123672" y="38740"/>
                  </a:lnTo>
                  <a:lnTo>
                    <a:pt x="160871" y="1432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8"/>
            <p:cNvSpPr/>
            <p:nvPr/>
          </p:nvSpPr>
          <p:spPr>
            <a:xfrm>
              <a:off x="309563" y="2524125"/>
              <a:ext cx="190501" cy="214314"/>
            </a:xfrm>
            <a:custGeom>
              <a:avLst/>
              <a:gdLst/>
              <a:ahLst/>
              <a:cxnLst/>
              <a:rect l="0" t="0" r="0" b="0"/>
              <a:pathLst>
                <a:path w="190501" h="214314">
                  <a:moveTo>
                    <a:pt x="0" y="214313"/>
                  </a:moveTo>
                  <a:lnTo>
                    <a:pt x="0" y="207478"/>
                  </a:lnTo>
                  <a:lnTo>
                    <a:pt x="7218" y="193919"/>
                  </a:lnTo>
                  <a:lnTo>
                    <a:pt x="33920" y="160659"/>
                  </a:lnTo>
                  <a:lnTo>
                    <a:pt x="64810" y="121922"/>
                  </a:lnTo>
                  <a:lnTo>
                    <a:pt x="101617" y="85526"/>
                  </a:lnTo>
                  <a:lnTo>
                    <a:pt x="128886" y="55033"/>
                  </a:lnTo>
                  <a:lnTo>
                    <a:pt x="167491" y="1613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9"/>
            <p:cNvSpPr/>
            <p:nvPr/>
          </p:nvSpPr>
          <p:spPr>
            <a:xfrm>
              <a:off x="571500" y="2337542"/>
              <a:ext cx="313066" cy="353272"/>
            </a:xfrm>
            <a:custGeom>
              <a:avLst/>
              <a:gdLst/>
              <a:ahLst/>
              <a:cxnLst/>
              <a:rect l="0" t="0" r="0" b="0"/>
              <a:pathLst>
                <a:path w="313066" h="353272">
                  <a:moveTo>
                    <a:pt x="0" y="75458"/>
                  </a:moveTo>
                  <a:lnTo>
                    <a:pt x="0" y="71244"/>
                  </a:lnTo>
                  <a:lnTo>
                    <a:pt x="2352" y="66824"/>
                  </a:lnTo>
                  <a:lnTo>
                    <a:pt x="20758" y="47863"/>
                  </a:lnTo>
                  <a:lnTo>
                    <a:pt x="48590" y="29960"/>
                  </a:lnTo>
                  <a:lnTo>
                    <a:pt x="83779" y="13456"/>
                  </a:lnTo>
                  <a:lnTo>
                    <a:pt x="118365" y="5002"/>
                  </a:lnTo>
                  <a:lnTo>
                    <a:pt x="141786" y="0"/>
                  </a:lnTo>
                  <a:lnTo>
                    <a:pt x="154444" y="1645"/>
                  </a:lnTo>
                  <a:lnTo>
                    <a:pt x="167274" y="7530"/>
                  </a:lnTo>
                  <a:lnTo>
                    <a:pt x="176661" y="14860"/>
                  </a:lnTo>
                  <a:lnTo>
                    <a:pt x="179940" y="22361"/>
                  </a:lnTo>
                  <a:lnTo>
                    <a:pt x="180814" y="26831"/>
                  </a:lnTo>
                  <a:lnTo>
                    <a:pt x="177082" y="38853"/>
                  </a:lnTo>
                  <a:lnTo>
                    <a:pt x="160837" y="75864"/>
                  </a:lnTo>
                  <a:lnTo>
                    <a:pt x="137161" y="110985"/>
                  </a:lnTo>
                  <a:lnTo>
                    <a:pt x="111315" y="142623"/>
                  </a:lnTo>
                  <a:lnTo>
                    <a:pt x="108606" y="144047"/>
                  </a:lnTo>
                  <a:lnTo>
                    <a:pt x="106800" y="145879"/>
                  </a:lnTo>
                  <a:lnTo>
                    <a:pt x="104793" y="150265"/>
                  </a:lnTo>
                  <a:lnTo>
                    <a:pt x="105140" y="151788"/>
                  </a:lnTo>
                  <a:lnTo>
                    <a:pt x="106253" y="152803"/>
                  </a:lnTo>
                  <a:lnTo>
                    <a:pt x="110163" y="154432"/>
                  </a:lnTo>
                  <a:lnTo>
                    <a:pt x="128267" y="148498"/>
                  </a:lnTo>
                  <a:lnTo>
                    <a:pt x="150306" y="142666"/>
                  </a:lnTo>
                  <a:lnTo>
                    <a:pt x="188832" y="129107"/>
                  </a:lnTo>
                  <a:lnTo>
                    <a:pt x="226494" y="124273"/>
                  </a:lnTo>
                  <a:lnTo>
                    <a:pt x="247712" y="124317"/>
                  </a:lnTo>
                  <a:lnTo>
                    <a:pt x="281754" y="134177"/>
                  </a:lnTo>
                  <a:lnTo>
                    <a:pt x="298579" y="141755"/>
                  </a:lnTo>
                  <a:lnTo>
                    <a:pt x="302240" y="145233"/>
                  </a:lnTo>
                  <a:lnTo>
                    <a:pt x="312812" y="168540"/>
                  </a:lnTo>
                  <a:lnTo>
                    <a:pt x="313065" y="181210"/>
                  </a:lnTo>
                  <a:lnTo>
                    <a:pt x="306041" y="210902"/>
                  </a:lnTo>
                  <a:lnTo>
                    <a:pt x="294506" y="230144"/>
                  </a:lnTo>
                  <a:lnTo>
                    <a:pt x="261000" y="266468"/>
                  </a:lnTo>
                  <a:lnTo>
                    <a:pt x="223009" y="299376"/>
                  </a:lnTo>
                  <a:lnTo>
                    <a:pt x="196758" y="318976"/>
                  </a:lnTo>
                  <a:lnTo>
                    <a:pt x="157377" y="341706"/>
                  </a:lnTo>
                  <a:lnTo>
                    <a:pt x="149757" y="346968"/>
                  </a:lnTo>
                  <a:lnTo>
                    <a:pt x="142875" y="353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12"/>
          <p:cNvGrpSpPr/>
          <p:nvPr/>
        </p:nvGrpSpPr>
        <p:grpSpPr>
          <a:xfrm>
            <a:off x="1198563" y="914837"/>
            <a:ext cx="833438" cy="505976"/>
            <a:chOff x="1198563" y="914837"/>
            <a:chExt cx="833438" cy="505976"/>
          </a:xfrm>
        </p:grpSpPr>
        <p:sp>
          <p:nvSpPr>
            <p:cNvPr id="74" name="SMARTInkShape-60"/>
            <p:cNvSpPr/>
            <p:nvPr/>
          </p:nvSpPr>
          <p:spPr>
            <a:xfrm>
              <a:off x="1301750" y="1087438"/>
              <a:ext cx="79376" cy="307448"/>
            </a:xfrm>
            <a:custGeom>
              <a:avLst/>
              <a:gdLst/>
              <a:ahLst/>
              <a:cxnLst/>
              <a:rect l="0" t="0" r="0" b="0"/>
              <a:pathLst>
                <a:path w="79376" h="307448">
                  <a:moveTo>
                    <a:pt x="0" y="0"/>
                  </a:moveTo>
                  <a:lnTo>
                    <a:pt x="6283" y="34537"/>
                  </a:lnTo>
                  <a:lnTo>
                    <a:pt x="9799" y="64325"/>
                  </a:lnTo>
                  <a:lnTo>
                    <a:pt x="16427" y="97846"/>
                  </a:lnTo>
                  <a:lnTo>
                    <a:pt x="26328" y="135706"/>
                  </a:lnTo>
                  <a:lnTo>
                    <a:pt x="38081" y="172501"/>
                  </a:lnTo>
                  <a:lnTo>
                    <a:pt x="47149" y="205745"/>
                  </a:lnTo>
                  <a:lnTo>
                    <a:pt x="55422" y="237938"/>
                  </a:lnTo>
                  <a:lnTo>
                    <a:pt x="61904" y="271993"/>
                  </a:lnTo>
                  <a:lnTo>
                    <a:pt x="67495" y="284340"/>
                  </a:lnTo>
                  <a:lnTo>
                    <a:pt x="75855" y="298855"/>
                  </a:lnTo>
                  <a:lnTo>
                    <a:pt x="78680" y="307447"/>
                  </a:lnTo>
                  <a:lnTo>
                    <a:pt x="78911" y="307270"/>
                  </a:lnTo>
                  <a:lnTo>
                    <a:pt x="79375" y="293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1"/>
            <p:cNvSpPr/>
            <p:nvPr/>
          </p:nvSpPr>
          <p:spPr>
            <a:xfrm>
              <a:off x="1349375" y="1000125"/>
              <a:ext cx="110652" cy="349251"/>
            </a:xfrm>
            <a:custGeom>
              <a:avLst/>
              <a:gdLst/>
              <a:ahLst/>
              <a:cxnLst/>
              <a:rect l="0" t="0" r="0" b="0"/>
              <a:pathLst>
                <a:path w="110652" h="349251">
                  <a:moveTo>
                    <a:pt x="0" y="0"/>
                  </a:moveTo>
                  <a:lnTo>
                    <a:pt x="0" y="36867"/>
                  </a:lnTo>
                  <a:lnTo>
                    <a:pt x="4214" y="75094"/>
                  </a:lnTo>
                  <a:lnTo>
                    <a:pt x="11048" y="110347"/>
                  </a:lnTo>
                  <a:lnTo>
                    <a:pt x="16686" y="149973"/>
                  </a:lnTo>
                  <a:lnTo>
                    <a:pt x="30604" y="188505"/>
                  </a:lnTo>
                  <a:lnTo>
                    <a:pt x="42107" y="221856"/>
                  </a:lnTo>
                  <a:lnTo>
                    <a:pt x="58327" y="253922"/>
                  </a:lnTo>
                  <a:lnTo>
                    <a:pt x="73290" y="283383"/>
                  </a:lnTo>
                  <a:lnTo>
                    <a:pt x="97540" y="322653"/>
                  </a:lnTo>
                  <a:lnTo>
                    <a:pt x="108726" y="340597"/>
                  </a:lnTo>
                  <a:lnTo>
                    <a:pt x="110651" y="347541"/>
                  </a:lnTo>
                  <a:lnTo>
                    <a:pt x="109927" y="348111"/>
                  </a:lnTo>
                  <a:lnTo>
                    <a:pt x="103188" y="34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2"/>
            <p:cNvSpPr/>
            <p:nvPr/>
          </p:nvSpPr>
          <p:spPr>
            <a:xfrm>
              <a:off x="1198563" y="1009790"/>
              <a:ext cx="301626" cy="307836"/>
            </a:xfrm>
            <a:custGeom>
              <a:avLst/>
              <a:gdLst/>
              <a:ahLst/>
              <a:cxnLst/>
              <a:rect l="0" t="0" r="0" b="0"/>
              <a:pathLst>
                <a:path w="301626" h="307836">
                  <a:moveTo>
                    <a:pt x="0" y="307835"/>
                  </a:moveTo>
                  <a:lnTo>
                    <a:pt x="0" y="291797"/>
                  </a:lnTo>
                  <a:lnTo>
                    <a:pt x="4703" y="282774"/>
                  </a:lnTo>
                  <a:lnTo>
                    <a:pt x="27959" y="244726"/>
                  </a:lnTo>
                  <a:lnTo>
                    <a:pt x="49735" y="214563"/>
                  </a:lnTo>
                  <a:lnTo>
                    <a:pt x="79020" y="183283"/>
                  </a:lnTo>
                  <a:lnTo>
                    <a:pt x="114351" y="150790"/>
                  </a:lnTo>
                  <a:lnTo>
                    <a:pt x="148436" y="115390"/>
                  </a:lnTo>
                  <a:lnTo>
                    <a:pt x="185190" y="86479"/>
                  </a:lnTo>
                  <a:lnTo>
                    <a:pt x="217933" y="57725"/>
                  </a:lnTo>
                  <a:lnTo>
                    <a:pt x="253147" y="31314"/>
                  </a:lnTo>
                  <a:lnTo>
                    <a:pt x="291630" y="4104"/>
                  </a:lnTo>
                  <a:lnTo>
                    <a:pt x="298663" y="0"/>
                  </a:lnTo>
                  <a:lnTo>
                    <a:pt x="299650" y="306"/>
                  </a:lnTo>
                  <a:lnTo>
                    <a:pt x="300308" y="1392"/>
                  </a:lnTo>
                  <a:lnTo>
                    <a:pt x="301625" y="62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3"/>
            <p:cNvSpPr/>
            <p:nvPr/>
          </p:nvSpPr>
          <p:spPr>
            <a:xfrm>
              <a:off x="1254125" y="1119188"/>
              <a:ext cx="309564" cy="301625"/>
            </a:xfrm>
            <a:custGeom>
              <a:avLst/>
              <a:gdLst/>
              <a:ahLst/>
              <a:cxnLst/>
              <a:rect l="0" t="0" r="0" b="0"/>
              <a:pathLst>
                <a:path w="309564" h="301625">
                  <a:moveTo>
                    <a:pt x="0" y="301624"/>
                  </a:moveTo>
                  <a:lnTo>
                    <a:pt x="4214" y="293197"/>
                  </a:lnTo>
                  <a:lnTo>
                    <a:pt x="36541" y="255880"/>
                  </a:lnTo>
                  <a:lnTo>
                    <a:pt x="61196" y="226530"/>
                  </a:lnTo>
                  <a:lnTo>
                    <a:pt x="95057" y="191278"/>
                  </a:lnTo>
                  <a:lnTo>
                    <a:pt x="128805" y="152905"/>
                  </a:lnTo>
                  <a:lnTo>
                    <a:pt x="165360" y="113606"/>
                  </a:lnTo>
                  <a:lnTo>
                    <a:pt x="199906" y="82462"/>
                  </a:lnTo>
                  <a:lnTo>
                    <a:pt x="232485" y="56477"/>
                  </a:lnTo>
                  <a:lnTo>
                    <a:pt x="268435" y="24629"/>
                  </a:lnTo>
                  <a:lnTo>
                    <a:pt x="289807" y="4680"/>
                  </a:lnTo>
                  <a:lnTo>
                    <a:pt x="299894" y="616"/>
                  </a:lnTo>
                  <a:lnTo>
                    <a:pt x="3095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4"/>
            <p:cNvSpPr/>
            <p:nvPr/>
          </p:nvSpPr>
          <p:spPr>
            <a:xfrm>
              <a:off x="1635125" y="914837"/>
              <a:ext cx="396876" cy="323222"/>
            </a:xfrm>
            <a:custGeom>
              <a:avLst/>
              <a:gdLst/>
              <a:ahLst/>
              <a:cxnLst/>
              <a:rect l="0" t="0" r="0" b="0"/>
              <a:pathLst>
                <a:path w="396876" h="323222">
                  <a:moveTo>
                    <a:pt x="0" y="117038"/>
                  </a:moveTo>
                  <a:lnTo>
                    <a:pt x="0" y="105990"/>
                  </a:lnTo>
                  <a:lnTo>
                    <a:pt x="11048" y="79491"/>
                  </a:lnTo>
                  <a:lnTo>
                    <a:pt x="28477" y="53275"/>
                  </a:lnTo>
                  <a:lnTo>
                    <a:pt x="64114" y="24748"/>
                  </a:lnTo>
                  <a:lnTo>
                    <a:pt x="103269" y="6651"/>
                  </a:lnTo>
                  <a:lnTo>
                    <a:pt x="127024" y="546"/>
                  </a:lnTo>
                  <a:lnTo>
                    <a:pt x="142886" y="0"/>
                  </a:lnTo>
                  <a:lnTo>
                    <a:pt x="172275" y="6836"/>
                  </a:lnTo>
                  <a:lnTo>
                    <a:pt x="178350" y="9174"/>
                  </a:lnTo>
                  <a:lnTo>
                    <a:pt x="195328" y="25106"/>
                  </a:lnTo>
                  <a:lnTo>
                    <a:pt x="201465" y="41490"/>
                  </a:lnTo>
                  <a:lnTo>
                    <a:pt x="204920" y="72899"/>
                  </a:lnTo>
                  <a:lnTo>
                    <a:pt x="205944" y="107781"/>
                  </a:lnTo>
                  <a:lnTo>
                    <a:pt x="203896" y="145163"/>
                  </a:lnTo>
                  <a:lnTo>
                    <a:pt x="199099" y="172753"/>
                  </a:lnTo>
                  <a:lnTo>
                    <a:pt x="186482" y="208120"/>
                  </a:lnTo>
                  <a:lnTo>
                    <a:pt x="171573" y="240059"/>
                  </a:lnTo>
                  <a:lnTo>
                    <a:pt x="153084" y="275002"/>
                  </a:lnTo>
                  <a:lnTo>
                    <a:pt x="141196" y="297016"/>
                  </a:lnTo>
                  <a:lnTo>
                    <a:pt x="119636" y="322766"/>
                  </a:lnTo>
                  <a:lnTo>
                    <a:pt x="127660" y="323221"/>
                  </a:lnTo>
                  <a:lnTo>
                    <a:pt x="134055" y="320976"/>
                  </a:lnTo>
                  <a:lnTo>
                    <a:pt x="168668" y="293702"/>
                  </a:lnTo>
                  <a:lnTo>
                    <a:pt x="199711" y="267567"/>
                  </a:lnTo>
                  <a:lnTo>
                    <a:pt x="238899" y="244505"/>
                  </a:lnTo>
                  <a:lnTo>
                    <a:pt x="270104" y="228301"/>
                  </a:lnTo>
                  <a:lnTo>
                    <a:pt x="301693" y="214681"/>
                  </a:lnTo>
                  <a:lnTo>
                    <a:pt x="335544" y="202177"/>
                  </a:lnTo>
                  <a:lnTo>
                    <a:pt x="365929" y="190085"/>
                  </a:lnTo>
                  <a:lnTo>
                    <a:pt x="388098" y="188517"/>
                  </a:lnTo>
                  <a:lnTo>
                    <a:pt x="396875" y="1964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723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97799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may use your notes from Monday: </a:t>
            </a:r>
          </a:p>
          <a:p>
            <a:pPr>
              <a:buAutoNum type="arabicPeriod"/>
            </a:pPr>
            <a:r>
              <a:rPr lang="en-US" dirty="0" smtClean="0"/>
              <a:t>What natural phenomenon is controlled by Aeolus? </a:t>
            </a:r>
          </a:p>
          <a:p>
            <a:pPr>
              <a:buAutoNum type="arabicPeriod"/>
            </a:pPr>
            <a:r>
              <a:rPr lang="en-US" dirty="0" smtClean="0"/>
              <a:t>Who helps Odysseus outwit Circe? </a:t>
            </a:r>
          </a:p>
          <a:p>
            <a:pPr>
              <a:buAutoNum type="arabicPeriod"/>
            </a:pPr>
            <a:r>
              <a:rPr lang="en-US" dirty="0" smtClean="0"/>
              <a:t>Why must Odysseus visit the underworld? </a:t>
            </a:r>
          </a:p>
          <a:p>
            <a:pPr>
              <a:buAutoNum type="arabicPeriod"/>
            </a:pPr>
            <a:r>
              <a:rPr lang="en-US" dirty="0" smtClean="0"/>
              <a:t>Why is Odysseus’ mother in the underworld? </a:t>
            </a:r>
          </a:p>
          <a:p>
            <a:pPr>
              <a:buAutoNum type="arabicPeriod"/>
            </a:pPr>
            <a:r>
              <a:rPr lang="en-US" dirty="0" smtClean="0"/>
              <a:t>What lesson does Odysseus learn in his dealing with Poseidon?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609600"/>
            <a:ext cx="8305800" cy="685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Writing: The Odyssey/ Complex Sentences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371600"/>
            <a:ext cx="8839200" cy="4669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Switch paragraphs with someone at your table.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b="1" dirty="0" smtClean="0"/>
              <a:t>Underline or highlight </a:t>
            </a:r>
            <a:r>
              <a:rPr lang="en-US" sz="2200" dirty="0" smtClean="0"/>
              <a:t>evidence – specific examples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If no evidence- write NO EVIDENCE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Circle or st</a:t>
            </a:r>
            <a:r>
              <a:rPr lang="en-US" sz="2400" dirty="0" smtClean="0"/>
              <a:t>ar complex sentences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7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Writing: The Odyssey/ Complex Sentences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799" cy="5791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Which Greek value do you think is the most important? Why?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Belief/Faith	</a:t>
            </a:r>
            <a:r>
              <a:rPr lang="en-US" sz="2400" dirty="0"/>
              <a:t> </a:t>
            </a:r>
            <a:r>
              <a:rPr lang="en-US" sz="2400" dirty="0" smtClean="0"/>
              <a:t>   -Hospitality			</a:t>
            </a:r>
            <a:r>
              <a:rPr lang="en-US" sz="2400" dirty="0" smtClean="0">
                <a:solidFill>
                  <a:srgbClr val="FF0000"/>
                </a:solidFill>
              </a:rPr>
              <a:t>P = Point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Intelligence	</a:t>
            </a:r>
            <a:r>
              <a:rPr lang="en-US" sz="2400" dirty="0"/>
              <a:t>	</a:t>
            </a:r>
            <a:r>
              <a:rPr lang="en-US" sz="2400" dirty="0" smtClean="0"/>
              <a:t>-Loyalty				</a:t>
            </a:r>
            <a:r>
              <a:rPr lang="en-US" sz="2400" dirty="0" smtClean="0">
                <a:solidFill>
                  <a:srgbClr val="0070C0"/>
                </a:solidFill>
              </a:rPr>
              <a:t>E= Evidence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Glory			    - Bravery			</a:t>
            </a:r>
            <a:r>
              <a:rPr lang="en-US" sz="2400" dirty="0" smtClean="0">
                <a:solidFill>
                  <a:srgbClr val="7030A0"/>
                </a:solidFill>
              </a:rPr>
              <a:t>A= Analysis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Use </a:t>
            </a:r>
            <a:r>
              <a:rPr lang="en-US" sz="2400" b="1" dirty="0" smtClean="0"/>
              <a:t>specific examples: </a:t>
            </a:r>
          </a:p>
          <a:p>
            <a:pPr marL="0" indent="0">
              <a:buNone/>
            </a:pPr>
            <a:r>
              <a:rPr lang="en-US" sz="2400" dirty="0" smtClean="0"/>
              <a:t>Highlight complex sentences </a:t>
            </a:r>
          </a:p>
          <a:p>
            <a:pPr marL="0" indent="0">
              <a:buNone/>
            </a:pPr>
            <a:r>
              <a:rPr lang="en-US" sz="2400" dirty="0" smtClean="0"/>
              <a:t>Highlight compound sentences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IC, FANBOYS, </a:t>
            </a:r>
            <a:r>
              <a:rPr lang="en-US" sz="2400" dirty="0" smtClean="0">
                <a:solidFill>
                  <a:schemeClr val="tx1"/>
                </a:solidFill>
              </a:rPr>
              <a:t>IC </a:t>
            </a:r>
            <a:r>
              <a:rPr lang="en-US" sz="2400" dirty="0" smtClean="0">
                <a:solidFill>
                  <a:srgbClr val="FF0000"/>
                </a:solidFill>
              </a:rPr>
              <a:t>    I bought cookies</a:t>
            </a:r>
            <a:r>
              <a:rPr lang="en-US" sz="2400" dirty="0" smtClean="0"/>
              <a:t>, but </a:t>
            </a:r>
            <a:r>
              <a:rPr lang="en-US" sz="2400" dirty="0" smtClean="0">
                <a:solidFill>
                  <a:srgbClr val="FF0000"/>
                </a:solidFill>
              </a:rPr>
              <a:t>I forgot milk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Highlight simple sentences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I bought cookies.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16799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Reading/ Literature: The Odyssey Active Reading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Book 12: The Sirens; Scylla and Charybdis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1-2 sentence summary, </a:t>
            </a:r>
            <a:r>
              <a:rPr lang="en-US" sz="2000" b="1" dirty="0" smtClean="0"/>
              <a:t>key</a:t>
            </a:r>
            <a:r>
              <a:rPr lang="en-US" sz="2000" dirty="0" smtClean="0"/>
              <a:t> conflict, </a:t>
            </a:r>
            <a:r>
              <a:rPr lang="en-US" sz="2000" b="1" dirty="0" smtClean="0"/>
              <a:t>key</a:t>
            </a:r>
            <a:r>
              <a:rPr lang="en-US" sz="2000" dirty="0" smtClean="0"/>
              <a:t> characters,, human values/behaviors, gods/goddesses behaviors, something interesting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Odysseus clearly faces monsters, but what </a:t>
            </a:r>
            <a:r>
              <a:rPr lang="en-US" sz="2000" i="1" dirty="0" smtClean="0"/>
              <a:t>real life human experiences </a:t>
            </a:r>
            <a:r>
              <a:rPr lang="en-US" sz="2000" dirty="0" smtClean="0"/>
              <a:t>could these monsters represent?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AutoShape 2" descr="Image result for sire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sire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sire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8500"/>
            <a:ext cx="2823254" cy="188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Image result for scyl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scyll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scyll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Image result for scyll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Image result for scyl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72801"/>
            <a:ext cx="3213100" cy="266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charybd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30" y="3128500"/>
            <a:ext cx="3327241" cy="204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9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06400"/>
            <a:ext cx="6197599" cy="762000"/>
          </a:xfrm>
        </p:spPr>
        <p:txBody>
          <a:bodyPr>
            <a:normAutofit/>
          </a:bodyPr>
          <a:lstStyle/>
          <a:p>
            <a:r>
              <a:rPr lang="en-US" sz="2800" dirty="0"/>
              <a:t>Agenda: </a:t>
            </a:r>
            <a:r>
              <a:rPr lang="en-US" sz="2800" dirty="0" smtClean="0"/>
              <a:t>Friday October 21,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95400"/>
            <a:ext cx="8255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Vocabulary 3 (3, 4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MAP goals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The Odyssey- viewing guide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Random fact of the day:</a:t>
            </a:r>
          </a:p>
          <a:p>
            <a:pPr marL="0" indent="0">
              <a:buNone/>
            </a:pPr>
            <a:r>
              <a:rPr lang="en-US" sz="2400" dirty="0" smtClean="0"/>
              <a:t>Children grow faster in the springtime.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6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3: Able and Capable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66800"/>
            <a:ext cx="8610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Suffixes:   -able</a:t>
            </a:r>
            <a:r>
              <a:rPr lang="en-US" sz="2400" b="1" dirty="0"/>
              <a:t>, 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ible</a:t>
            </a:r>
            <a:r>
              <a:rPr lang="en-US" sz="2400" b="1" dirty="0" smtClean="0"/>
              <a:t>- </a:t>
            </a:r>
            <a:r>
              <a:rPr lang="en-US" sz="2400" b="1" dirty="0"/>
              <a:t>can do		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-</a:t>
            </a:r>
            <a:r>
              <a:rPr lang="en-US" sz="2400" b="1" dirty="0" err="1" smtClean="0"/>
              <a:t>il</a:t>
            </a:r>
            <a:r>
              <a:rPr lang="en-US" sz="2400" b="1" dirty="0"/>
              <a:t>, 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ile</a:t>
            </a:r>
            <a:r>
              <a:rPr lang="en-US" sz="2400" b="1" dirty="0" smtClean="0"/>
              <a:t> </a:t>
            </a:r>
            <a:r>
              <a:rPr lang="en-US" sz="2400" b="1" dirty="0"/>
              <a:t>– capable of being, like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3. edible (</a:t>
            </a:r>
            <a:r>
              <a:rPr lang="en-US" sz="2400" dirty="0" err="1"/>
              <a:t>adj</a:t>
            </a:r>
            <a:r>
              <a:rPr lang="en-US" sz="2400" dirty="0"/>
              <a:t>) – able to be eaten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Artichokes are </a:t>
            </a:r>
            <a:r>
              <a:rPr lang="en-US" sz="2400" i="1" dirty="0"/>
              <a:t>edible</a:t>
            </a:r>
            <a:r>
              <a:rPr lang="en-US" sz="2400" dirty="0"/>
              <a:t> thistles.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4. futile (</a:t>
            </a:r>
            <a:r>
              <a:rPr lang="en-US" sz="2400" dirty="0" err="1"/>
              <a:t>adj</a:t>
            </a:r>
            <a:r>
              <a:rPr lang="en-US" sz="2400" dirty="0"/>
              <a:t>) – useless; ineffective; incapable of producing the desired effect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His efforts to remove the stump were </a:t>
            </a:r>
            <a:r>
              <a:rPr lang="en-US" sz="2400" i="1" dirty="0"/>
              <a:t>futile</a:t>
            </a:r>
            <a:r>
              <a:rPr lang="en-US" sz="2400" dirty="0"/>
              <a:t>; it would not budge.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Goal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599" cy="459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Lhstiger.weebly.com</a:t>
            </a:r>
          </a:p>
          <a:p>
            <a:pPr marL="0" indent="0">
              <a:buNone/>
            </a:pPr>
            <a:r>
              <a:rPr lang="en-US" dirty="0" smtClean="0"/>
              <a:t>-Under Students (left side of screen) </a:t>
            </a:r>
          </a:p>
          <a:p>
            <a:pPr marL="0" indent="0">
              <a:buNone/>
            </a:pPr>
            <a:r>
              <a:rPr lang="en-US" dirty="0" smtClean="0"/>
              <a:t>-Submit Reading Goal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 be specific. What do you want to achieve and how will you do it? </a:t>
            </a:r>
          </a:p>
          <a:p>
            <a:pPr marL="0" indent="0">
              <a:buNone/>
            </a:pPr>
            <a:r>
              <a:rPr lang="en-US" dirty="0" smtClean="0"/>
              <a:t>Ex. I will increase my informational reading skills by finding non-fiction articles that I am interested in (education, social issues).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9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427</Words>
  <Application>Microsoft Office PowerPoint</Application>
  <PresentationFormat>On-screen Show (4:3)</PresentationFormat>
  <Paragraphs>106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Agenda: Wednesday October 19, 2016</vt:lpstr>
      <vt:lpstr>Vocabulary 3: Able and Capable </vt:lpstr>
      <vt:lpstr>Pop Quiz</vt:lpstr>
      <vt:lpstr>Writing: The Odyssey/ Complex Sentences</vt:lpstr>
      <vt:lpstr>Writing: The Odyssey/ Complex Sentences</vt:lpstr>
      <vt:lpstr>Reading/ Literature: The Odyssey Active Reading</vt:lpstr>
      <vt:lpstr>Agenda: Friday October 21, 2016</vt:lpstr>
      <vt:lpstr>Vocabulary 3: Able and Capable </vt:lpstr>
      <vt:lpstr>Map Goal reporting</vt:lpstr>
      <vt:lpstr>Writing: The Odyssey/ Complex Sentences</vt:lpstr>
      <vt:lpstr>Writing: The Odyssey/ Complex Sentences</vt:lpstr>
      <vt:lpstr>Reading/ Literature: The Odyssey Active Reading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Wednesday October 19, 2016</dc:title>
  <dc:creator>User</dc:creator>
  <cp:lastModifiedBy>User</cp:lastModifiedBy>
  <cp:revision>8</cp:revision>
  <dcterms:created xsi:type="dcterms:W3CDTF">2016-10-19T13:59:28Z</dcterms:created>
  <dcterms:modified xsi:type="dcterms:W3CDTF">2016-10-21T17:19:12Z</dcterms:modified>
</cp:coreProperties>
</file>