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7" r:id="rId3"/>
    <p:sldId id="258" r:id="rId4"/>
    <p:sldId id="259" r:id="rId5"/>
    <p:sldId id="262" r:id="rId6"/>
    <p:sldId id="270" r:id="rId7"/>
    <p:sldId id="263" r:id="rId8"/>
    <p:sldId id="265" r:id="rId9"/>
    <p:sldId id="267"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9144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231973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06759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435561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411146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3433451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92548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977341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1368553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9144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5129134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508181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707823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55155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426718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1371699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0720972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3835981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3117997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Tree>
    <p:extLst>
      <p:ext uri="{BB962C8B-B14F-4D97-AF65-F5344CB8AC3E}">
        <p14:creationId xmlns:p14="http://schemas.microsoft.com/office/powerpoint/2010/main" val="41344300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8763437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34191648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5948580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1099816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870027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9312275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7074458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09183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051824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15577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082531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9622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94408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Tree>
    <p:extLst>
      <p:ext uri="{BB962C8B-B14F-4D97-AF65-F5344CB8AC3E}">
        <p14:creationId xmlns:p14="http://schemas.microsoft.com/office/powerpoint/2010/main" val="677721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802770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BBE46C-0F04-F745-9188-D6FD9B06B58D}" type="datetimeFigureOut">
              <a:rPr lang="en-US" smtClean="0">
                <a:solidFill>
                  <a:prstClr val="black">
                    <a:tint val="75000"/>
                  </a:prstClr>
                </a:solidFill>
              </a:rPr>
              <a:pPr/>
              <a:t>10/20/2016</a:t>
            </a:fld>
            <a:endParaRPr lang="en-US">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07590446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239000" cy="609600"/>
          </a:xfrm>
        </p:spPr>
        <p:txBody>
          <a:bodyPr>
            <a:normAutofit/>
          </a:bodyPr>
          <a:lstStyle/>
          <a:p>
            <a:r>
              <a:rPr lang="en-US" sz="2800" dirty="0" smtClean="0">
                <a:solidFill>
                  <a:schemeClr val="accent2"/>
                </a:solidFill>
              </a:rPr>
              <a:t>Agenda: Tuesday October 18, 2016</a:t>
            </a:r>
            <a:endParaRPr lang="en-US" sz="2800" dirty="0">
              <a:solidFill>
                <a:schemeClr val="accent2"/>
              </a:solidFill>
            </a:endParaRPr>
          </a:p>
        </p:txBody>
      </p:sp>
      <p:sp>
        <p:nvSpPr>
          <p:cNvPr id="3" name="Content Placeholder 2"/>
          <p:cNvSpPr>
            <a:spLocks noGrp="1"/>
          </p:cNvSpPr>
          <p:nvPr>
            <p:ph idx="1"/>
          </p:nvPr>
        </p:nvSpPr>
        <p:spPr>
          <a:xfrm>
            <a:off x="381001" y="990600"/>
            <a:ext cx="7696200" cy="5638800"/>
          </a:xfrm>
        </p:spPr>
        <p:txBody>
          <a:bodyPr>
            <a:normAutofit/>
          </a:bodyPr>
          <a:lstStyle/>
          <a:p>
            <a:pPr marL="0" indent="0">
              <a:buNone/>
            </a:pPr>
            <a:r>
              <a:rPr lang="en-US" sz="2000" dirty="0" smtClean="0"/>
              <a:t>Warm Up</a:t>
            </a:r>
          </a:p>
          <a:p>
            <a:pPr marL="0" indent="0">
              <a:buNone/>
            </a:pPr>
            <a:r>
              <a:rPr lang="en-US" sz="2000" dirty="0" smtClean="0"/>
              <a:t>Vocabulary 2 (13, 14, 15) Test Thursday!</a:t>
            </a:r>
          </a:p>
          <a:p>
            <a:pPr marL="0" indent="0">
              <a:buNone/>
            </a:pPr>
            <a:r>
              <a:rPr lang="en-US" sz="2000" dirty="0" smtClean="0">
                <a:sym typeface="Wingdings" panose="05000000000000000000" pitchFamily="2" charset="2"/>
              </a:rPr>
              <a:t>Reading –The Odyssey</a:t>
            </a:r>
          </a:p>
          <a:p>
            <a:pPr marL="0" indent="0">
              <a:buNone/>
            </a:pPr>
            <a:endParaRPr lang="en-US" sz="2000"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sz="2000" dirty="0" smtClean="0">
                <a:sym typeface="Wingdings" panose="05000000000000000000" pitchFamily="2" charset="2"/>
              </a:rPr>
              <a:t>Random fact of the day: </a:t>
            </a:r>
          </a:p>
          <a:p>
            <a:pPr marL="0" indent="0">
              <a:buNone/>
            </a:pPr>
            <a:r>
              <a:rPr lang="en-US" sz="2000" dirty="0"/>
              <a:t>During your lifetime, you will produce enough saliva to fill two swimming pools.</a:t>
            </a:r>
          </a:p>
          <a:p>
            <a:pPr marL="0" indent="0">
              <a:buNone/>
            </a:pPr>
            <a:endParaRPr lang="en-US" sz="2000" dirty="0" smtClean="0">
              <a:sym typeface="Wingdings" panose="05000000000000000000" pitchFamily="2" charset="2"/>
            </a:endParaRPr>
          </a:p>
          <a:p>
            <a:pPr marL="0" indent="0">
              <a:buNone/>
            </a:pPr>
            <a:endParaRPr lang="en-US" sz="2000" dirty="0" smtClean="0">
              <a:sym typeface="Wingdings" panose="05000000000000000000" pitchFamily="2" charset="2"/>
            </a:endParaRPr>
          </a:p>
        </p:txBody>
      </p:sp>
    </p:spTree>
    <p:extLst>
      <p:ext uri="{BB962C8B-B14F-4D97-AF65-F5344CB8AC3E}">
        <p14:creationId xmlns:p14="http://schemas.microsoft.com/office/powerpoint/2010/main" val="1708251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5" y="259976"/>
            <a:ext cx="6447501" cy="587188"/>
          </a:xfrm>
        </p:spPr>
        <p:txBody>
          <a:bodyPr>
            <a:normAutofit fontScale="90000"/>
          </a:bodyPr>
          <a:lstStyle/>
          <a:p>
            <a:r>
              <a:rPr lang="en-US" dirty="0" smtClean="0"/>
              <a:t>Warm Up- 10/18</a:t>
            </a:r>
            <a:endParaRPr lang="en-US" dirty="0"/>
          </a:p>
        </p:txBody>
      </p:sp>
      <p:sp>
        <p:nvSpPr>
          <p:cNvPr id="3" name="Content Placeholder 2"/>
          <p:cNvSpPr>
            <a:spLocks noGrp="1"/>
          </p:cNvSpPr>
          <p:nvPr>
            <p:ph idx="1"/>
          </p:nvPr>
        </p:nvSpPr>
        <p:spPr>
          <a:xfrm>
            <a:off x="121024" y="1066799"/>
            <a:ext cx="8794375" cy="5638801"/>
          </a:xfrm>
        </p:spPr>
        <p:txBody>
          <a:bodyPr>
            <a:normAutofit fontScale="85000" lnSpcReduction="20000"/>
          </a:bodyPr>
          <a:lstStyle/>
          <a:p>
            <a:pPr marL="0" indent="0" fontAlgn="base">
              <a:buNone/>
            </a:pPr>
            <a:r>
              <a:rPr lang="en-US" sz="2800" dirty="0" smtClean="0"/>
              <a:t>TIB reflection: To be turned in! Anonymously </a:t>
            </a:r>
          </a:p>
          <a:p>
            <a:pPr marL="0" indent="0" fontAlgn="base">
              <a:buNone/>
            </a:pPr>
            <a:endParaRPr lang="en-US" sz="2800" dirty="0"/>
          </a:p>
          <a:p>
            <a:pPr marL="514350" indent="-514350" fontAlgn="base">
              <a:buAutoNum type="arabicPeriod"/>
            </a:pPr>
            <a:r>
              <a:rPr lang="en-US" sz="2800" dirty="0" smtClean="0"/>
              <a:t>What was helpful/ not helpful during this unit? </a:t>
            </a:r>
          </a:p>
          <a:p>
            <a:pPr marL="514350" indent="-514350" fontAlgn="base">
              <a:buAutoNum type="arabicPeriod"/>
            </a:pPr>
            <a:r>
              <a:rPr lang="en-US" sz="2800" dirty="0" smtClean="0"/>
              <a:t>Did I (Mrs. Phelps) provide enough instruction? Why/ Why not? </a:t>
            </a:r>
          </a:p>
          <a:p>
            <a:pPr marL="514350" indent="-514350" fontAlgn="base">
              <a:buAutoNum type="arabicPeriod"/>
            </a:pPr>
            <a:r>
              <a:rPr lang="en-US" sz="2800" dirty="0" smtClean="0"/>
              <a:t>What would you keep and/or do differently? </a:t>
            </a:r>
          </a:p>
          <a:p>
            <a:pPr marL="514350" indent="-514350" fontAlgn="base">
              <a:buAutoNum type="arabicPeriod"/>
            </a:pPr>
            <a:endParaRPr lang="en-US" sz="2800" dirty="0"/>
          </a:p>
          <a:p>
            <a:pPr marL="0" indent="0" fontAlgn="base">
              <a:buNone/>
            </a:pPr>
            <a:r>
              <a:rPr lang="en-US" sz="2800" dirty="0" smtClean="0"/>
              <a:t>BE HONEST!</a:t>
            </a:r>
          </a:p>
          <a:p>
            <a:pPr marL="0" indent="0" fontAlgn="base">
              <a:buNone/>
            </a:pPr>
            <a:endParaRPr lang="en-US" sz="2800" dirty="0"/>
          </a:p>
          <a:p>
            <a:pPr marL="0" indent="0" fontAlgn="base">
              <a:buNone/>
            </a:pPr>
            <a:r>
              <a:rPr lang="en-US" sz="2800" dirty="0" smtClean="0"/>
              <a:t>During book 12, in the </a:t>
            </a:r>
            <a:r>
              <a:rPr lang="en-US" sz="2800" dirty="0"/>
              <a:t>literal sense, </a:t>
            </a:r>
            <a:r>
              <a:rPr lang="en-US" sz="2800" dirty="0" smtClean="0"/>
              <a:t>Odysseus </a:t>
            </a:r>
            <a:r>
              <a:rPr lang="en-US" sz="2800" dirty="0"/>
              <a:t>is passing scary, horrific monsters, but on a symbolic level, what might these different challenges represent in regards to the actual human experience? Consider the form of each monster, and what archetypal ideas that monster might embody. </a:t>
            </a:r>
          </a:p>
        </p:txBody>
      </p:sp>
    </p:spTree>
    <p:extLst>
      <p:ext uri="{BB962C8B-B14F-4D97-AF65-F5344CB8AC3E}">
        <p14:creationId xmlns:p14="http://schemas.microsoft.com/office/powerpoint/2010/main" val="296913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447501" cy="609600"/>
          </a:xfrm>
        </p:spPr>
        <p:txBody>
          <a:bodyPr>
            <a:normAutofit/>
          </a:bodyPr>
          <a:lstStyle/>
          <a:p>
            <a:r>
              <a:rPr lang="en-US" sz="2400" dirty="0" smtClean="0"/>
              <a:t>Vocabulary 2: Race, Family – </a:t>
            </a:r>
            <a:r>
              <a:rPr lang="en-US" sz="2400" dirty="0" smtClean="0">
                <a:solidFill>
                  <a:srgbClr val="FF0000"/>
                </a:solidFill>
              </a:rPr>
              <a:t>Test Thursday</a:t>
            </a:r>
            <a:endParaRPr lang="en-US" sz="2400" dirty="0">
              <a:solidFill>
                <a:srgbClr val="FF0000"/>
              </a:solidFill>
            </a:endParaRPr>
          </a:p>
        </p:txBody>
      </p:sp>
      <p:sp>
        <p:nvSpPr>
          <p:cNvPr id="3" name="Content Placeholder 2"/>
          <p:cNvSpPr>
            <a:spLocks noGrp="1"/>
          </p:cNvSpPr>
          <p:nvPr>
            <p:ph idx="1"/>
          </p:nvPr>
        </p:nvSpPr>
        <p:spPr>
          <a:xfrm>
            <a:off x="228600" y="685800"/>
            <a:ext cx="8763000" cy="5943600"/>
          </a:xfrm>
        </p:spPr>
        <p:txBody>
          <a:bodyPr>
            <a:normAutofit/>
          </a:bodyPr>
          <a:lstStyle/>
          <a:p>
            <a:pPr marL="0" indent="0" algn="ctr">
              <a:buNone/>
            </a:pPr>
            <a:r>
              <a:rPr lang="en-US" b="1" dirty="0"/>
              <a:t>GIGNO, GIGNERE, GENUI, GENITUM &lt;L. “ to beget” </a:t>
            </a:r>
            <a:endParaRPr lang="en-US" b="1" dirty="0" smtClean="0"/>
          </a:p>
          <a:p>
            <a:pPr marL="0" indent="0" algn="ctr">
              <a:buNone/>
            </a:pPr>
            <a:r>
              <a:rPr lang="en-US" b="1" dirty="0" smtClean="0"/>
              <a:t>“</a:t>
            </a:r>
            <a:r>
              <a:rPr lang="en-US" b="1" dirty="0"/>
              <a:t>to bear” “to bring forth” </a:t>
            </a:r>
          </a:p>
          <a:p>
            <a:pPr marL="0" marR="0" indent="0">
              <a:lnSpc>
                <a:spcPct val="115000"/>
              </a:lnSpc>
              <a:spcBef>
                <a:spcPts val="0"/>
              </a:spcBef>
              <a:spcAft>
                <a:spcPts val="1000"/>
              </a:spcAft>
              <a:buNone/>
            </a:pPr>
            <a:r>
              <a:rPr lang="en-US" sz="2400" dirty="0">
                <a:latin typeface="Calibri"/>
                <a:ea typeface="Calibri"/>
                <a:cs typeface="Times New Roman"/>
              </a:rPr>
              <a:t>13. </a:t>
            </a:r>
            <a:r>
              <a:rPr lang="en-US" sz="2400" u="sng" dirty="0">
                <a:latin typeface="Calibri"/>
                <a:ea typeface="Calibri"/>
                <a:cs typeface="Times New Roman"/>
              </a:rPr>
              <a:t>ingenious</a:t>
            </a:r>
            <a:r>
              <a:rPr lang="en-US" sz="2400" dirty="0">
                <a:latin typeface="Calibri"/>
                <a:ea typeface="Calibri"/>
                <a:cs typeface="Times New Roman"/>
              </a:rPr>
              <a:t> –</a:t>
            </a:r>
            <a:r>
              <a:rPr lang="en-US" sz="2400" dirty="0" err="1">
                <a:latin typeface="Calibri"/>
                <a:ea typeface="Calibri"/>
                <a:cs typeface="Times New Roman"/>
              </a:rPr>
              <a:t>adj</a:t>
            </a:r>
            <a:r>
              <a:rPr lang="en-US" sz="2400" dirty="0">
                <a:latin typeface="Calibri"/>
                <a:ea typeface="Calibri"/>
                <a:cs typeface="Times New Roman"/>
              </a:rPr>
              <a:t>- Cleverly inventive and resourceful. </a:t>
            </a:r>
          </a:p>
          <a:p>
            <a:pPr marR="0">
              <a:lnSpc>
                <a:spcPct val="115000"/>
              </a:lnSpc>
              <a:spcBef>
                <a:spcPts val="0"/>
              </a:spcBef>
              <a:spcAft>
                <a:spcPts val="1000"/>
              </a:spcAft>
              <a:buFont typeface="Wingdings" panose="05000000000000000000" pitchFamily="2" charset="2"/>
              <a:buChar char="§"/>
            </a:pPr>
            <a:r>
              <a:rPr lang="en-US" sz="2400" dirty="0">
                <a:latin typeface="Calibri"/>
                <a:ea typeface="Calibri"/>
                <a:cs typeface="Times New Roman"/>
              </a:rPr>
              <a:t>Harriet Tubman’s </a:t>
            </a:r>
            <a:r>
              <a:rPr lang="en-US" sz="2400" i="1" dirty="0">
                <a:latin typeface="Calibri"/>
                <a:ea typeface="Calibri"/>
                <a:cs typeface="Times New Roman"/>
              </a:rPr>
              <a:t>ingenious</a:t>
            </a:r>
            <a:r>
              <a:rPr lang="en-US" sz="2400" dirty="0">
                <a:latin typeface="Calibri"/>
                <a:ea typeface="Calibri"/>
                <a:cs typeface="Times New Roman"/>
              </a:rPr>
              <a:t> tactics helped more than 300 slaves escape to freedom. </a:t>
            </a:r>
          </a:p>
          <a:p>
            <a:pPr marL="0" marR="0" indent="0">
              <a:lnSpc>
                <a:spcPct val="115000"/>
              </a:lnSpc>
              <a:spcBef>
                <a:spcPts val="0"/>
              </a:spcBef>
              <a:spcAft>
                <a:spcPts val="1000"/>
              </a:spcAft>
              <a:buNone/>
            </a:pPr>
            <a:r>
              <a:rPr lang="en-US" sz="2400" dirty="0">
                <a:latin typeface="Calibri"/>
                <a:ea typeface="Calibri"/>
                <a:cs typeface="Times New Roman"/>
              </a:rPr>
              <a:t>14. </a:t>
            </a:r>
            <a:r>
              <a:rPr lang="en-US" sz="2400" u="sng" dirty="0">
                <a:latin typeface="Calibri"/>
                <a:ea typeface="Calibri"/>
                <a:cs typeface="Times New Roman"/>
              </a:rPr>
              <a:t>progenitor</a:t>
            </a:r>
            <a:r>
              <a:rPr lang="en-US" sz="2400" dirty="0">
                <a:latin typeface="Calibri"/>
                <a:ea typeface="Calibri"/>
                <a:cs typeface="Times New Roman"/>
              </a:rPr>
              <a:t> –n- A direct ancestor; an originator of a line of descent. </a:t>
            </a:r>
          </a:p>
          <a:p>
            <a:pPr marR="0">
              <a:lnSpc>
                <a:spcPct val="115000"/>
              </a:lnSpc>
              <a:spcBef>
                <a:spcPts val="0"/>
              </a:spcBef>
              <a:spcAft>
                <a:spcPts val="1000"/>
              </a:spcAft>
              <a:buFont typeface="Wingdings" panose="05000000000000000000" pitchFamily="2" charset="2"/>
              <a:buChar char="§"/>
            </a:pPr>
            <a:r>
              <a:rPr lang="en-US" sz="2400" dirty="0">
                <a:latin typeface="Calibri"/>
                <a:ea typeface="Calibri"/>
                <a:cs typeface="Times New Roman"/>
              </a:rPr>
              <a:t>The Wright brothers’ flying machine is the </a:t>
            </a:r>
            <a:r>
              <a:rPr lang="en-US" sz="2400" i="1" dirty="0">
                <a:latin typeface="Calibri"/>
                <a:ea typeface="Calibri"/>
                <a:cs typeface="Times New Roman"/>
              </a:rPr>
              <a:t>progenitor</a:t>
            </a:r>
            <a:r>
              <a:rPr lang="en-US" sz="2400" dirty="0">
                <a:latin typeface="Calibri"/>
                <a:ea typeface="Calibri"/>
                <a:cs typeface="Times New Roman"/>
              </a:rPr>
              <a:t> of the modern airplane. </a:t>
            </a:r>
          </a:p>
          <a:p>
            <a:pPr marL="0" marR="0" indent="0">
              <a:lnSpc>
                <a:spcPct val="115000"/>
              </a:lnSpc>
              <a:spcBef>
                <a:spcPts val="0"/>
              </a:spcBef>
              <a:spcAft>
                <a:spcPts val="1000"/>
              </a:spcAft>
              <a:buNone/>
            </a:pPr>
            <a:r>
              <a:rPr lang="en-US" sz="2400" dirty="0">
                <a:latin typeface="Calibri"/>
                <a:ea typeface="Calibri"/>
                <a:cs typeface="Times New Roman"/>
              </a:rPr>
              <a:t>15. </a:t>
            </a:r>
            <a:r>
              <a:rPr lang="en-US" sz="2400" u="sng" dirty="0">
                <a:latin typeface="Calibri"/>
                <a:ea typeface="Calibri"/>
                <a:cs typeface="Times New Roman"/>
              </a:rPr>
              <a:t>progeny</a:t>
            </a:r>
            <a:r>
              <a:rPr lang="en-US" sz="2400" dirty="0">
                <a:latin typeface="Calibri"/>
                <a:ea typeface="Calibri"/>
                <a:cs typeface="Times New Roman"/>
              </a:rPr>
              <a:t> – n- Children or descendants; offspring</a:t>
            </a:r>
          </a:p>
          <a:p>
            <a:pPr marR="0">
              <a:lnSpc>
                <a:spcPct val="115000"/>
              </a:lnSpc>
              <a:spcBef>
                <a:spcPts val="0"/>
              </a:spcBef>
              <a:spcAft>
                <a:spcPts val="1000"/>
              </a:spcAft>
              <a:buFont typeface="Wingdings" panose="05000000000000000000" pitchFamily="2" charset="2"/>
              <a:buChar char="§"/>
            </a:pPr>
            <a:r>
              <a:rPr lang="en-US" sz="2400" dirty="0">
                <a:latin typeface="Calibri"/>
                <a:ea typeface="Calibri"/>
                <a:cs typeface="Times New Roman"/>
              </a:rPr>
              <a:t>Most parents take pride in the accomplishments of their </a:t>
            </a:r>
            <a:r>
              <a:rPr lang="en-US" sz="2400" i="1" dirty="0">
                <a:latin typeface="Calibri"/>
                <a:ea typeface="Calibri"/>
                <a:cs typeface="Times New Roman"/>
              </a:rPr>
              <a:t>progeny</a:t>
            </a:r>
            <a:r>
              <a:rPr lang="en-US" sz="2400" dirty="0">
                <a:latin typeface="Calibri"/>
                <a:ea typeface="Calibri"/>
                <a:cs typeface="Times New Roman"/>
              </a:rPr>
              <a:t>. </a:t>
            </a:r>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652665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685800"/>
          </a:xfrm>
        </p:spPr>
        <p:txBody>
          <a:bodyPr>
            <a:noAutofit/>
          </a:bodyPr>
          <a:lstStyle/>
          <a:p>
            <a:pPr algn="ctr"/>
            <a:r>
              <a:rPr lang="en-US" sz="2800" dirty="0" smtClean="0">
                <a:solidFill>
                  <a:schemeClr val="accent2"/>
                </a:solidFill>
              </a:rPr>
              <a:t>Writing: The Odyssey: Book 16, 17, &amp; 21 Discussion Questions</a:t>
            </a:r>
            <a:endParaRPr lang="en-US" sz="2800" dirty="0">
              <a:solidFill>
                <a:schemeClr val="accent2"/>
              </a:solidFill>
            </a:endParaRPr>
          </a:p>
        </p:txBody>
      </p:sp>
      <p:sp>
        <p:nvSpPr>
          <p:cNvPr id="3" name="Content Placeholder 2"/>
          <p:cNvSpPr>
            <a:spLocks noGrp="1"/>
          </p:cNvSpPr>
          <p:nvPr>
            <p:ph idx="1"/>
          </p:nvPr>
        </p:nvSpPr>
        <p:spPr>
          <a:xfrm>
            <a:off x="228600" y="1066800"/>
            <a:ext cx="8610599" cy="5638800"/>
          </a:xfrm>
        </p:spPr>
        <p:txBody>
          <a:bodyPr>
            <a:normAutofit/>
          </a:bodyPr>
          <a:lstStyle/>
          <a:p>
            <a:pPr marL="0" indent="0">
              <a:spcBef>
                <a:spcPts val="0"/>
              </a:spcBef>
              <a:spcAft>
                <a:spcPts val="1600"/>
              </a:spcAft>
              <a:buNone/>
            </a:pPr>
            <a:r>
              <a:rPr lang="en-US" sz="2000" b="1" dirty="0" smtClean="0">
                <a:solidFill>
                  <a:srgbClr val="000000"/>
                </a:solidFill>
                <a:latin typeface="Times New Roman"/>
              </a:rPr>
              <a:t>Book </a:t>
            </a:r>
            <a:r>
              <a:rPr lang="en-US" sz="2000" b="1" dirty="0">
                <a:solidFill>
                  <a:srgbClr val="000000"/>
                </a:solidFill>
                <a:latin typeface="Times New Roman"/>
              </a:rPr>
              <a:t>16 - Father and Son:</a:t>
            </a:r>
            <a:r>
              <a:rPr lang="en-US" sz="2000" dirty="0">
                <a:solidFill>
                  <a:srgbClr val="000000"/>
                </a:solidFill>
                <a:latin typeface="Times New Roman"/>
              </a:rPr>
              <a:t> What does this book reveal about the values of </a:t>
            </a:r>
            <a:r>
              <a:rPr lang="en-US" sz="2000" dirty="0" err="1">
                <a:solidFill>
                  <a:srgbClr val="000000"/>
                </a:solidFill>
                <a:latin typeface="Times New Roman"/>
              </a:rPr>
              <a:t>Telamachus</a:t>
            </a:r>
            <a:r>
              <a:rPr lang="en-US" sz="2000" dirty="0">
                <a:solidFill>
                  <a:srgbClr val="000000"/>
                </a:solidFill>
                <a:latin typeface="Times New Roman"/>
              </a:rPr>
              <a:t> and Odysseus? How and why does Athena play into these values? </a:t>
            </a:r>
            <a:endParaRPr lang="en-US" sz="2000" dirty="0" smtClean="0">
              <a:solidFill>
                <a:srgbClr val="000000"/>
              </a:solidFill>
              <a:latin typeface="Times New Roman"/>
            </a:endParaRPr>
          </a:p>
          <a:p>
            <a:pPr marL="0" indent="0">
              <a:spcBef>
                <a:spcPts val="0"/>
              </a:spcBef>
              <a:spcAft>
                <a:spcPts val="1600"/>
              </a:spcAft>
              <a:buNone/>
            </a:pPr>
            <a:endParaRPr lang="en-US" sz="2000" dirty="0"/>
          </a:p>
          <a:p>
            <a:pPr marL="0" indent="0">
              <a:spcBef>
                <a:spcPts val="0"/>
              </a:spcBef>
              <a:spcAft>
                <a:spcPts val="1600"/>
              </a:spcAft>
              <a:buNone/>
            </a:pPr>
            <a:r>
              <a:rPr lang="en-US" sz="2000" b="1" dirty="0">
                <a:solidFill>
                  <a:srgbClr val="000000"/>
                </a:solidFill>
                <a:latin typeface="Times New Roman"/>
              </a:rPr>
              <a:t>Book17 - The Beggar at the Manor:</a:t>
            </a:r>
            <a:r>
              <a:rPr lang="en-US" sz="2000" dirty="0">
                <a:solidFill>
                  <a:srgbClr val="000000"/>
                </a:solidFill>
                <a:latin typeface="Times New Roman"/>
              </a:rPr>
              <a:t> </a:t>
            </a:r>
            <a:r>
              <a:rPr lang="en-US" sz="2000" dirty="0" smtClean="0">
                <a:solidFill>
                  <a:srgbClr val="000000"/>
                </a:solidFill>
                <a:latin typeface="Times New Roman"/>
              </a:rPr>
              <a:t>You create a discussion question based on this section of reading.</a:t>
            </a:r>
          </a:p>
          <a:p>
            <a:pPr marL="0" indent="0">
              <a:spcBef>
                <a:spcPts val="0"/>
              </a:spcBef>
              <a:spcAft>
                <a:spcPts val="1600"/>
              </a:spcAft>
              <a:buNone/>
            </a:pPr>
            <a:endParaRPr lang="en-US" sz="2000" dirty="0"/>
          </a:p>
          <a:p>
            <a:pPr marL="0" indent="0">
              <a:spcBef>
                <a:spcPts val="0"/>
              </a:spcBef>
              <a:spcAft>
                <a:spcPts val="1600"/>
              </a:spcAft>
              <a:buNone/>
            </a:pPr>
            <a:r>
              <a:rPr lang="en-US" sz="2000" b="1" dirty="0">
                <a:solidFill>
                  <a:srgbClr val="000000"/>
                </a:solidFill>
                <a:latin typeface="Times New Roman"/>
              </a:rPr>
              <a:t>Book 21 - The Test of the Bow: </a:t>
            </a:r>
            <a:r>
              <a:rPr lang="en-US" sz="2000" dirty="0">
                <a:solidFill>
                  <a:srgbClr val="000000"/>
                </a:solidFill>
                <a:latin typeface="Times New Roman"/>
              </a:rPr>
              <a:t>It appears that Penelope has lost hope of Odysseus’ return. Knowing Odysseus is the only man who can string the bow, why does she challenge the suitors to do so? Why does she allow the old beggar (Odysseus) attempt to string the bow? What does this reveal about Penelope’s character? </a:t>
            </a:r>
            <a:endParaRPr lang="en-US" sz="2000" dirty="0"/>
          </a:p>
          <a:p>
            <a:pPr marL="0" indent="0">
              <a:buNone/>
            </a:pPr>
            <a:r>
              <a:rPr lang="en-US" sz="1400" dirty="0"/>
              <a:t/>
            </a:r>
            <a:br>
              <a:rPr lang="en-US" sz="1400" dirty="0"/>
            </a:br>
            <a:r>
              <a:rPr lang="en-US" dirty="0"/>
              <a:t/>
            </a:r>
            <a:br>
              <a:rPr lang="en-US" dirty="0"/>
            </a:br>
            <a:endParaRPr lang="en-US" dirty="0"/>
          </a:p>
        </p:txBody>
      </p:sp>
    </p:spTree>
    <p:extLst>
      <p:ext uri="{BB962C8B-B14F-4D97-AF65-F5344CB8AC3E}">
        <p14:creationId xmlns:p14="http://schemas.microsoft.com/office/powerpoint/2010/main" val="3395210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691" y="4813139"/>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71691" y="3265025"/>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69762" y="1741025"/>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492678" y="48006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492678" y="3252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492678" y="171787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687975" y="33528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587678" y="336244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5400000">
            <a:off x="595132" y="585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2119132" y="585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5400000">
            <a:off x="3629628" y="580663"/>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5400000">
            <a:off x="5190281" y="580663"/>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5400000">
            <a:off x="6730678" y="57487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5400000">
            <a:off x="2068975" y="22098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rot="5400000">
            <a:off x="3629628" y="22098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5190281" y="221944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14132" y="5791200"/>
            <a:ext cx="717630" cy="369332"/>
          </a:xfrm>
          <a:prstGeom prst="rect">
            <a:avLst/>
          </a:prstGeom>
          <a:noFill/>
        </p:spPr>
        <p:txBody>
          <a:bodyPr wrap="square" rtlCol="0">
            <a:spAutoFit/>
          </a:bodyPr>
          <a:lstStyle/>
          <a:p>
            <a:r>
              <a:rPr lang="en-US" dirty="0" smtClean="0"/>
              <a:t>Zoe</a:t>
            </a:r>
            <a:endParaRPr lang="en-US" dirty="0"/>
          </a:p>
        </p:txBody>
      </p:sp>
      <p:sp>
        <p:nvSpPr>
          <p:cNvPr id="21" name="TextBox 20"/>
          <p:cNvSpPr txBox="1"/>
          <p:nvPr/>
        </p:nvSpPr>
        <p:spPr>
          <a:xfrm>
            <a:off x="193876" y="5029200"/>
            <a:ext cx="717630" cy="338554"/>
          </a:xfrm>
          <a:prstGeom prst="rect">
            <a:avLst/>
          </a:prstGeom>
          <a:noFill/>
        </p:spPr>
        <p:txBody>
          <a:bodyPr wrap="square" rtlCol="0">
            <a:spAutoFit/>
          </a:bodyPr>
          <a:lstStyle/>
          <a:p>
            <a:r>
              <a:rPr lang="en-US" sz="1600" dirty="0" smtClean="0"/>
              <a:t>Zane</a:t>
            </a:r>
            <a:endParaRPr lang="en-US" sz="1600" dirty="0"/>
          </a:p>
        </p:txBody>
      </p:sp>
      <p:sp>
        <p:nvSpPr>
          <p:cNvPr id="22" name="TextBox 21"/>
          <p:cNvSpPr txBox="1"/>
          <p:nvPr/>
        </p:nvSpPr>
        <p:spPr>
          <a:xfrm>
            <a:off x="116228" y="4107901"/>
            <a:ext cx="872925" cy="276999"/>
          </a:xfrm>
          <a:prstGeom prst="rect">
            <a:avLst/>
          </a:prstGeom>
          <a:noFill/>
        </p:spPr>
        <p:txBody>
          <a:bodyPr wrap="square" rtlCol="0">
            <a:spAutoFit/>
          </a:bodyPr>
          <a:lstStyle/>
          <a:p>
            <a:r>
              <a:rPr lang="en-US" sz="1200" dirty="0" smtClean="0"/>
              <a:t>Madeleine</a:t>
            </a:r>
            <a:endParaRPr lang="en-US" sz="1200" dirty="0"/>
          </a:p>
        </p:txBody>
      </p:sp>
      <p:sp>
        <p:nvSpPr>
          <p:cNvPr id="24" name="TextBox 23"/>
          <p:cNvSpPr txBox="1"/>
          <p:nvPr/>
        </p:nvSpPr>
        <p:spPr>
          <a:xfrm>
            <a:off x="191947" y="1944469"/>
            <a:ext cx="717630" cy="307777"/>
          </a:xfrm>
          <a:prstGeom prst="rect">
            <a:avLst/>
          </a:prstGeom>
          <a:noFill/>
        </p:spPr>
        <p:txBody>
          <a:bodyPr wrap="square" rtlCol="0">
            <a:spAutoFit/>
          </a:bodyPr>
          <a:lstStyle/>
          <a:p>
            <a:r>
              <a:rPr lang="en-US" sz="1400" dirty="0" smtClean="0"/>
              <a:t>Jacob</a:t>
            </a:r>
            <a:endParaRPr lang="en-US" sz="1600" dirty="0"/>
          </a:p>
        </p:txBody>
      </p:sp>
      <p:sp>
        <p:nvSpPr>
          <p:cNvPr id="25" name="TextBox 24"/>
          <p:cNvSpPr txBox="1"/>
          <p:nvPr/>
        </p:nvSpPr>
        <p:spPr>
          <a:xfrm>
            <a:off x="141791" y="1006958"/>
            <a:ext cx="1237526" cy="307777"/>
          </a:xfrm>
          <a:prstGeom prst="rect">
            <a:avLst/>
          </a:prstGeom>
          <a:noFill/>
        </p:spPr>
        <p:txBody>
          <a:bodyPr wrap="square" rtlCol="0">
            <a:spAutoFit/>
          </a:bodyPr>
          <a:lstStyle/>
          <a:p>
            <a:r>
              <a:rPr lang="en-US" sz="1400" dirty="0" smtClean="0"/>
              <a:t>Keenan</a:t>
            </a:r>
            <a:endParaRPr lang="en-US" sz="1400" dirty="0"/>
          </a:p>
        </p:txBody>
      </p:sp>
      <p:sp>
        <p:nvSpPr>
          <p:cNvPr id="26" name="TextBox 25"/>
          <p:cNvSpPr txBox="1"/>
          <p:nvPr/>
        </p:nvSpPr>
        <p:spPr>
          <a:xfrm>
            <a:off x="1042687" y="1006958"/>
            <a:ext cx="717630" cy="307777"/>
          </a:xfrm>
          <a:prstGeom prst="rect">
            <a:avLst/>
          </a:prstGeom>
          <a:noFill/>
        </p:spPr>
        <p:txBody>
          <a:bodyPr wrap="square" rtlCol="0">
            <a:spAutoFit/>
          </a:bodyPr>
          <a:lstStyle/>
          <a:p>
            <a:r>
              <a:rPr lang="en-US" sz="1400" dirty="0" smtClean="0"/>
              <a:t>Josh</a:t>
            </a:r>
            <a:endParaRPr lang="en-US" sz="1400" dirty="0"/>
          </a:p>
        </p:txBody>
      </p:sp>
      <p:sp>
        <p:nvSpPr>
          <p:cNvPr id="27" name="TextBox 26"/>
          <p:cNvSpPr txBox="1"/>
          <p:nvPr/>
        </p:nvSpPr>
        <p:spPr>
          <a:xfrm>
            <a:off x="1738132" y="998322"/>
            <a:ext cx="852668" cy="307777"/>
          </a:xfrm>
          <a:prstGeom prst="rect">
            <a:avLst/>
          </a:prstGeom>
          <a:noFill/>
        </p:spPr>
        <p:txBody>
          <a:bodyPr wrap="square" rtlCol="0">
            <a:spAutoFit/>
          </a:bodyPr>
          <a:lstStyle/>
          <a:p>
            <a:r>
              <a:rPr lang="en-US" sz="1400" dirty="0" smtClean="0"/>
              <a:t>Paulina</a:t>
            </a:r>
            <a:endParaRPr lang="en-US" sz="1400" dirty="0"/>
          </a:p>
        </p:txBody>
      </p:sp>
      <p:sp>
        <p:nvSpPr>
          <p:cNvPr id="28" name="TextBox 27"/>
          <p:cNvSpPr txBox="1"/>
          <p:nvPr/>
        </p:nvSpPr>
        <p:spPr>
          <a:xfrm>
            <a:off x="2494345" y="1013710"/>
            <a:ext cx="717630" cy="307777"/>
          </a:xfrm>
          <a:prstGeom prst="rect">
            <a:avLst/>
          </a:prstGeom>
          <a:noFill/>
        </p:spPr>
        <p:txBody>
          <a:bodyPr wrap="square" rtlCol="0">
            <a:spAutoFit/>
          </a:bodyPr>
          <a:lstStyle/>
          <a:p>
            <a:r>
              <a:rPr lang="en-US" sz="1400" dirty="0" err="1" smtClean="0"/>
              <a:t>Caden</a:t>
            </a:r>
            <a:endParaRPr lang="en-US" sz="1400" dirty="0"/>
          </a:p>
        </p:txBody>
      </p:sp>
      <p:sp>
        <p:nvSpPr>
          <p:cNvPr id="29" name="TextBox 28"/>
          <p:cNvSpPr txBox="1"/>
          <p:nvPr/>
        </p:nvSpPr>
        <p:spPr>
          <a:xfrm>
            <a:off x="3583563" y="1039709"/>
            <a:ext cx="821802" cy="307777"/>
          </a:xfrm>
          <a:prstGeom prst="rect">
            <a:avLst/>
          </a:prstGeom>
          <a:noFill/>
        </p:spPr>
        <p:txBody>
          <a:bodyPr wrap="square" rtlCol="0">
            <a:spAutoFit/>
          </a:bodyPr>
          <a:lstStyle/>
          <a:p>
            <a:r>
              <a:rPr lang="en-US" sz="1400" dirty="0" smtClean="0"/>
              <a:t>Clayton</a:t>
            </a:r>
            <a:endParaRPr lang="en-US" sz="1400" dirty="0"/>
          </a:p>
        </p:txBody>
      </p:sp>
      <p:sp>
        <p:nvSpPr>
          <p:cNvPr id="30" name="TextBox 29"/>
          <p:cNvSpPr txBox="1"/>
          <p:nvPr/>
        </p:nvSpPr>
        <p:spPr>
          <a:xfrm>
            <a:off x="137787" y="3531723"/>
            <a:ext cx="901861" cy="307777"/>
          </a:xfrm>
          <a:prstGeom prst="rect">
            <a:avLst/>
          </a:prstGeom>
          <a:noFill/>
        </p:spPr>
        <p:txBody>
          <a:bodyPr wrap="square" rtlCol="0">
            <a:spAutoFit/>
          </a:bodyPr>
          <a:lstStyle/>
          <a:p>
            <a:r>
              <a:rPr lang="en-US" sz="1400" dirty="0" smtClean="0"/>
              <a:t>Dominic</a:t>
            </a:r>
            <a:endParaRPr lang="en-US" sz="1400" dirty="0"/>
          </a:p>
        </p:txBody>
      </p:sp>
      <p:sp>
        <p:nvSpPr>
          <p:cNvPr id="31" name="TextBox 30"/>
          <p:cNvSpPr txBox="1"/>
          <p:nvPr/>
        </p:nvSpPr>
        <p:spPr>
          <a:xfrm>
            <a:off x="6477000" y="1022584"/>
            <a:ext cx="717630" cy="307777"/>
          </a:xfrm>
          <a:prstGeom prst="rect">
            <a:avLst/>
          </a:prstGeom>
          <a:noFill/>
        </p:spPr>
        <p:txBody>
          <a:bodyPr wrap="square" rtlCol="0">
            <a:spAutoFit/>
          </a:bodyPr>
          <a:lstStyle/>
          <a:p>
            <a:r>
              <a:rPr lang="en-US" sz="1400" dirty="0" err="1" smtClean="0"/>
              <a:t>Mayah</a:t>
            </a:r>
            <a:endParaRPr lang="en-US" sz="1400" dirty="0"/>
          </a:p>
        </p:txBody>
      </p:sp>
      <p:sp>
        <p:nvSpPr>
          <p:cNvPr id="32" name="TextBox 31"/>
          <p:cNvSpPr txBox="1"/>
          <p:nvPr/>
        </p:nvSpPr>
        <p:spPr>
          <a:xfrm>
            <a:off x="7160870" y="1021470"/>
            <a:ext cx="916329" cy="338554"/>
          </a:xfrm>
          <a:prstGeom prst="rect">
            <a:avLst/>
          </a:prstGeom>
          <a:noFill/>
        </p:spPr>
        <p:txBody>
          <a:bodyPr wrap="square" rtlCol="0">
            <a:spAutoFit/>
          </a:bodyPr>
          <a:lstStyle/>
          <a:p>
            <a:r>
              <a:rPr lang="en-US" sz="1600" dirty="0" smtClean="0"/>
              <a:t>Macie</a:t>
            </a:r>
            <a:endParaRPr lang="en-US" sz="1600" dirty="0"/>
          </a:p>
        </p:txBody>
      </p:sp>
      <p:sp>
        <p:nvSpPr>
          <p:cNvPr id="33" name="TextBox 32"/>
          <p:cNvSpPr txBox="1"/>
          <p:nvPr/>
        </p:nvSpPr>
        <p:spPr>
          <a:xfrm>
            <a:off x="7522580" y="1828800"/>
            <a:ext cx="717630" cy="338554"/>
          </a:xfrm>
          <a:prstGeom prst="rect">
            <a:avLst/>
          </a:prstGeom>
          <a:noFill/>
        </p:spPr>
        <p:txBody>
          <a:bodyPr wrap="square" rtlCol="0">
            <a:spAutoFit/>
          </a:bodyPr>
          <a:lstStyle/>
          <a:p>
            <a:r>
              <a:rPr lang="en-US" sz="1600" dirty="0" smtClean="0"/>
              <a:t>Sylvie</a:t>
            </a:r>
            <a:endParaRPr lang="en-US" sz="1600" dirty="0"/>
          </a:p>
        </p:txBody>
      </p:sp>
      <p:sp>
        <p:nvSpPr>
          <p:cNvPr id="34" name="TextBox 33"/>
          <p:cNvSpPr txBox="1"/>
          <p:nvPr/>
        </p:nvSpPr>
        <p:spPr>
          <a:xfrm>
            <a:off x="7522580" y="2503025"/>
            <a:ext cx="717630" cy="307777"/>
          </a:xfrm>
          <a:prstGeom prst="rect">
            <a:avLst/>
          </a:prstGeom>
          <a:noFill/>
        </p:spPr>
        <p:txBody>
          <a:bodyPr wrap="square" rtlCol="0">
            <a:spAutoFit/>
          </a:bodyPr>
          <a:lstStyle/>
          <a:p>
            <a:r>
              <a:rPr lang="en-US" sz="1400" dirty="0" err="1" smtClean="0"/>
              <a:t>Aeden</a:t>
            </a:r>
            <a:endParaRPr lang="en-US" sz="1400" dirty="0"/>
          </a:p>
        </p:txBody>
      </p:sp>
      <p:sp>
        <p:nvSpPr>
          <p:cNvPr id="35" name="TextBox 34"/>
          <p:cNvSpPr txBox="1"/>
          <p:nvPr/>
        </p:nvSpPr>
        <p:spPr>
          <a:xfrm>
            <a:off x="7514863" y="3362446"/>
            <a:ext cx="717630" cy="338554"/>
          </a:xfrm>
          <a:prstGeom prst="rect">
            <a:avLst/>
          </a:prstGeom>
          <a:noFill/>
        </p:spPr>
        <p:txBody>
          <a:bodyPr wrap="square" rtlCol="0">
            <a:spAutoFit/>
          </a:bodyPr>
          <a:lstStyle/>
          <a:p>
            <a:r>
              <a:rPr lang="en-US" sz="1600" dirty="0" smtClean="0"/>
              <a:t>Emily</a:t>
            </a:r>
            <a:endParaRPr lang="en-US" sz="1600" dirty="0"/>
          </a:p>
        </p:txBody>
      </p:sp>
      <p:sp>
        <p:nvSpPr>
          <p:cNvPr id="36" name="TextBox 35"/>
          <p:cNvSpPr txBox="1"/>
          <p:nvPr/>
        </p:nvSpPr>
        <p:spPr>
          <a:xfrm>
            <a:off x="7492678" y="4113312"/>
            <a:ext cx="762000" cy="307777"/>
          </a:xfrm>
          <a:prstGeom prst="rect">
            <a:avLst/>
          </a:prstGeom>
          <a:noFill/>
        </p:spPr>
        <p:txBody>
          <a:bodyPr wrap="square" rtlCol="0">
            <a:spAutoFit/>
          </a:bodyPr>
          <a:lstStyle/>
          <a:p>
            <a:r>
              <a:rPr lang="en-US" sz="1400" dirty="0" smtClean="0"/>
              <a:t>Abigail</a:t>
            </a:r>
            <a:endParaRPr lang="en-US" sz="1400" dirty="0"/>
          </a:p>
        </p:txBody>
      </p:sp>
      <p:sp>
        <p:nvSpPr>
          <p:cNvPr id="37" name="TextBox 36"/>
          <p:cNvSpPr txBox="1"/>
          <p:nvPr/>
        </p:nvSpPr>
        <p:spPr>
          <a:xfrm>
            <a:off x="7437697" y="4876800"/>
            <a:ext cx="1066799" cy="307777"/>
          </a:xfrm>
          <a:prstGeom prst="rect">
            <a:avLst/>
          </a:prstGeom>
          <a:noFill/>
        </p:spPr>
        <p:txBody>
          <a:bodyPr wrap="square" rtlCol="0">
            <a:spAutoFit/>
          </a:bodyPr>
          <a:lstStyle/>
          <a:p>
            <a:r>
              <a:rPr lang="en-US" sz="1400" dirty="0" smtClean="0"/>
              <a:t>Charlie</a:t>
            </a:r>
            <a:endParaRPr lang="en-US" sz="1400" dirty="0"/>
          </a:p>
        </p:txBody>
      </p:sp>
      <p:sp>
        <p:nvSpPr>
          <p:cNvPr id="38" name="TextBox 37"/>
          <p:cNvSpPr txBox="1"/>
          <p:nvPr/>
        </p:nvSpPr>
        <p:spPr>
          <a:xfrm>
            <a:off x="7522580" y="5582370"/>
            <a:ext cx="859420" cy="307777"/>
          </a:xfrm>
          <a:prstGeom prst="rect">
            <a:avLst/>
          </a:prstGeom>
          <a:noFill/>
        </p:spPr>
        <p:txBody>
          <a:bodyPr wrap="square" rtlCol="0">
            <a:spAutoFit/>
          </a:bodyPr>
          <a:lstStyle/>
          <a:p>
            <a:r>
              <a:rPr lang="en-US" sz="1400" dirty="0" smtClean="0"/>
              <a:t>Josiah</a:t>
            </a:r>
            <a:endParaRPr lang="en-US" sz="1400" dirty="0"/>
          </a:p>
        </p:txBody>
      </p:sp>
      <p:sp>
        <p:nvSpPr>
          <p:cNvPr id="39" name="TextBox 38"/>
          <p:cNvSpPr txBox="1"/>
          <p:nvPr/>
        </p:nvSpPr>
        <p:spPr>
          <a:xfrm>
            <a:off x="3603585" y="2697380"/>
            <a:ext cx="814085" cy="276999"/>
          </a:xfrm>
          <a:prstGeom prst="rect">
            <a:avLst/>
          </a:prstGeom>
          <a:noFill/>
        </p:spPr>
        <p:txBody>
          <a:bodyPr wrap="square" rtlCol="0">
            <a:spAutoFit/>
          </a:bodyPr>
          <a:lstStyle/>
          <a:p>
            <a:r>
              <a:rPr lang="en-US" sz="1200" dirty="0" smtClean="0"/>
              <a:t>Vincent</a:t>
            </a:r>
            <a:endParaRPr lang="en-US" sz="1200" dirty="0"/>
          </a:p>
        </p:txBody>
      </p:sp>
      <p:sp>
        <p:nvSpPr>
          <p:cNvPr id="41" name="TextBox 40"/>
          <p:cNvSpPr txBox="1"/>
          <p:nvPr/>
        </p:nvSpPr>
        <p:spPr>
          <a:xfrm>
            <a:off x="116258" y="2519780"/>
            <a:ext cx="974202" cy="307777"/>
          </a:xfrm>
          <a:prstGeom prst="rect">
            <a:avLst/>
          </a:prstGeom>
          <a:noFill/>
        </p:spPr>
        <p:txBody>
          <a:bodyPr wrap="square" rtlCol="0">
            <a:spAutoFit/>
          </a:bodyPr>
          <a:lstStyle/>
          <a:p>
            <a:r>
              <a:rPr lang="en-US" sz="1400" dirty="0" smtClean="0"/>
              <a:t>Jon</a:t>
            </a:r>
            <a:endParaRPr lang="en-US" sz="1400" dirty="0"/>
          </a:p>
        </p:txBody>
      </p:sp>
      <p:sp>
        <p:nvSpPr>
          <p:cNvPr id="42" name="TextBox 41"/>
          <p:cNvSpPr txBox="1"/>
          <p:nvPr/>
        </p:nvSpPr>
        <p:spPr>
          <a:xfrm>
            <a:off x="4809281" y="2648634"/>
            <a:ext cx="717630" cy="307777"/>
          </a:xfrm>
          <a:prstGeom prst="rect">
            <a:avLst/>
          </a:prstGeom>
          <a:noFill/>
        </p:spPr>
        <p:txBody>
          <a:bodyPr wrap="square" rtlCol="0">
            <a:spAutoFit/>
          </a:bodyPr>
          <a:lstStyle/>
          <a:p>
            <a:r>
              <a:rPr lang="en-US" sz="1400" dirty="0" smtClean="0"/>
              <a:t>Kathy</a:t>
            </a:r>
            <a:endParaRPr lang="en-US" sz="1400" dirty="0"/>
          </a:p>
        </p:txBody>
      </p:sp>
      <p:sp>
        <p:nvSpPr>
          <p:cNvPr id="43" name="TextBox 42"/>
          <p:cNvSpPr txBox="1"/>
          <p:nvPr/>
        </p:nvSpPr>
        <p:spPr>
          <a:xfrm>
            <a:off x="5526911" y="2673669"/>
            <a:ext cx="717630" cy="307777"/>
          </a:xfrm>
          <a:prstGeom prst="rect">
            <a:avLst/>
          </a:prstGeom>
          <a:noFill/>
        </p:spPr>
        <p:txBody>
          <a:bodyPr wrap="square" rtlCol="0">
            <a:spAutoFit/>
          </a:bodyPr>
          <a:lstStyle/>
          <a:p>
            <a:r>
              <a:rPr lang="en-US" sz="1400" dirty="0" smtClean="0"/>
              <a:t>Allie</a:t>
            </a:r>
            <a:endParaRPr lang="en-US" sz="1400" dirty="0"/>
          </a:p>
        </p:txBody>
      </p:sp>
      <p:sp>
        <p:nvSpPr>
          <p:cNvPr id="44" name="TextBox 43"/>
          <p:cNvSpPr txBox="1"/>
          <p:nvPr/>
        </p:nvSpPr>
        <p:spPr>
          <a:xfrm>
            <a:off x="5479617" y="1056446"/>
            <a:ext cx="905719" cy="307777"/>
          </a:xfrm>
          <a:prstGeom prst="rect">
            <a:avLst/>
          </a:prstGeom>
          <a:noFill/>
        </p:spPr>
        <p:txBody>
          <a:bodyPr wrap="square" rtlCol="0">
            <a:spAutoFit/>
          </a:bodyPr>
          <a:lstStyle/>
          <a:p>
            <a:r>
              <a:rPr lang="en-US" sz="1400" dirty="0" smtClean="0"/>
              <a:t>Cameron</a:t>
            </a:r>
            <a:endParaRPr lang="en-US" sz="1400" dirty="0"/>
          </a:p>
        </p:txBody>
      </p:sp>
      <p:sp>
        <p:nvSpPr>
          <p:cNvPr id="45" name="TextBox 44"/>
          <p:cNvSpPr txBox="1"/>
          <p:nvPr/>
        </p:nvSpPr>
        <p:spPr>
          <a:xfrm>
            <a:off x="4709932" y="1052247"/>
            <a:ext cx="861349" cy="307777"/>
          </a:xfrm>
          <a:prstGeom prst="rect">
            <a:avLst/>
          </a:prstGeom>
          <a:noFill/>
        </p:spPr>
        <p:txBody>
          <a:bodyPr wrap="square" rtlCol="0">
            <a:spAutoFit/>
          </a:bodyPr>
          <a:lstStyle/>
          <a:p>
            <a:r>
              <a:rPr lang="en-US" sz="1400" dirty="0" smtClean="0"/>
              <a:t>Luca</a:t>
            </a:r>
            <a:endParaRPr lang="en-US" sz="1400" dirty="0"/>
          </a:p>
        </p:txBody>
      </p:sp>
      <p:sp>
        <p:nvSpPr>
          <p:cNvPr id="46" name="TextBox 45"/>
          <p:cNvSpPr txBox="1"/>
          <p:nvPr/>
        </p:nvSpPr>
        <p:spPr>
          <a:xfrm>
            <a:off x="2042932" y="2703639"/>
            <a:ext cx="789972" cy="307777"/>
          </a:xfrm>
          <a:prstGeom prst="rect">
            <a:avLst/>
          </a:prstGeom>
          <a:noFill/>
        </p:spPr>
        <p:txBody>
          <a:bodyPr wrap="square" rtlCol="0">
            <a:spAutoFit/>
          </a:bodyPr>
          <a:lstStyle/>
          <a:p>
            <a:r>
              <a:rPr lang="en-US" sz="1400" dirty="0" smtClean="0"/>
              <a:t>Rachel</a:t>
            </a:r>
            <a:endParaRPr lang="en-US" sz="1400" dirty="0"/>
          </a:p>
        </p:txBody>
      </p:sp>
      <p:sp>
        <p:nvSpPr>
          <p:cNvPr id="47" name="TextBox 46"/>
          <p:cNvSpPr txBox="1"/>
          <p:nvPr/>
        </p:nvSpPr>
        <p:spPr>
          <a:xfrm>
            <a:off x="7721521" y="6476999"/>
            <a:ext cx="1422479" cy="381000"/>
          </a:xfrm>
          <a:prstGeom prst="rect">
            <a:avLst/>
          </a:prstGeom>
          <a:noFill/>
        </p:spPr>
        <p:txBody>
          <a:bodyPr wrap="square" rtlCol="0">
            <a:spAutoFit/>
          </a:bodyPr>
          <a:lstStyle/>
          <a:p>
            <a:r>
              <a:rPr lang="en-US" dirty="0" smtClean="0">
                <a:solidFill>
                  <a:srgbClr val="FF0000"/>
                </a:solidFill>
              </a:rPr>
              <a:t>DOOR</a:t>
            </a:r>
            <a:endParaRPr lang="en-US" dirty="0">
              <a:solidFill>
                <a:srgbClr val="FF0000"/>
              </a:solidFill>
            </a:endParaRPr>
          </a:p>
        </p:txBody>
      </p:sp>
      <p:sp>
        <p:nvSpPr>
          <p:cNvPr id="48" name="TextBox 47"/>
          <p:cNvSpPr txBox="1"/>
          <p:nvPr/>
        </p:nvSpPr>
        <p:spPr>
          <a:xfrm>
            <a:off x="2832904" y="6375971"/>
            <a:ext cx="3329650" cy="369332"/>
          </a:xfrm>
          <a:prstGeom prst="rect">
            <a:avLst/>
          </a:prstGeom>
          <a:noFill/>
        </p:spPr>
        <p:txBody>
          <a:bodyPr wrap="square" rtlCol="0">
            <a:spAutoFit/>
          </a:bodyPr>
          <a:lstStyle/>
          <a:p>
            <a:r>
              <a:rPr lang="en-US" dirty="0" smtClean="0">
                <a:solidFill>
                  <a:srgbClr val="FF0000"/>
                </a:solidFill>
              </a:rPr>
              <a:t>NOT SO SMARTBOARD</a:t>
            </a:r>
            <a:endParaRPr lang="en-US" dirty="0">
              <a:solidFill>
                <a:srgbClr val="FF0000"/>
              </a:solidFill>
            </a:endParaRPr>
          </a:p>
        </p:txBody>
      </p:sp>
      <p:sp>
        <p:nvSpPr>
          <p:cNvPr id="50" name="TextBox 49"/>
          <p:cNvSpPr txBox="1"/>
          <p:nvPr/>
        </p:nvSpPr>
        <p:spPr>
          <a:xfrm>
            <a:off x="156260" y="6385337"/>
            <a:ext cx="1540398" cy="369332"/>
          </a:xfrm>
          <a:prstGeom prst="rect">
            <a:avLst/>
          </a:prstGeom>
          <a:noFill/>
        </p:spPr>
        <p:txBody>
          <a:bodyPr wrap="square" rtlCol="0">
            <a:spAutoFit/>
          </a:bodyPr>
          <a:lstStyle/>
          <a:p>
            <a:r>
              <a:rPr lang="en-US" dirty="0" smtClean="0">
                <a:solidFill>
                  <a:srgbClr val="FF0000"/>
                </a:solidFill>
              </a:rPr>
              <a:t>Phelps’ Desk</a:t>
            </a:r>
            <a:endParaRPr lang="en-US" dirty="0">
              <a:solidFill>
                <a:srgbClr val="FF0000"/>
              </a:solidFill>
            </a:endParaRPr>
          </a:p>
        </p:txBody>
      </p:sp>
    </p:spTree>
    <p:extLst>
      <p:ext uri="{BB962C8B-B14F-4D97-AF65-F5344CB8AC3E}">
        <p14:creationId xmlns:p14="http://schemas.microsoft.com/office/powerpoint/2010/main" val="352927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239000" cy="609600"/>
          </a:xfrm>
        </p:spPr>
        <p:txBody>
          <a:bodyPr>
            <a:normAutofit/>
          </a:bodyPr>
          <a:lstStyle/>
          <a:p>
            <a:r>
              <a:rPr lang="en-US" sz="2800" dirty="0" smtClean="0">
                <a:solidFill>
                  <a:schemeClr val="accent2"/>
                </a:solidFill>
              </a:rPr>
              <a:t>Agenda: Thursday October 20, 2016</a:t>
            </a:r>
            <a:endParaRPr lang="en-US" sz="2800" dirty="0">
              <a:solidFill>
                <a:schemeClr val="accent2"/>
              </a:solidFill>
            </a:endParaRPr>
          </a:p>
        </p:txBody>
      </p:sp>
      <p:sp>
        <p:nvSpPr>
          <p:cNvPr id="3" name="Content Placeholder 2"/>
          <p:cNvSpPr>
            <a:spLocks noGrp="1"/>
          </p:cNvSpPr>
          <p:nvPr>
            <p:ph idx="1"/>
          </p:nvPr>
        </p:nvSpPr>
        <p:spPr>
          <a:xfrm>
            <a:off x="381001" y="990600"/>
            <a:ext cx="7696200" cy="5638800"/>
          </a:xfrm>
        </p:spPr>
        <p:txBody>
          <a:bodyPr>
            <a:normAutofit/>
          </a:bodyPr>
          <a:lstStyle/>
          <a:p>
            <a:pPr marL="0" indent="0">
              <a:buNone/>
            </a:pPr>
            <a:r>
              <a:rPr lang="en-US" sz="2000" dirty="0" smtClean="0"/>
              <a:t>Warm Up</a:t>
            </a:r>
          </a:p>
          <a:p>
            <a:pPr marL="0" indent="0">
              <a:buNone/>
            </a:pPr>
            <a:r>
              <a:rPr lang="en-US" sz="2000" dirty="0" smtClean="0"/>
              <a:t>Vocabulary 2 Test</a:t>
            </a:r>
          </a:p>
          <a:p>
            <a:pPr marL="0" indent="0">
              <a:buNone/>
            </a:pPr>
            <a:r>
              <a:rPr lang="en-US" sz="2000" dirty="0" smtClean="0">
                <a:sym typeface="Wingdings" panose="05000000000000000000" pitchFamily="2" charset="2"/>
              </a:rPr>
              <a:t>Reading – Finish </a:t>
            </a:r>
            <a:r>
              <a:rPr lang="en-US" sz="2000" i="1" dirty="0" smtClean="0">
                <a:sym typeface="Wingdings" panose="05000000000000000000" pitchFamily="2" charset="2"/>
              </a:rPr>
              <a:t>The Odyssey</a:t>
            </a:r>
          </a:p>
          <a:p>
            <a:pPr marL="0" indent="0">
              <a:buNone/>
            </a:pPr>
            <a:r>
              <a:rPr lang="en-US" sz="2000" dirty="0" smtClean="0">
                <a:sym typeface="Wingdings" panose="05000000000000000000" pitchFamily="2" charset="2"/>
              </a:rPr>
              <a:t>Writing- Answer discussion questions, active reading organizer, and seminar questions. </a:t>
            </a:r>
          </a:p>
          <a:p>
            <a:pPr marL="0" indent="0">
              <a:buNone/>
            </a:pPr>
            <a:endParaRPr lang="en-US" sz="2000"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sz="2000" dirty="0" smtClean="0">
                <a:sym typeface="Wingdings" panose="05000000000000000000" pitchFamily="2" charset="2"/>
              </a:rPr>
              <a:t>Random fact of the day: </a:t>
            </a:r>
          </a:p>
          <a:p>
            <a:pPr marL="0" indent="0">
              <a:buNone/>
            </a:pPr>
            <a:endParaRPr lang="en-US" sz="2000" dirty="0" smtClean="0">
              <a:sym typeface="Wingdings" panose="05000000000000000000" pitchFamily="2" charset="2"/>
            </a:endParaRPr>
          </a:p>
          <a:p>
            <a:pPr marL="0" indent="0">
              <a:buNone/>
            </a:pPr>
            <a:endParaRPr lang="en-US" sz="2000" dirty="0" smtClean="0">
              <a:sym typeface="Wingdings" panose="05000000000000000000" pitchFamily="2" charset="2"/>
            </a:endParaRPr>
          </a:p>
        </p:txBody>
      </p:sp>
    </p:spTree>
    <p:extLst>
      <p:ext uri="{BB962C8B-B14F-4D97-AF65-F5344CB8AC3E}">
        <p14:creationId xmlns:p14="http://schemas.microsoft.com/office/powerpoint/2010/main" val="1597213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447501" cy="609600"/>
          </a:xfrm>
        </p:spPr>
        <p:txBody>
          <a:bodyPr>
            <a:normAutofit/>
          </a:bodyPr>
          <a:lstStyle/>
          <a:p>
            <a:r>
              <a:rPr lang="en-US" sz="2400" dirty="0" smtClean="0"/>
              <a:t>Vocabulary </a:t>
            </a:r>
            <a:r>
              <a:rPr lang="en-US" sz="2400" dirty="0" smtClean="0"/>
              <a:t>2 &amp; Updating notes</a:t>
            </a:r>
            <a:endParaRPr lang="en-US" sz="2400" dirty="0"/>
          </a:p>
        </p:txBody>
      </p:sp>
      <p:sp>
        <p:nvSpPr>
          <p:cNvPr id="3" name="Content Placeholder 2"/>
          <p:cNvSpPr>
            <a:spLocks noGrp="1"/>
          </p:cNvSpPr>
          <p:nvPr>
            <p:ph idx="1"/>
          </p:nvPr>
        </p:nvSpPr>
        <p:spPr>
          <a:xfrm>
            <a:off x="228600" y="685800"/>
            <a:ext cx="8763000" cy="5867400"/>
          </a:xfrm>
        </p:spPr>
        <p:txBody>
          <a:bodyPr>
            <a:normAutofit fontScale="92500" lnSpcReduction="10000"/>
          </a:bodyPr>
          <a:lstStyle/>
          <a:p>
            <a:pPr marL="0" indent="0">
              <a:buNone/>
            </a:pPr>
            <a:endParaRPr lang="en-US" sz="2000" dirty="0" smtClean="0"/>
          </a:p>
          <a:p>
            <a:pPr marL="0" indent="0">
              <a:buNone/>
            </a:pPr>
            <a:r>
              <a:rPr lang="en-US" sz="2000" dirty="0" smtClean="0">
                <a:latin typeface="Calibri" panose="020F0502020204030204" pitchFamily="34" charset="0"/>
              </a:rPr>
              <a:t>1. Vocabulary </a:t>
            </a:r>
            <a:r>
              <a:rPr lang="en-US" sz="2000" dirty="0" smtClean="0">
                <a:latin typeface="Calibri" panose="020F0502020204030204" pitchFamily="34" charset="0"/>
              </a:rPr>
              <a:t>Test!</a:t>
            </a:r>
          </a:p>
          <a:p>
            <a:pPr>
              <a:buFont typeface="Wingdings" panose="05000000000000000000" pitchFamily="2" charset="2"/>
              <a:buChar char="q"/>
            </a:pPr>
            <a:endParaRPr lang="en-US" sz="2000" dirty="0">
              <a:latin typeface="Calibri"/>
              <a:ea typeface="Calibri"/>
              <a:cs typeface="Times New Roman"/>
            </a:endParaRPr>
          </a:p>
          <a:p>
            <a:pPr marL="0" indent="0">
              <a:buNone/>
            </a:pPr>
            <a:r>
              <a:rPr lang="en-US" sz="2000" dirty="0" smtClean="0">
                <a:latin typeface="Calibri"/>
                <a:ea typeface="Calibri"/>
                <a:cs typeface="Times New Roman"/>
              </a:rPr>
              <a:t>2. Finished</a:t>
            </a:r>
            <a:r>
              <a:rPr lang="en-US" sz="2000" dirty="0" smtClean="0">
                <a:latin typeface="Calibri"/>
                <a:ea typeface="Calibri"/>
                <a:cs typeface="Times New Roman"/>
              </a:rPr>
              <a:t>? </a:t>
            </a:r>
          </a:p>
          <a:p>
            <a:pPr marL="457200" indent="-457200">
              <a:buAutoNum type="arabicPeriod"/>
            </a:pPr>
            <a:r>
              <a:rPr lang="en-US" sz="2000" dirty="0" smtClean="0">
                <a:latin typeface="Calibri"/>
                <a:ea typeface="Calibri"/>
                <a:cs typeface="Times New Roman"/>
              </a:rPr>
              <a:t>Update active reading charts </a:t>
            </a:r>
          </a:p>
          <a:p>
            <a:pPr marL="457200" indent="-457200">
              <a:buAutoNum type="arabicPeriod"/>
            </a:pPr>
            <a:r>
              <a:rPr lang="en-US" sz="2000" dirty="0" smtClean="0">
                <a:latin typeface="Calibri"/>
                <a:ea typeface="Calibri"/>
                <a:cs typeface="Times New Roman"/>
              </a:rPr>
              <a:t>Update discussion questions</a:t>
            </a:r>
          </a:p>
          <a:p>
            <a:pPr marL="457200" indent="-457200">
              <a:buAutoNum type="arabicPeriod"/>
            </a:pPr>
            <a:r>
              <a:rPr lang="en-US" sz="2000" dirty="0" smtClean="0">
                <a:latin typeface="Calibri"/>
                <a:ea typeface="Calibri"/>
                <a:cs typeface="Times New Roman"/>
              </a:rPr>
              <a:t>Update seminar </a:t>
            </a:r>
            <a:r>
              <a:rPr lang="en-US" sz="2000" dirty="0" smtClean="0">
                <a:latin typeface="Calibri"/>
                <a:ea typeface="Calibri"/>
                <a:cs typeface="Times New Roman"/>
              </a:rPr>
              <a:t>questions. </a:t>
            </a:r>
          </a:p>
          <a:p>
            <a:pPr>
              <a:buFont typeface="Wingdings" panose="05000000000000000000" pitchFamily="2" charset="2"/>
              <a:buChar char="§"/>
            </a:pPr>
            <a:endParaRPr lang="en-US" sz="2400" dirty="0" smtClean="0">
              <a:latin typeface="Calibri" panose="020F0502020204030204" pitchFamily="34" charset="0"/>
              <a:ea typeface="Calibri"/>
              <a:cs typeface="Times New Roman"/>
            </a:endParaRPr>
          </a:p>
          <a:p>
            <a:pPr marL="0" indent="0">
              <a:spcBef>
                <a:spcPts val="0"/>
              </a:spcBef>
              <a:spcAft>
                <a:spcPts val="1600"/>
              </a:spcAft>
              <a:buNone/>
            </a:pPr>
            <a:r>
              <a:rPr lang="en-US" sz="2100" b="1" dirty="0">
                <a:solidFill>
                  <a:srgbClr val="000000"/>
                </a:solidFill>
                <a:latin typeface="Calibri" panose="020F0502020204030204" pitchFamily="34" charset="0"/>
              </a:rPr>
              <a:t>Book 16 - Father and Son:</a:t>
            </a:r>
            <a:r>
              <a:rPr lang="en-US" sz="2100" dirty="0">
                <a:solidFill>
                  <a:srgbClr val="000000"/>
                </a:solidFill>
                <a:latin typeface="Calibri" panose="020F0502020204030204" pitchFamily="34" charset="0"/>
              </a:rPr>
              <a:t> What does this book reveal about the values of </a:t>
            </a:r>
            <a:r>
              <a:rPr lang="en-US" sz="2100" dirty="0" err="1">
                <a:solidFill>
                  <a:srgbClr val="000000"/>
                </a:solidFill>
                <a:latin typeface="Calibri" panose="020F0502020204030204" pitchFamily="34" charset="0"/>
              </a:rPr>
              <a:t>Telamachus</a:t>
            </a:r>
            <a:r>
              <a:rPr lang="en-US" sz="2100" dirty="0">
                <a:solidFill>
                  <a:srgbClr val="000000"/>
                </a:solidFill>
                <a:latin typeface="Calibri" panose="020F0502020204030204" pitchFamily="34" charset="0"/>
              </a:rPr>
              <a:t> and Odysseus? How and why does Athena play into these values? </a:t>
            </a:r>
          </a:p>
          <a:p>
            <a:pPr marL="0" indent="0">
              <a:spcBef>
                <a:spcPts val="0"/>
              </a:spcBef>
              <a:spcAft>
                <a:spcPts val="1600"/>
              </a:spcAft>
              <a:buNone/>
            </a:pPr>
            <a:r>
              <a:rPr lang="en-US" sz="2100" b="1" dirty="0" smtClean="0">
                <a:solidFill>
                  <a:srgbClr val="000000"/>
                </a:solidFill>
                <a:latin typeface="Calibri" panose="020F0502020204030204" pitchFamily="34" charset="0"/>
              </a:rPr>
              <a:t>Book17 </a:t>
            </a:r>
            <a:r>
              <a:rPr lang="en-US" sz="2100" b="1" dirty="0">
                <a:solidFill>
                  <a:srgbClr val="000000"/>
                </a:solidFill>
                <a:latin typeface="Calibri" panose="020F0502020204030204" pitchFamily="34" charset="0"/>
              </a:rPr>
              <a:t>- The Beggar at the Manor:</a:t>
            </a:r>
            <a:r>
              <a:rPr lang="en-US" sz="2100" dirty="0">
                <a:solidFill>
                  <a:srgbClr val="000000"/>
                </a:solidFill>
                <a:latin typeface="Calibri" panose="020F0502020204030204" pitchFamily="34" charset="0"/>
              </a:rPr>
              <a:t> You create a discussion question based on this section of reading.</a:t>
            </a:r>
          </a:p>
          <a:p>
            <a:pPr marL="0" indent="0">
              <a:spcBef>
                <a:spcPts val="0"/>
              </a:spcBef>
              <a:spcAft>
                <a:spcPts val="1600"/>
              </a:spcAft>
              <a:buNone/>
            </a:pPr>
            <a:r>
              <a:rPr lang="en-US" sz="2100" b="1" dirty="0" smtClean="0">
                <a:solidFill>
                  <a:srgbClr val="000000"/>
                </a:solidFill>
                <a:latin typeface="Calibri" panose="020F0502020204030204" pitchFamily="34" charset="0"/>
              </a:rPr>
              <a:t>Book </a:t>
            </a:r>
            <a:r>
              <a:rPr lang="en-US" sz="2100" b="1" dirty="0">
                <a:solidFill>
                  <a:srgbClr val="000000"/>
                </a:solidFill>
                <a:latin typeface="Calibri" panose="020F0502020204030204" pitchFamily="34" charset="0"/>
              </a:rPr>
              <a:t>21 - The Test of the Bow: </a:t>
            </a:r>
            <a:r>
              <a:rPr lang="en-US" sz="2100" dirty="0">
                <a:solidFill>
                  <a:srgbClr val="000000"/>
                </a:solidFill>
                <a:latin typeface="Calibri" panose="020F0502020204030204" pitchFamily="34" charset="0"/>
              </a:rPr>
              <a:t>It appears that Penelope has lost hope of Odysseus’ return. Knowing Odysseus is the only man who can string the bow, why does she challenge the suitors to do so? Why does she allow the old beggar (Odysseus) attempt to string the bow? What does this reveal about Penelope’s character? </a:t>
            </a:r>
            <a:endParaRPr lang="en-US" sz="2100" dirty="0">
              <a:latin typeface="Calibri" panose="020F0502020204030204" pitchFamily="34" charset="0"/>
            </a:endParaRPr>
          </a:p>
          <a:p>
            <a:pPr>
              <a:buFont typeface="Wingdings" panose="05000000000000000000" pitchFamily="2" charset="2"/>
              <a:buChar char="§"/>
            </a:pPr>
            <a:endParaRPr lang="en-US" sz="2400" dirty="0">
              <a:latin typeface="Calibri"/>
              <a:ea typeface="Calibri"/>
              <a:cs typeface="Times New Roman"/>
            </a:endParaRPr>
          </a:p>
          <a:p>
            <a:pPr>
              <a:buFont typeface="Wingdings" panose="05000000000000000000" pitchFamily="2" charset="2"/>
              <a:buChar char="§"/>
            </a:pPr>
            <a:endParaRPr lang="en-US" sz="2400" dirty="0">
              <a:latin typeface="Calibri"/>
              <a:ea typeface="Calibri"/>
              <a:cs typeface="Times New Roman"/>
            </a:endParaRPr>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3881875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685800"/>
          </a:xfrm>
        </p:spPr>
        <p:txBody>
          <a:bodyPr>
            <a:noAutofit/>
          </a:bodyPr>
          <a:lstStyle/>
          <a:p>
            <a:pPr algn="ctr"/>
            <a:r>
              <a:rPr lang="en-US" sz="2800" dirty="0" smtClean="0">
                <a:solidFill>
                  <a:schemeClr val="accent2"/>
                </a:solidFill>
              </a:rPr>
              <a:t>Writing: The Odyssey: Book 16, 17, &amp; 21 Discussion Questions</a:t>
            </a:r>
            <a:endParaRPr lang="en-US" sz="2800" dirty="0">
              <a:solidFill>
                <a:schemeClr val="accent2"/>
              </a:solidFill>
            </a:endParaRPr>
          </a:p>
        </p:txBody>
      </p:sp>
      <p:sp>
        <p:nvSpPr>
          <p:cNvPr id="3" name="Content Placeholder 2"/>
          <p:cNvSpPr>
            <a:spLocks noGrp="1"/>
          </p:cNvSpPr>
          <p:nvPr>
            <p:ph idx="1"/>
          </p:nvPr>
        </p:nvSpPr>
        <p:spPr>
          <a:xfrm>
            <a:off x="228600" y="1066800"/>
            <a:ext cx="8610599" cy="5638800"/>
          </a:xfrm>
        </p:spPr>
        <p:txBody>
          <a:bodyPr>
            <a:normAutofit fontScale="92500" lnSpcReduction="20000"/>
          </a:bodyPr>
          <a:lstStyle/>
          <a:p>
            <a:pPr>
              <a:buFont typeface="Wingdings" panose="05000000000000000000" pitchFamily="2" charset="2"/>
              <a:buChar char="q"/>
            </a:pPr>
            <a:r>
              <a:rPr lang="en-US" dirty="0"/>
              <a:t>Please fill out as we read. </a:t>
            </a:r>
          </a:p>
          <a:p>
            <a:pPr lvl="1">
              <a:buFont typeface="Wingdings" panose="05000000000000000000" pitchFamily="2" charset="2"/>
              <a:buChar char="q"/>
            </a:pPr>
            <a:r>
              <a:rPr lang="en-US" dirty="0"/>
              <a:t>1-2 sentence summary, </a:t>
            </a:r>
            <a:r>
              <a:rPr lang="en-US" b="1" dirty="0"/>
              <a:t>key</a:t>
            </a:r>
            <a:r>
              <a:rPr lang="en-US" dirty="0"/>
              <a:t> conflict, </a:t>
            </a:r>
            <a:r>
              <a:rPr lang="en-US" b="1" dirty="0"/>
              <a:t>key</a:t>
            </a:r>
            <a:r>
              <a:rPr lang="en-US" dirty="0"/>
              <a:t> characters, stage of the hero’s journey, human values/behaviors, gods/goddesses behaviors</a:t>
            </a:r>
          </a:p>
          <a:p>
            <a:pPr>
              <a:buFont typeface="Wingdings" panose="05000000000000000000" pitchFamily="2" charset="2"/>
              <a:buChar char="q"/>
            </a:pPr>
            <a:r>
              <a:rPr lang="en-US" dirty="0"/>
              <a:t>Questions? Write in discussion box!</a:t>
            </a:r>
          </a:p>
          <a:p>
            <a:pPr marL="0" indent="0">
              <a:spcBef>
                <a:spcPts val="0"/>
              </a:spcBef>
              <a:spcAft>
                <a:spcPts val="1600"/>
              </a:spcAft>
              <a:buNone/>
            </a:pPr>
            <a:endParaRPr lang="en-US" sz="2000" b="1" dirty="0">
              <a:solidFill>
                <a:srgbClr val="000000"/>
              </a:solidFill>
              <a:latin typeface="Times New Roman"/>
            </a:endParaRPr>
          </a:p>
          <a:p>
            <a:pPr marL="0" indent="0">
              <a:spcBef>
                <a:spcPts val="0"/>
              </a:spcBef>
              <a:spcAft>
                <a:spcPts val="1600"/>
              </a:spcAft>
              <a:buNone/>
            </a:pPr>
            <a:r>
              <a:rPr lang="en-US" sz="2000" b="1" dirty="0" smtClean="0">
                <a:solidFill>
                  <a:srgbClr val="000000"/>
                </a:solidFill>
                <a:latin typeface="Times New Roman"/>
              </a:rPr>
              <a:t>Book </a:t>
            </a:r>
            <a:r>
              <a:rPr lang="en-US" sz="2000" b="1" dirty="0">
                <a:solidFill>
                  <a:srgbClr val="000000"/>
                </a:solidFill>
                <a:latin typeface="Times New Roman"/>
              </a:rPr>
              <a:t>16 - Father and Son:</a:t>
            </a:r>
            <a:r>
              <a:rPr lang="en-US" sz="2000" dirty="0">
                <a:solidFill>
                  <a:srgbClr val="000000"/>
                </a:solidFill>
                <a:latin typeface="Times New Roman"/>
              </a:rPr>
              <a:t> What does this book reveal about the values of </a:t>
            </a:r>
            <a:r>
              <a:rPr lang="en-US" sz="2000" dirty="0" err="1">
                <a:solidFill>
                  <a:srgbClr val="000000"/>
                </a:solidFill>
                <a:latin typeface="Times New Roman"/>
              </a:rPr>
              <a:t>Telamachus</a:t>
            </a:r>
            <a:r>
              <a:rPr lang="en-US" sz="2000" dirty="0">
                <a:solidFill>
                  <a:srgbClr val="000000"/>
                </a:solidFill>
                <a:latin typeface="Times New Roman"/>
              </a:rPr>
              <a:t> and Odysseus? How and why does Athena play into these values? </a:t>
            </a:r>
            <a:endParaRPr lang="en-US" sz="2000" dirty="0" smtClean="0">
              <a:solidFill>
                <a:srgbClr val="000000"/>
              </a:solidFill>
              <a:latin typeface="Times New Roman"/>
            </a:endParaRPr>
          </a:p>
          <a:p>
            <a:pPr marL="0" indent="0">
              <a:spcBef>
                <a:spcPts val="0"/>
              </a:spcBef>
              <a:spcAft>
                <a:spcPts val="1600"/>
              </a:spcAft>
              <a:buNone/>
            </a:pPr>
            <a:endParaRPr lang="en-US" sz="2000" dirty="0"/>
          </a:p>
          <a:p>
            <a:pPr marL="0" indent="0">
              <a:spcBef>
                <a:spcPts val="0"/>
              </a:spcBef>
              <a:spcAft>
                <a:spcPts val="1600"/>
              </a:spcAft>
              <a:buNone/>
            </a:pPr>
            <a:r>
              <a:rPr lang="en-US" sz="2000" b="1" dirty="0">
                <a:solidFill>
                  <a:srgbClr val="000000"/>
                </a:solidFill>
                <a:latin typeface="Times New Roman"/>
              </a:rPr>
              <a:t>Book17 - The Beggar at the Manor:</a:t>
            </a:r>
            <a:r>
              <a:rPr lang="en-US" sz="2000" dirty="0">
                <a:solidFill>
                  <a:srgbClr val="000000"/>
                </a:solidFill>
                <a:latin typeface="Times New Roman"/>
              </a:rPr>
              <a:t> </a:t>
            </a:r>
            <a:r>
              <a:rPr lang="en-US" sz="2000" dirty="0" smtClean="0">
                <a:solidFill>
                  <a:srgbClr val="000000"/>
                </a:solidFill>
                <a:latin typeface="Times New Roman"/>
              </a:rPr>
              <a:t>You create a discussion question based on this section of reading.</a:t>
            </a:r>
          </a:p>
          <a:p>
            <a:pPr marL="0" indent="0">
              <a:spcBef>
                <a:spcPts val="0"/>
              </a:spcBef>
              <a:spcAft>
                <a:spcPts val="1600"/>
              </a:spcAft>
              <a:buNone/>
            </a:pPr>
            <a:endParaRPr lang="en-US" sz="2000" dirty="0"/>
          </a:p>
          <a:p>
            <a:pPr marL="0" indent="0">
              <a:spcBef>
                <a:spcPts val="0"/>
              </a:spcBef>
              <a:spcAft>
                <a:spcPts val="1600"/>
              </a:spcAft>
              <a:buNone/>
            </a:pPr>
            <a:r>
              <a:rPr lang="en-US" sz="2000" b="1" dirty="0">
                <a:solidFill>
                  <a:srgbClr val="000000"/>
                </a:solidFill>
                <a:latin typeface="Times New Roman"/>
              </a:rPr>
              <a:t>Book 21 - The Test of the Bow: </a:t>
            </a:r>
            <a:r>
              <a:rPr lang="en-US" sz="2000" dirty="0">
                <a:solidFill>
                  <a:srgbClr val="000000"/>
                </a:solidFill>
                <a:latin typeface="Times New Roman"/>
              </a:rPr>
              <a:t>It appears that Penelope has lost hope of Odysseus’ return. Knowing Odysseus is the only man who can string the bow, why does she challenge the suitors to do so? Why does she allow the old beggar (Odysseus) attempt to string the bow? What does this reveal about Penelope’s character? </a:t>
            </a:r>
            <a:endParaRPr lang="en-US" sz="2000" dirty="0"/>
          </a:p>
          <a:p>
            <a:pPr marL="0" indent="0">
              <a:buNone/>
            </a:pPr>
            <a:r>
              <a:rPr lang="en-US" sz="1400" dirty="0"/>
              <a:t/>
            </a:r>
            <a:br>
              <a:rPr lang="en-US" sz="1400" dirty="0"/>
            </a:br>
            <a:r>
              <a:rPr lang="en-US" dirty="0"/>
              <a:t/>
            </a:r>
            <a:br>
              <a:rPr lang="en-US" dirty="0"/>
            </a:br>
            <a:endParaRPr lang="en-US" dirty="0"/>
          </a:p>
        </p:txBody>
      </p:sp>
    </p:spTree>
    <p:extLst>
      <p:ext uri="{BB962C8B-B14F-4D97-AF65-F5344CB8AC3E}">
        <p14:creationId xmlns:p14="http://schemas.microsoft.com/office/powerpoint/2010/main" val="161519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5" y="259976"/>
            <a:ext cx="6447501" cy="587188"/>
          </a:xfrm>
        </p:spPr>
        <p:txBody>
          <a:bodyPr>
            <a:normAutofit fontScale="90000"/>
          </a:bodyPr>
          <a:lstStyle/>
          <a:p>
            <a:r>
              <a:rPr lang="en-US" dirty="0" smtClean="0"/>
              <a:t>Warm Up- 10/20</a:t>
            </a:r>
            <a:endParaRPr lang="en-US" dirty="0"/>
          </a:p>
        </p:txBody>
      </p:sp>
      <p:sp>
        <p:nvSpPr>
          <p:cNvPr id="3" name="Content Placeholder 2"/>
          <p:cNvSpPr>
            <a:spLocks noGrp="1"/>
          </p:cNvSpPr>
          <p:nvPr>
            <p:ph idx="1"/>
          </p:nvPr>
        </p:nvSpPr>
        <p:spPr>
          <a:xfrm>
            <a:off x="121024" y="1066799"/>
            <a:ext cx="8794375" cy="4974563"/>
          </a:xfrm>
        </p:spPr>
        <p:txBody>
          <a:bodyPr>
            <a:normAutofit/>
          </a:bodyPr>
          <a:lstStyle/>
          <a:p>
            <a:pPr marL="514350" indent="-514350" fontAlgn="base">
              <a:buFont typeface="+mj-lt"/>
              <a:buAutoNum type="arabicPeriod"/>
            </a:pPr>
            <a:r>
              <a:rPr lang="en-US" sz="2800" dirty="0" smtClean="0"/>
              <a:t>What have you noticed about the stages of the hero’s journey through </a:t>
            </a:r>
            <a:r>
              <a:rPr lang="en-US" sz="2800" i="1" dirty="0" smtClean="0"/>
              <a:t>The Odyssey</a:t>
            </a:r>
            <a:r>
              <a:rPr lang="en-US" sz="2800" dirty="0" smtClean="0"/>
              <a:t>?</a:t>
            </a:r>
          </a:p>
          <a:p>
            <a:pPr marL="514350" indent="-514350" fontAlgn="base">
              <a:buFont typeface="+mj-lt"/>
              <a:buAutoNum type="arabicPeriod"/>
            </a:pPr>
            <a:endParaRPr lang="en-US" sz="2800" dirty="0"/>
          </a:p>
          <a:p>
            <a:pPr marL="514350" indent="-514350" fontAlgn="base">
              <a:buFont typeface="+mj-lt"/>
              <a:buAutoNum type="arabicPeriod"/>
            </a:pPr>
            <a:r>
              <a:rPr lang="en-US" sz="2800" dirty="0" smtClean="0"/>
              <a:t>Does Odysseus follow a traditional journey? </a:t>
            </a:r>
            <a:endParaRPr lang="en-US" sz="2800" dirty="0"/>
          </a:p>
        </p:txBody>
      </p:sp>
    </p:spTree>
    <p:extLst>
      <p:ext uri="{BB962C8B-B14F-4D97-AF65-F5344CB8AC3E}">
        <p14:creationId xmlns:p14="http://schemas.microsoft.com/office/powerpoint/2010/main" val="197703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2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97</TotalTime>
  <Words>787</Words>
  <Application>Microsoft Office PowerPoint</Application>
  <PresentationFormat>On-screen Show (4:3)</PresentationFormat>
  <Paragraphs>104</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1_Facet</vt:lpstr>
      <vt:lpstr>2_Facet</vt:lpstr>
      <vt:lpstr>Agenda: Tuesday October 18, 2016</vt:lpstr>
      <vt:lpstr>Warm Up- 10/18</vt:lpstr>
      <vt:lpstr>Vocabulary 2: Race, Family – Test Thursday</vt:lpstr>
      <vt:lpstr>Writing: The Odyssey: Book 16, 17, &amp; 21 Discussion Questions</vt:lpstr>
      <vt:lpstr>PowerPoint Presentation</vt:lpstr>
      <vt:lpstr>Agenda: Thursday October 20, 2016</vt:lpstr>
      <vt:lpstr>Vocabulary 2 &amp; Updating notes</vt:lpstr>
      <vt:lpstr>Writing: The Odyssey: Book 16, 17, &amp; 21 Discussion Questions</vt:lpstr>
      <vt:lpstr>Warm Up- 10/20</vt:lpstr>
    </vt:vector>
  </TitlesOfParts>
  <Company>Jeffco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Tuesday October 18, 2016</dc:title>
  <dc:creator>User</dc:creator>
  <cp:lastModifiedBy>User</cp:lastModifiedBy>
  <cp:revision>5</cp:revision>
  <dcterms:created xsi:type="dcterms:W3CDTF">2016-10-13T18:23:49Z</dcterms:created>
  <dcterms:modified xsi:type="dcterms:W3CDTF">2016-10-20T16:56:32Z</dcterms:modified>
</cp:coreProperties>
</file>