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sldIdLst>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9144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2404534"/>
            <a:ext cx="5825202"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300" y="4050834"/>
            <a:ext cx="5825202"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10/11/2016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1221963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10/11/2016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690047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024604" y="3632200"/>
            <a:ext cx="5418393"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10/11/2016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
        <p:nvSpPr>
          <p:cNvPr id="24" name="TextBox 23"/>
          <p:cNvSpPr txBox="1"/>
          <p:nvPr/>
        </p:nvSpPr>
        <p:spPr>
          <a:xfrm>
            <a:off x="406403" y="790378"/>
            <a:ext cx="4572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
        <p:nvSpPr>
          <p:cNvPr id="25" name="TextBox 24"/>
          <p:cNvSpPr txBox="1"/>
          <p:nvPr/>
        </p:nvSpPr>
        <p:spPr>
          <a:xfrm>
            <a:off x="6669758" y="2886556"/>
            <a:ext cx="4572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Tree>
    <p:extLst>
      <p:ext uri="{BB962C8B-B14F-4D97-AF65-F5344CB8AC3E}">
        <p14:creationId xmlns:p14="http://schemas.microsoft.com/office/powerpoint/2010/main" val="222154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931988"/>
            <a:ext cx="6447501"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10/11/2016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16480708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10/11/2016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
        <p:nvSpPr>
          <p:cNvPr id="24" name="TextBox 23"/>
          <p:cNvSpPr txBox="1"/>
          <p:nvPr/>
        </p:nvSpPr>
        <p:spPr>
          <a:xfrm>
            <a:off x="406403" y="790378"/>
            <a:ext cx="4572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
        <p:nvSpPr>
          <p:cNvPr id="25" name="TextBox 24"/>
          <p:cNvSpPr txBox="1"/>
          <p:nvPr/>
        </p:nvSpPr>
        <p:spPr>
          <a:xfrm>
            <a:off x="6669758" y="2886556"/>
            <a:ext cx="4572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Tree>
    <p:extLst>
      <p:ext uri="{BB962C8B-B14F-4D97-AF65-F5344CB8AC3E}">
        <p14:creationId xmlns:p14="http://schemas.microsoft.com/office/powerpoint/2010/main" val="6663886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609600"/>
            <a:ext cx="644115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10/11/2016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40189741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10/11/2016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21930169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609600"/>
            <a:ext cx="978557"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08001" y="609600"/>
            <a:ext cx="5295113"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10/11/2016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13933275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9144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2404534"/>
            <a:ext cx="5825202"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300" y="4050834"/>
            <a:ext cx="5825202"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10/11/2016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2327301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10/11/2016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14244158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700868"/>
            <a:ext cx="6447501"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527448"/>
            <a:ext cx="644750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10/11/2016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346892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10/11/2016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25200758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08001" y="2160589"/>
            <a:ext cx="3138026"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17477" y="2160590"/>
            <a:ext cx="3138026"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4BBE46C-0F04-F745-9188-D6FD9B06B58D}" type="datetimeFigureOut">
              <a:rPr lang="en-US" smtClean="0">
                <a:solidFill>
                  <a:prstClr val="black">
                    <a:tint val="75000"/>
                  </a:prstClr>
                </a:solidFill>
              </a:rPr>
              <a:pPr/>
              <a:t>10/11/2016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21750340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506809" y="2160983"/>
            <a:ext cx="313921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6809" y="2737246"/>
            <a:ext cx="31392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16287" y="2160983"/>
            <a:ext cx="313921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16288" y="2737246"/>
            <a:ext cx="313921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4BBE46C-0F04-F745-9188-D6FD9B06B58D}" type="datetimeFigureOut">
              <a:rPr lang="en-US" smtClean="0">
                <a:solidFill>
                  <a:prstClr val="black">
                    <a:tint val="75000"/>
                  </a:prstClr>
                </a:solidFill>
              </a:rPr>
              <a:pPr/>
              <a:t>10/11/2016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26930628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4BBE46C-0F04-F745-9188-D6FD9B06B58D}" type="datetimeFigureOut">
              <a:rPr lang="en-US" smtClean="0">
                <a:solidFill>
                  <a:prstClr val="black">
                    <a:tint val="75000"/>
                  </a:prstClr>
                </a:solidFill>
              </a:rPr>
              <a:pPr/>
              <a:t>10/11/2016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19142745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BBE46C-0F04-F745-9188-D6FD9B06B58D}" type="datetimeFigureOut">
              <a:rPr lang="en-US" smtClean="0">
                <a:solidFill>
                  <a:prstClr val="black">
                    <a:tint val="75000"/>
                  </a:prstClr>
                </a:solidFill>
              </a:rPr>
              <a:pPr/>
              <a:t>10/11/2016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34784168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498604"/>
            <a:ext cx="2890896"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0346" y="514925"/>
            <a:ext cx="3385156"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8001" y="2777069"/>
            <a:ext cx="2890896"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BBE46C-0F04-F745-9188-D6FD9B06B58D}" type="datetimeFigureOut">
              <a:rPr lang="en-US" smtClean="0">
                <a:solidFill>
                  <a:prstClr val="black">
                    <a:tint val="75000"/>
                  </a:prstClr>
                </a:solidFill>
              </a:rPr>
              <a:pPr/>
              <a:t>10/11/2016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34246364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800600"/>
            <a:ext cx="64475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8001" y="609600"/>
            <a:ext cx="6447501"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508001" y="5367338"/>
            <a:ext cx="644750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
        <p:nvSpPr>
          <p:cNvPr id="5" name="Date Placeholder 4"/>
          <p:cNvSpPr>
            <a:spLocks noGrp="1"/>
          </p:cNvSpPr>
          <p:nvPr>
            <p:ph type="dt" sz="half" idx="10"/>
          </p:nvPr>
        </p:nvSpPr>
        <p:spPr/>
        <p:txBody>
          <a:bodyPr/>
          <a:lstStyle/>
          <a:p>
            <a:fld id="{24BBE46C-0F04-F745-9188-D6FD9B06B58D}" type="datetimeFigureOut">
              <a:rPr lang="en-US" smtClean="0">
                <a:solidFill>
                  <a:prstClr val="black">
                    <a:tint val="75000"/>
                  </a:prstClr>
                </a:solidFill>
              </a:rPr>
              <a:pPr/>
              <a:t>10/11/2016</a:t>
            </a:fld>
            <a:endParaRPr lang="en-US">
              <a:solidFill>
                <a:prstClr val="black">
                  <a:tint val="75000"/>
                </a:prstClr>
              </a:solidFill>
            </a:endParaRPr>
          </a:p>
        </p:txBody>
      </p:sp>
    </p:spTree>
    <p:extLst>
      <p:ext uri="{BB962C8B-B14F-4D97-AF65-F5344CB8AC3E}">
        <p14:creationId xmlns:p14="http://schemas.microsoft.com/office/powerpoint/2010/main" val="19946164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10/11/2016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33948139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024604" y="3632200"/>
            <a:ext cx="5418393"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10/11/2016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
        <p:nvSpPr>
          <p:cNvPr id="24" name="TextBox 23"/>
          <p:cNvSpPr txBox="1"/>
          <p:nvPr/>
        </p:nvSpPr>
        <p:spPr>
          <a:xfrm>
            <a:off x="406403" y="790378"/>
            <a:ext cx="4572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
        <p:nvSpPr>
          <p:cNvPr id="25" name="TextBox 24"/>
          <p:cNvSpPr txBox="1"/>
          <p:nvPr/>
        </p:nvSpPr>
        <p:spPr>
          <a:xfrm>
            <a:off x="6669758" y="2886556"/>
            <a:ext cx="4572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Tree>
    <p:extLst>
      <p:ext uri="{BB962C8B-B14F-4D97-AF65-F5344CB8AC3E}">
        <p14:creationId xmlns:p14="http://schemas.microsoft.com/office/powerpoint/2010/main" val="33770371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931988"/>
            <a:ext cx="6447501"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10/11/2016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37858940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10/11/2016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
        <p:nvSpPr>
          <p:cNvPr id="24" name="TextBox 23"/>
          <p:cNvSpPr txBox="1"/>
          <p:nvPr/>
        </p:nvSpPr>
        <p:spPr>
          <a:xfrm>
            <a:off x="406403" y="790378"/>
            <a:ext cx="4572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
        <p:nvSpPr>
          <p:cNvPr id="25" name="TextBox 24"/>
          <p:cNvSpPr txBox="1"/>
          <p:nvPr/>
        </p:nvSpPr>
        <p:spPr>
          <a:xfrm>
            <a:off x="6669758" y="2886556"/>
            <a:ext cx="4572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Tree>
    <p:extLst>
      <p:ext uri="{BB962C8B-B14F-4D97-AF65-F5344CB8AC3E}">
        <p14:creationId xmlns:p14="http://schemas.microsoft.com/office/powerpoint/2010/main" val="2465706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700868"/>
            <a:ext cx="6447501"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527448"/>
            <a:ext cx="644750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10/11/2016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27220329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609600"/>
            <a:ext cx="644115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10/11/2016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284050376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10/11/2016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202357334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609600"/>
            <a:ext cx="978557"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08001" y="609600"/>
            <a:ext cx="5295113"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BBE46C-0F04-F745-9188-D6FD9B06B58D}" type="datetimeFigureOut">
              <a:rPr lang="en-US" smtClean="0">
                <a:solidFill>
                  <a:prstClr val="black">
                    <a:tint val="75000"/>
                  </a:prstClr>
                </a:solidFill>
              </a:rPr>
              <a:pPr/>
              <a:t>10/11/2016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2519581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08001" y="2160589"/>
            <a:ext cx="3138026"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17477" y="2160590"/>
            <a:ext cx="3138026"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4BBE46C-0F04-F745-9188-D6FD9B06B58D}" type="datetimeFigureOut">
              <a:rPr lang="en-US" smtClean="0">
                <a:solidFill>
                  <a:prstClr val="black">
                    <a:tint val="75000"/>
                  </a:prstClr>
                </a:solidFill>
              </a:rPr>
              <a:pPr/>
              <a:t>10/11/2016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1186850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506809" y="2160983"/>
            <a:ext cx="313921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6809" y="2737246"/>
            <a:ext cx="31392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16287" y="2160983"/>
            <a:ext cx="313921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16288" y="2737246"/>
            <a:ext cx="313921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4BBE46C-0F04-F745-9188-D6FD9B06B58D}" type="datetimeFigureOut">
              <a:rPr lang="en-US" smtClean="0">
                <a:solidFill>
                  <a:prstClr val="black">
                    <a:tint val="75000"/>
                  </a:prstClr>
                </a:solidFill>
              </a:rPr>
              <a:pPr/>
              <a:t>10/11/2016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457562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4BBE46C-0F04-F745-9188-D6FD9B06B58D}" type="datetimeFigureOut">
              <a:rPr lang="en-US" smtClean="0">
                <a:solidFill>
                  <a:prstClr val="black">
                    <a:tint val="75000"/>
                  </a:prstClr>
                </a:solidFill>
              </a:rPr>
              <a:pPr/>
              <a:t>10/11/2016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155708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BBE46C-0F04-F745-9188-D6FD9B06B58D}" type="datetimeFigureOut">
              <a:rPr lang="en-US" smtClean="0">
                <a:solidFill>
                  <a:prstClr val="black">
                    <a:tint val="75000"/>
                  </a:prstClr>
                </a:solidFill>
              </a:rPr>
              <a:pPr/>
              <a:t>10/11/2016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405127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498604"/>
            <a:ext cx="2890896"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0346" y="514925"/>
            <a:ext cx="3385156"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8001" y="2777069"/>
            <a:ext cx="2890896"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BBE46C-0F04-F745-9188-D6FD9B06B58D}" type="datetimeFigureOut">
              <a:rPr lang="en-US" smtClean="0">
                <a:solidFill>
                  <a:prstClr val="black">
                    <a:tint val="75000"/>
                  </a:prstClr>
                </a:solidFill>
              </a:rPr>
              <a:pPr/>
              <a:t>10/11/2016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2092541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800600"/>
            <a:ext cx="64475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8001" y="609600"/>
            <a:ext cx="6447501"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508001" y="5367338"/>
            <a:ext cx="644750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3153D79-5382-B640-B9E8-7F027D139349}" type="slidenum">
              <a:rPr lang="en-US" smtClean="0">
                <a:solidFill>
                  <a:srgbClr val="5FCBEF"/>
                </a:solidFill>
              </a:rPr>
              <a:pPr/>
              <a:t>‹#›</a:t>
            </a:fld>
            <a:endParaRPr lang="en-US">
              <a:solidFill>
                <a:srgbClr val="5FCBEF"/>
              </a:solidFill>
            </a:endParaRPr>
          </a:p>
        </p:txBody>
      </p:sp>
      <p:sp>
        <p:nvSpPr>
          <p:cNvPr id="5" name="Date Placeholder 4"/>
          <p:cNvSpPr>
            <a:spLocks noGrp="1"/>
          </p:cNvSpPr>
          <p:nvPr>
            <p:ph type="dt" sz="half" idx="10"/>
          </p:nvPr>
        </p:nvSpPr>
        <p:spPr/>
        <p:txBody>
          <a:bodyPr/>
          <a:lstStyle/>
          <a:p>
            <a:fld id="{24BBE46C-0F04-F745-9188-D6FD9B06B58D}" type="datetimeFigureOut">
              <a:rPr lang="en-US" smtClean="0">
                <a:solidFill>
                  <a:prstClr val="black">
                    <a:tint val="75000"/>
                  </a:prstClr>
                </a:solidFill>
              </a:rPr>
              <a:pPr/>
              <a:t>10/11/2016</a:t>
            </a:fld>
            <a:endParaRPr lang="en-US">
              <a:solidFill>
                <a:prstClr val="black">
                  <a:tint val="75000"/>
                </a:prstClr>
              </a:solidFill>
            </a:endParaRPr>
          </a:p>
        </p:txBody>
      </p:sp>
    </p:spTree>
    <p:extLst>
      <p:ext uri="{BB962C8B-B14F-4D97-AF65-F5344CB8AC3E}">
        <p14:creationId xmlns:p14="http://schemas.microsoft.com/office/powerpoint/2010/main" val="1387079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9144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609600"/>
            <a:ext cx="6447501"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08001" y="2160590"/>
            <a:ext cx="6447501"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3850" y="6041363"/>
            <a:ext cx="683954"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4BBE46C-0F04-F745-9188-D6FD9B06B58D}" type="datetimeFigureOut">
              <a:rPr lang="en-US" smtClean="0">
                <a:solidFill>
                  <a:prstClr val="black">
                    <a:tint val="75000"/>
                  </a:prstClr>
                </a:solidFill>
              </a:rPr>
              <a:pPr/>
              <a:t>10/11/2016</a:t>
            </a:fld>
            <a:endParaRPr lang="en-US">
              <a:solidFill>
                <a:prstClr val="black">
                  <a:tint val="75000"/>
                </a:prstClr>
              </a:solidFill>
            </a:endParaRPr>
          </a:p>
        </p:txBody>
      </p:sp>
      <p:sp>
        <p:nvSpPr>
          <p:cNvPr id="5" name="Footer Placeholder 4"/>
          <p:cNvSpPr>
            <a:spLocks noGrp="1"/>
          </p:cNvSpPr>
          <p:nvPr>
            <p:ph type="ftr" sz="quarter" idx="3"/>
          </p:nvPr>
        </p:nvSpPr>
        <p:spPr>
          <a:xfrm>
            <a:off x="508001" y="6041363"/>
            <a:ext cx="472320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42998" y="6041363"/>
            <a:ext cx="512504" cy="365125"/>
          </a:xfrm>
          <a:prstGeom prst="rect">
            <a:avLst/>
          </a:prstGeom>
        </p:spPr>
        <p:txBody>
          <a:bodyPr vert="horz" lIns="91440" tIns="45720" rIns="91440" bIns="45720" rtlCol="0" anchor="ctr"/>
          <a:lstStyle>
            <a:lvl1pPr algn="r">
              <a:defRPr sz="900">
                <a:solidFill>
                  <a:schemeClr val="accent1"/>
                </a:solidFill>
              </a:defRPr>
            </a:lvl1p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350773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9144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609600"/>
            <a:ext cx="6447501"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08001" y="2160590"/>
            <a:ext cx="6447501"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3850" y="6041363"/>
            <a:ext cx="683954"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4BBE46C-0F04-F745-9188-D6FD9B06B58D}" type="datetimeFigureOut">
              <a:rPr lang="en-US" smtClean="0">
                <a:solidFill>
                  <a:prstClr val="black">
                    <a:tint val="75000"/>
                  </a:prstClr>
                </a:solidFill>
              </a:rPr>
              <a:pPr/>
              <a:t>10/11/2016</a:t>
            </a:fld>
            <a:endParaRPr lang="en-US">
              <a:solidFill>
                <a:prstClr val="black">
                  <a:tint val="75000"/>
                </a:prstClr>
              </a:solidFill>
            </a:endParaRPr>
          </a:p>
        </p:txBody>
      </p:sp>
      <p:sp>
        <p:nvSpPr>
          <p:cNvPr id="5" name="Footer Placeholder 4"/>
          <p:cNvSpPr>
            <a:spLocks noGrp="1"/>
          </p:cNvSpPr>
          <p:nvPr>
            <p:ph type="ftr" sz="quarter" idx="3"/>
          </p:nvPr>
        </p:nvSpPr>
        <p:spPr>
          <a:xfrm>
            <a:off x="508001" y="6041363"/>
            <a:ext cx="472320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42998" y="6041363"/>
            <a:ext cx="512504" cy="365125"/>
          </a:xfrm>
          <a:prstGeom prst="rect">
            <a:avLst/>
          </a:prstGeom>
        </p:spPr>
        <p:txBody>
          <a:bodyPr vert="horz" lIns="91440" tIns="45720" rIns="91440" bIns="45720" rtlCol="0" anchor="ctr"/>
          <a:lstStyle>
            <a:lvl1pPr algn="r">
              <a:defRPr sz="900">
                <a:solidFill>
                  <a:schemeClr val="accent1"/>
                </a:solidFill>
              </a:defRPr>
            </a:lvl1pPr>
          </a:lstStyle>
          <a:p>
            <a:fld id="{53153D79-5382-B640-B9E8-7F027D139349}"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12055945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239000" cy="609600"/>
          </a:xfrm>
        </p:spPr>
        <p:txBody>
          <a:bodyPr>
            <a:normAutofit/>
          </a:bodyPr>
          <a:lstStyle/>
          <a:p>
            <a:r>
              <a:rPr lang="en-US" sz="2800" dirty="0" smtClean="0">
                <a:solidFill>
                  <a:schemeClr val="accent2"/>
                </a:solidFill>
              </a:rPr>
              <a:t>Agenda: Monday October 3, 2016</a:t>
            </a:r>
            <a:endParaRPr lang="en-US" sz="2800" dirty="0">
              <a:solidFill>
                <a:schemeClr val="accent2"/>
              </a:solidFill>
            </a:endParaRPr>
          </a:p>
        </p:txBody>
      </p:sp>
      <p:sp>
        <p:nvSpPr>
          <p:cNvPr id="3" name="Content Placeholder 2"/>
          <p:cNvSpPr>
            <a:spLocks noGrp="1"/>
          </p:cNvSpPr>
          <p:nvPr>
            <p:ph idx="1"/>
          </p:nvPr>
        </p:nvSpPr>
        <p:spPr>
          <a:xfrm>
            <a:off x="381001" y="990600"/>
            <a:ext cx="7696200" cy="5638800"/>
          </a:xfrm>
        </p:spPr>
        <p:txBody>
          <a:bodyPr>
            <a:normAutofit/>
          </a:bodyPr>
          <a:lstStyle/>
          <a:p>
            <a:pPr marL="0" indent="0">
              <a:buNone/>
            </a:pPr>
            <a:r>
              <a:rPr lang="en-US" sz="2000" dirty="0" smtClean="0"/>
              <a:t>Warm Up</a:t>
            </a:r>
          </a:p>
          <a:p>
            <a:pPr marL="0" indent="0">
              <a:buNone/>
            </a:pPr>
            <a:r>
              <a:rPr lang="en-US" sz="2000" dirty="0" smtClean="0"/>
              <a:t>Vocabulary 2 </a:t>
            </a:r>
            <a:r>
              <a:rPr lang="en-US" sz="2000" dirty="0" smtClean="0"/>
              <a:t>(7,8)</a:t>
            </a:r>
            <a:endParaRPr lang="en-US" sz="2000" dirty="0" smtClean="0"/>
          </a:p>
          <a:p>
            <a:pPr marL="0" indent="0">
              <a:buNone/>
            </a:pPr>
            <a:r>
              <a:rPr lang="en-US" sz="2000" dirty="0" smtClean="0">
                <a:sym typeface="Wingdings" panose="05000000000000000000" pitchFamily="2" charset="2"/>
              </a:rPr>
              <a:t>Reading –The </a:t>
            </a:r>
            <a:r>
              <a:rPr lang="en-US" sz="2000" dirty="0" smtClean="0">
                <a:sym typeface="Wingdings" panose="05000000000000000000" pitchFamily="2" charset="2"/>
              </a:rPr>
              <a:t>Odyssey</a:t>
            </a:r>
          </a:p>
          <a:p>
            <a:pPr marL="0" indent="0">
              <a:buNone/>
            </a:pPr>
            <a:endParaRPr lang="en-US" dirty="0" smtClean="0">
              <a:sym typeface="Wingdings" panose="05000000000000000000" pitchFamily="2" charset="2"/>
            </a:endParaRPr>
          </a:p>
          <a:p>
            <a:pPr marL="0" indent="0">
              <a:buNone/>
            </a:pPr>
            <a:endParaRPr lang="en-US" dirty="0">
              <a:sym typeface="Wingdings" panose="05000000000000000000" pitchFamily="2" charset="2"/>
            </a:endParaRPr>
          </a:p>
          <a:p>
            <a:pPr marL="0" indent="0">
              <a:buNone/>
            </a:pPr>
            <a:endParaRPr lang="en-US" dirty="0" smtClean="0">
              <a:sym typeface="Wingdings" panose="05000000000000000000" pitchFamily="2" charset="2"/>
            </a:endParaRPr>
          </a:p>
          <a:p>
            <a:pPr marL="0" indent="0">
              <a:buNone/>
            </a:pPr>
            <a:endParaRPr lang="en-US" dirty="0">
              <a:sym typeface="Wingdings" panose="05000000000000000000" pitchFamily="2" charset="2"/>
            </a:endParaRPr>
          </a:p>
          <a:p>
            <a:pPr marL="0" indent="0">
              <a:buNone/>
            </a:pPr>
            <a:endParaRPr lang="en-US" dirty="0" smtClean="0">
              <a:sym typeface="Wingdings" panose="05000000000000000000" pitchFamily="2" charset="2"/>
            </a:endParaRPr>
          </a:p>
          <a:p>
            <a:pPr marL="0" indent="0">
              <a:buNone/>
            </a:pPr>
            <a:endParaRPr lang="en-US" dirty="0">
              <a:sym typeface="Wingdings" panose="05000000000000000000" pitchFamily="2" charset="2"/>
            </a:endParaRPr>
          </a:p>
          <a:p>
            <a:pPr marL="0" indent="0">
              <a:buNone/>
            </a:pPr>
            <a:r>
              <a:rPr lang="en-US" sz="2000" dirty="0" smtClean="0">
                <a:sym typeface="Wingdings" panose="05000000000000000000" pitchFamily="2" charset="2"/>
              </a:rPr>
              <a:t>Random fact of the day: </a:t>
            </a:r>
          </a:p>
          <a:p>
            <a:pPr marL="0" indent="0">
              <a:buNone/>
            </a:pPr>
            <a:endParaRPr lang="en-US" sz="2000" dirty="0">
              <a:sym typeface="Wingdings" panose="05000000000000000000" pitchFamily="2" charset="2"/>
            </a:endParaRPr>
          </a:p>
          <a:p>
            <a:pPr marL="0" indent="0">
              <a:buNone/>
            </a:pPr>
            <a:endParaRPr lang="en-US" sz="2000" dirty="0" smtClean="0">
              <a:sym typeface="Wingdings" panose="05000000000000000000" pitchFamily="2" charset="2"/>
            </a:endParaRPr>
          </a:p>
          <a:p>
            <a:pPr marL="0" indent="0">
              <a:buNone/>
            </a:pPr>
            <a:endParaRPr lang="en-US" sz="2000" dirty="0" smtClean="0">
              <a:sym typeface="Wingdings" panose="05000000000000000000" pitchFamily="2" charset="2"/>
            </a:endParaRPr>
          </a:p>
        </p:txBody>
      </p:sp>
    </p:spTree>
    <p:extLst>
      <p:ext uri="{BB962C8B-B14F-4D97-AF65-F5344CB8AC3E}">
        <p14:creationId xmlns:p14="http://schemas.microsoft.com/office/powerpoint/2010/main" val="13294330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620000" cy="685800"/>
          </a:xfrm>
        </p:spPr>
        <p:txBody>
          <a:bodyPr>
            <a:noAutofit/>
          </a:bodyPr>
          <a:lstStyle/>
          <a:p>
            <a:pPr algn="ctr"/>
            <a:r>
              <a:rPr lang="en-US" sz="2800" dirty="0" smtClean="0">
                <a:solidFill>
                  <a:schemeClr val="accent2"/>
                </a:solidFill>
              </a:rPr>
              <a:t>Writing: The Odyssey: Book </a:t>
            </a:r>
            <a:r>
              <a:rPr lang="en-US" sz="2800" dirty="0" smtClean="0">
                <a:solidFill>
                  <a:schemeClr val="accent2"/>
                </a:solidFill>
              </a:rPr>
              <a:t>16, 17, &amp; 21 Discussion </a:t>
            </a:r>
            <a:r>
              <a:rPr lang="en-US" sz="2800" dirty="0" smtClean="0">
                <a:solidFill>
                  <a:schemeClr val="accent2"/>
                </a:solidFill>
              </a:rPr>
              <a:t>Questions</a:t>
            </a:r>
            <a:endParaRPr lang="en-US" sz="2800" dirty="0">
              <a:solidFill>
                <a:schemeClr val="accent2"/>
              </a:solidFill>
            </a:endParaRPr>
          </a:p>
        </p:txBody>
      </p:sp>
      <p:sp>
        <p:nvSpPr>
          <p:cNvPr id="3" name="Content Placeholder 2"/>
          <p:cNvSpPr>
            <a:spLocks noGrp="1"/>
          </p:cNvSpPr>
          <p:nvPr>
            <p:ph idx="1"/>
          </p:nvPr>
        </p:nvSpPr>
        <p:spPr>
          <a:xfrm>
            <a:off x="228600" y="1066800"/>
            <a:ext cx="8610599" cy="5638800"/>
          </a:xfrm>
        </p:spPr>
        <p:txBody>
          <a:bodyPr>
            <a:normAutofit/>
          </a:bodyPr>
          <a:lstStyle/>
          <a:p>
            <a:pPr marL="0" indent="0">
              <a:spcBef>
                <a:spcPts val="0"/>
              </a:spcBef>
              <a:spcAft>
                <a:spcPts val="1600"/>
              </a:spcAft>
              <a:buNone/>
            </a:pPr>
            <a:r>
              <a:rPr lang="en-US" sz="2000" b="1" dirty="0">
                <a:solidFill>
                  <a:srgbClr val="000000"/>
                </a:solidFill>
                <a:latin typeface="Times New Roman"/>
              </a:rPr>
              <a:t>Book 16 - Father and Son:</a:t>
            </a:r>
            <a:r>
              <a:rPr lang="en-US" sz="2000" dirty="0">
                <a:solidFill>
                  <a:srgbClr val="000000"/>
                </a:solidFill>
                <a:latin typeface="Times New Roman"/>
              </a:rPr>
              <a:t> What does this book reveal about the values of </a:t>
            </a:r>
            <a:r>
              <a:rPr lang="en-US" sz="2000" dirty="0" err="1">
                <a:solidFill>
                  <a:srgbClr val="000000"/>
                </a:solidFill>
                <a:latin typeface="Times New Roman"/>
              </a:rPr>
              <a:t>Telamachus</a:t>
            </a:r>
            <a:r>
              <a:rPr lang="en-US" sz="2000" dirty="0">
                <a:solidFill>
                  <a:srgbClr val="000000"/>
                </a:solidFill>
                <a:latin typeface="Times New Roman"/>
              </a:rPr>
              <a:t> and Odysseus? How and why does Athena play into these values? </a:t>
            </a:r>
            <a:endParaRPr lang="en-US" sz="2000" dirty="0" smtClean="0">
              <a:solidFill>
                <a:srgbClr val="000000"/>
              </a:solidFill>
              <a:latin typeface="Times New Roman"/>
            </a:endParaRPr>
          </a:p>
          <a:p>
            <a:pPr marL="0" indent="0">
              <a:spcBef>
                <a:spcPts val="0"/>
              </a:spcBef>
              <a:spcAft>
                <a:spcPts val="1600"/>
              </a:spcAft>
              <a:buNone/>
            </a:pPr>
            <a:endParaRPr lang="en-US" sz="2000" dirty="0"/>
          </a:p>
          <a:p>
            <a:pPr marL="0" indent="0">
              <a:spcBef>
                <a:spcPts val="0"/>
              </a:spcBef>
              <a:spcAft>
                <a:spcPts val="1600"/>
              </a:spcAft>
              <a:buNone/>
            </a:pPr>
            <a:r>
              <a:rPr lang="en-US" sz="2000" b="1" dirty="0">
                <a:solidFill>
                  <a:srgbClr val="000000"/>
                </a:solidFill>
                <a:latin typeface="Times New Roman"/>
              </a:rPr>
              <a:t>Book17 - The Beggar at the Manor:</a:t>
            </a:r>
            <a:r>
              <a:rPr lang="en-US" sz="2000" dirty="0">
                <a:solidFill>
                  <a:srgbClr val="000000"/>
                </a:solidFill>
                <a:latin typeface="Times New Roman"/>
              </a:rPr>
              <a:t> </a:t>
            </a:r>
            <a:r>
              <a:rPr lang="en-US" sz="2000" dirty="0" smtClean="0">
                <a:solidFill>
                  <a:srgbClr val="000000"/>
                </a:solidFill>
                <a:latin typeface="Times New Roman"/>
              </a:rPr>
              <a:t>You create a discussion question based on this section of reading.</a:t>
            </a:r>
          </a:p>
          <a:p>
            <a:pPr marL="0" indent="0">
              <a:spcBef>
                <a:spcPts val="0"/>
              </a:spcBef>
              <a:spcAft>
                <a:spcPts val="1600"/>
              </a:spcAft>
              <a:buNone/>
            </a:pPr>
            <a:endParaRPr lang="en-US" sz="2000" dirty="0"/>
          </a:p>
          <a:p>
            <a:pPr marL="0" indent="0">
              <a:spcBef>
                <a:spcPts val="0"/>
              </a:spcBef>
              <a:spcAft>
                <a:spcPts val="1600"/>
              </a:spcAft>
              <a:buNone/>
            </a:pPr>
            <a:r>
              <a:rPr lang="en-US" sz="2000" b="1" dirty="0">
                <a:solidFill>
                  <a:srgbClr val="000000"/>
                </a:solidFill>
                <a:latin typeface="Times New Roman"/>
              </a:rPr>
              <a:t>Book 21 - The Test of the Bow: </a:t>
            </a:r>
            <a:r>
              <a:rPr lang="en-US" sz="2000" dirty="0">
                <a:solidFill>
                  <a:srgbClr val="000000"/>
                </a:solidFill>
                <a:latin typeface="Times New Roman"/>
              </a:rPr>
              <a:t>It appears that Penelope has lost hope of Odysseus’ return. Knowing Odysseus is the only man who can string the bow, why does she challenge the suitors to do so? Why does she allow the old beggar (Odysseus) attempt to string the bow? What does this reveal about Penelope’s character? </a:t>
            </a:r>
            <a:endParaRPr lang="en-US" sz="2000" dirty="0"/>
          </a:p>
          <a:p>
            <a:pPr marL="0" indent="0">
              <a:buNone/>
            </a:pPr>
            <a:r>
              <a:rPr lang="en-US" sz="1400" dirty="0"/>
              <a:t/>
            </a:r>
            <a:br>
              <a:rPr lang="en-US" sz="1400" dirty="0"/>
            </a:br>
            <a:r>
              <a:rPr lang="en-US" dirty="0"/>
              <a:t/>
            </a:r>
            <a:br>
              <a:rPr lang="en-US" dirty="0"/>
            </a:br>
            <a:endParaRPr lang="en-US" dirty="0"/>
          </a:p>
        </p:txBody>
      </p:sp>
    </p:spTree>
    <p:extLst>
      <p:ext uri="{BB962C8B-B14F-4D97-AF65-F5344CB8AC3E}">
        <p14:creationId xmlns:p14="http://schemas.microsoft.com/office/powerpoint/2010/main" val="19293744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025" y="259976"/>
            <a:ext cx="6447501" cy="587188"/>
          </a:xfrm>
        </p:spPr>
        <p:txBody>
          <a:bodyPr>
            <a:normAutofit fontScale="90000"/>
          </a:bodyPr>
          <a:lstStyle/>
          <a:p>
            <a:r>
              <a:rPr lang="en-US" dirty="0" smtClean="0"/>
              <a:t>Warm Up- </a:t>
            </a:r>
            <a:r>
              <a:rPr lang="en-US" dirty="0" smtClean="0"/>
              <a:t>10/11</a:t>
            </a:r>
            <a:endParaRPr lang="en-US" dirty="0"/>
          </a:p>
        </p:txBody>
      </p:sp>
      <p:sp>
        <p:nvSpPr>
          <p:cNvPr id="3" name="Content Placeholder 2"/>
          <p:cNvSpPr>
            <a:spLocks noGrp="1"/>
          </p:cNvSpPr>
          <p:nvPr>
            <p:ph idx="1"/>
          </p:nvPr>
        </p:nvSpPr>
        <p:spPr>
          <a:xfrm>
            <a:off x="121025" y="1066799"/>
            <a:ext cx="8511988" cy="4974563"/>
          </a:xfrm>
        </p:spPr>
        <p:txBody>
          <a:bodyPr>
            <a:normAutofit/>
          </a:bodyPr>
          <a:lstStyle/>
          <a:p>
            <a:pPr marL="0" indent="0">
              <a:buNone/>
            </a:pPr>
            <a:r>
              <a:rPr lang="en-US" sz="2800" dirty="0" smtClean="0"/>
              <a:t>1. After reading about Circe and Hades, has your opinion of Odysseus changed? </a:t>
            </a:r>
          </a:p>
          <a:p>
            <a:pPr marL="0" indent="0">
              <a:buNone/>
            </a:pPr>
            <a:endParaRPr lang="en-US" sz="2800" dirty="0"/>
          </a:p>
          <a:p>
            <a:pPr marL="0" indent="0">
              <a:buNone/>
            </a:pPr>
            <a:r>
              <a:rPr lang="en-US" sz="2800" dirty="0" smtClean="0"/>
              <a:t>2. Do you think he is a hero or a villain? </a:t>
            </a:r>
            <a:endParaRPr lang="en-US" sz="2800" dirty="0"/>
          </a:p>
          <a:p>
            <a:pPr marL="0" indent="0" fontAlgn="base">
              <a:buNone/>
            </a:pPr>
            <a:endParaRPr lang="en-US" sz="2800" dirty="0"/>
          </a:p>
        </p:txBody>
      </p:sp>
    </p:spTree>
    <p:extLst>
      <p:ext uri="{BB962C8B-B14F-4D97-AF65-F5344CB8AC3E}">
        <p14:creationId xmlns:p14="http://schemas.microsoft.com/office/powerpoint/2010/main" val="1184051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6447501" cy="609600"/>
          </a:xfrm>
        </p:spPr>
        <p:txBody>
          <a:bodyPr>
            <a:normAutofit/>
          </a:bodyPr>
          <a:lstStyle/>
          <a:p>
            <a:r>
              <a:rPr lang="en-US" sz="3200" dirty="0" smtClean="0"/>
              <a:t>Vocabulary 2: Race, Family</a:t>
            </a:r>
            <a:endParaRPr lang="en-US" sz="3200" dirty="0"/>
          </a:p>
        </p:txBody>
      </p:sp>
      <p:sp>
        <p:nvSpPr>
          <p:cNvPr id="3" name="Content Placeholder 2"/>
          <p:cNvSpPr>
            <a:spLocks noGrp="1"/>
          </p:cNvSpPr>
          <p:nvPr>
            <p:ph idx="1"/>
          </p:nvPr>
        </p:nvSpPr>
        <p:spPr>
          <a:xfrm>
            <a:off x="228600" y="838200"/>
            <a:ext cx="8382000" cy="5791200"/>
          </a:xfrm>
        </p:spPr>
        <p:txBody>
          <a:bodyPr>
            <a:normAutofit lnSpcReduction="10000"/>
          </a:bodyPr>
          <a:lstStyle/>
          <a:p>
            <a:pPr marL="0" indent="0" algn="ctr">
              <a:buNone/>
            </a:pPr>
            <a:r>
              <a:rPr lang="en-US" sz="2400" b="1" dirty="0"/>
              <a:t>GENS, GENTIS &lt;L. “race” “clan” “family”</a:t>
            </a:r>
          </a:p>
          <a:p>
            <a:pPr marL="0" indent="0">
              <a:buNone/>
            </a:pPr>
            <a:r>
              <a:rPr lang="en-US" sz="2400" dirty="0"/>
              <a:t>7. </a:t>
            </a:r>
            <a:r>
              <a:rPr lang="en-US" sz="2400" u="sng" dirty="0"/>
              <a:t>heterogeneous </a:t>
            </a:r>
            <a:r>
              <a:rPr lang="en-US" sz="2400" dirty="0"/>
              <a:t>– </a:t>
            </a:r>
            <a:r>
              <a:rPr lang="en-US" sz="2400" dirty="0" err="1"/>
              <a:t>adj</a:t>
            </a:r>
            <a:r>
              <a:rPr lang="en-US" sz="2400" dirty="0"/>
              <a:t>- Having parts that are unrelated or completely different. </a:t>
            </a:r>
          </a:p>
          <a:p>
            <a:pPr>
              <a:buFont typeface="Wingdings" panose="05000000000000000000" pitchFamily="2" charset="2"/>
              <a:buChar char="§"/>
            </a:pPr>
            <a:r>
              <a:rPr lang="en-US" sz="2400" dirty="0"/>
              <a:t>The United States has been called a “melting pot” because of its heterogeneous population. </a:t>
            </a:r>
          </a:p>
          <a:p>
            <a:pPr marL="0" indent="0">
              <a:buNone/>
            </a:pPr>
            <a:endParaRPr lang="en-US" sz="2400" dirty="0" smtClean="0"/>
          </a:p>
          <a:p>
            <a:pPr marL="0" indent="0">
              <a:buNone/>
            </a:pPr>
            <a:r>
              <a:rPr lang="en-US" sz="2400" dirty="0" smtClean="0"/>
              <a:t>8</a:t>
            </a:r>
            <a:r>
              <a:rPr lang="en-US" sz="2400" dirty="0"/>
              <a:t>. </a:t>
            </a:r>
            <a:r>
              <a:rPr lang="en-US" sz="2400" u="sng" dirty="0"/>
              <a:t>homogeneous</a:t>
            </a:r>
            <a:r>
              <a:rPr lang="en-US" sz="2400" dirty="0"/>
              <a:t> – adj. 1. Of the same kind or sort. 2. Composed of parts that are alike. </a:t>
            </a:r>
          </a:p>
          <a:p>
            <a:pPr marL="457200" indent="-457200">
              <a:buAutoNum type="arabicPeriod"/>
            </a:pPr>
            <a:r>
              <a:rPr lang="en-US" sz="2400" dirty="0" smtClean="0"/>
              <a:t>As </a:t>
            </a:r>
            <a:r>
              <a:rPr lang="en-US" sz="2400" dirty="0"/>
              <a:t>a result </a:t>
            </a:r>
            <a:r>
              <a:rPr lang="en-US" sz="2400" dirty="0" smtClean="0"/>
              <a:t>of </a:t>
            </a:r>
            <a:r>
              <a:rPr lang="en-US" sz="2400" dirty="0"/>
              <a:t>modern weaving technology, thousands of yards of homogeneous cloth can be produced by factories in different countries. </a:t>
            </a:r>
            <a:endParaRPr lang="en-US" sz="2400" dirty="0"/>
          </a:p>
          <a:p>
            <a:pPr marL="457200" indent="-457200">
              <a:buAutoNum type="arabicPeriod"/>
            </a:pPr>
            <a:endParaRPr lang="en-US" sz="2400" dirty="0" smtClean="0"/>
          </a:p>
          <a:p>
            <a:pPr marL="457200" indent="-457200">
              <a:buAutoNum type="arabicPeriod"/>
            </a:pPr>
            <a:r>
              <a:rPr lang="en-US" sz="2400" dirty="0" smtClean="0"/>
              <a:t>Because </a:t>
            </a:r>
            <a:r>
              <a:rPr lang="en-US" sz="2400" dirty="0"/>
              <a:t>few non- Icelanders live in Iceland, it is a culturally homogeneous country. </a:t>
            </a:r>
          </a:p>
          <a:p>
            <a:pPr>
              <a:buFont typeface="Wingdings" panose="05000000000000000000" pitchFamily="2" charset="2"/>
              <a:buChar char="q"/>
            </a:pPr>
            <a:endParaRPr lang="en-US" sz="2400" dirty="0"/>
          </a:p>
        </p:txBody>
      </p:sp>
    </p:spTree>
    <p:extLst>
      <p:ext uri="{BB962C8B-B14F-4D97-AF65-F5344CB8AC3E}">
        <p14:creationId xmlns:p14="http://schemas.microsoft.com/office/powerpoint/2010/main" val="11660332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416799" cy="762000"/>
          </a:xfrm>
        </p:spPr>
        <p:txBody>
          <a:bodyPr>
            <a:normAutofit/>
          </a:bodyPr>
          <a:lstStyle/>
          <a:p>
            <a:pPr algn="ctr"/>
            <a:r>
              <a:rPr lang="en-US" sz="2800" dirty="0" smtClean="0"/>
              <a:t>The Odyssey Background/ </a:t>
            </a:r>
            <a:r>
              <a:rPr lang="en-US" sz="2800" dirty="0" smtClean="0"/>
              <a:t>Active Reading</a:t>
            </a:r>
            <a:endParaRPr lang="en-US" sz="2800" dirty="0"/>
          </a:p>
        </p:txBody>
      </p:sp>
      <p:sp>
        <p:nvSpPr>
          <p:cNvPr id="3" name="Content Placeholder 2"/>
          <p:cNvSpPr>
            <a:spLocks noGrp="1"/>
          </p:cNvSpPr>
          <p:nvPr>
            <p:ph idx="1"/>
          </p:nvPr>
        </p:nvSpPr>
        <p:spPr>
          <a:xfrm>
            <a:off x="152400" y="1295400"/>
            <a:ext cx="8610600" cy="5105400"/>
          </a:xfrm>
        </p:spPr>
        <p:txBody>
          <a:bodyPr/>
          <a:lstStyle/>
          <a:p>
            <a:pPr>
              <a:buFont typeface="Wingdings" panose="05000000000000000000" pitchFamily="2" charset="2"/>
              <a:buChar char="q"/>
            </a:pPr>
            <a:r>
              <a:rPr lang="en-US" dirty="0" smtClean="0"/>
              <a:t>Discussion Questions</a:t>
            </a:r>
          </a:p>
          <a:p>
            <a:pPr>
              <a:buFont typeface="Wingdings" panose="05000000000000000000" pitchFamily="2" charset="2"/>
              <a:buChar char="§"/>
            </a:pPr>
            <a:r>
              <a:rPr lang="en-US" dirty="0" smtClean="0"/>
              <a:t>Keep this in your notebook.</a:t>
            </a:r>
          </a:p>
          <a:p>
            <a:pPr>
              <a:buFont typeface="Wingdings" panose="05000000000000000000" pitchFamily="2" charset="2"/>
              <a:buChar char="§"/>
            </a:pPr>
            <a:r>
              <a:rPr lang="en-US" dirty="0" smtClean="0"/>
              <a:t>Devote 1 entire page to each question. </a:t>
            </a:r>
          </a:p>
          <a:p>
            <a:pPr>
              <a:buFont typeface="Wingdings" panose="05000000000000000000" pitchFamily="2" charset="2"/>
              <a:buChar char="§"/>
            </a:pPr>
            <a:r>
              <a:rPr lang="en-US" dirty="0" smtClean="0"/>
              <a:t>Bullet point answers for now</a:t>
            </a:r>
          </a:p>
          <a:p>
            <a:pPr>
              <a:buFont typeface="Wingdings" panose="05000000000000000000" pitchFamily="2" charset="2"/>
              <a:buChar char="q"/>
            </a:pPr>
            <a:endParaRPr lang="en-US" dirty="0"/>
          </a:p>
          <a:p>
            <a:pPr>
              <a:buFont typeface="Wingdings" panose="05000000000000000000" pitchFamily="2" charset="2"/>
              <a:buChar char="q"/>
            </a:pPr>
            <a:endParaRPr lang="en-US" dirty="0" smtClean="0"/>
          </a:p>
          <a:p>
            <a:pPr>
              <a:buFont typeface="Wingdings" panose="05000000000000000000" pitchFamily="2" charset="2"/>
              <a:buChar char="q"/>
            </a:pPr>
            <a:r>
              <a:rPr lang="en-US" dirty="0" smtClean="0"/>
              <a:t>Please </a:t>
            </a:r>
            <a:r>
              <a:rPr lang="en-US" dirty="0" smtClean="0"/>
              <a:t>fill out as we read. </a:t>
            </a:r>
          </a:p>
          <a:p>
            <a:pPr lvl="1">
              <a:buFont typeface="Wingdings" panose="05000000000000000000" pitchFamily="2" charset="2"/>
              <a:buChar char="q"/>
            </a:pPr>
            <a:r>
              <a:rPr lang="en-US" dirty="0" smtClean="0"/>
              <a:t>1-2 sentence summary, </a:t>
            </a:r>
            <a:r>
              <a:rPr lang="en-US" b="1" dirty="0" smtClean="0"/>
              <a:t>key</a:t>
            </a:r>
            <a:r>
              <a:rPr lang="en-US" dirty="0" smtClean="0"/>
              <a:t> conflict, </a:t>
            </a:r>
            <a:r>
              <a:rPr lang="en-US" b="1" dirty="0" smtClean="0"/>
              <a:t>key</a:t>
            </a:r>
            <a:r>
              <a:rPr lang="en-US" dirty="0" smtClean="0"/>
              <a:t> characters, stage of the hero’s journey, human values/behaviors, gods/goddesses behaviors</a:t>
            </a:r>
          </a:p>
          <a:p>
            <a:pPr>
              <a:buFont typeface="Wingdings" panose="05000000000000000000" pitchFamily="2" charset="2"/>
              <a:buChar char="q"/>
            </a:pPr>
            <a:r>
              <a:rPr lang="en-US" dirty="0" smtClean="0"/>
              <a:t>Questions? Write in discussion box!</a:t>
            </a:r>
            <a:endParaRPr lang="en-US" dirty="0"/>
          </a:p>
        </p:txBody>
      </p:sp>
    </p:spTree>
    <p:extLst>
      <p:ext uri="{BB962C8B-B14F-4D97-AF65-F5344CB8AC3E}">
        <p14:creationId xmlns:p14="http://schemas.microsoft.com/office/powerpoint/2010/main" val="30030015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620000" cy="685800"/>
          </a:xfrm>
        </p:spPr>
        <p:txBody>
          <a:bodyPr>
            <a:noAutofit/>
          </a:bodyPr>
          <a:lstStyle/>
          <a:p>
            <a:pPr algn="ctr"/>
            <a:r>
              <a:rPr lang="en-US" sz="2800" dirty="0" smtClean="0">
                <a:solidFill>
                  <a:schemeClr val="accent2"/>
                </a:solidFill>
              </a:rPr>
              <a:t>Writing: The Odyssey: Book </a:t>
            </a:r>
            <a:r>
              <a:rPr lang="en-US" sz="2800" dirty="0" smtClean="0">
                <a:solidFill>
                  <a:schemeClr val="accent2"/>
                </a:solidFill>
              </a:rPr>
              <a:t>9, 10, 11, &amp; 12</a:t>
            </a:r>
            <a:r>
              <a:rPr lang="en-US" sz="2800" dirty="0" smtClean="0">
                <a:solidFill>
                  <a:schemeClr val="accent2"/>
                </a:solidFill>
              </a:rPr>
              <a:t/>
            </a:r>
            <a:br>
              <a:rPr lang="en-US" sz="2800" dirty="0" smtClean="0">
                <a:solidFill>
                  <a:schemeClr val="accent2"/>
                </a:solidFill>
              </a:rPr>
            </a:br>
            <a:r>
              <a:rPr lang="en-US" sz="2800" dirty="0" smtClean="0">
                <a:solidFill>
                  <a:schemeClr val="accent2"/>
                </a:solidFill>
              </a:rPr>
              <a:t>Discussion Questions</a:t>
            </a:r>
            <a:endParaRPr lang="en-US" sz="2800" dirty="0">
              <a:solidFill>
                <a:schemeClr val="accent2"/>
              </a:solidFill>
            </a:endParaRPr>
          </a:p>
        </p:txBody>
      </p:sp>
      <p:sp>
        <p:nvSpPr>
          <p:cNvPr id="3" name="Content Placeholder 2"/>
          <p:cNvSpPr>
            <a:spLocks noGrp="1"/>
          </p:cNvSpPr>
          <p:nvPr>
            <p:ph idx="1"/>
          </p:nvPr>
        </p:nvSpPr>
        <p:spPr>
          <a:xfrm>
            <a:off x="228600" y="1066800"/>
            <a:ext cx="8610599" cy="5638800"/>
          </a:xfrm>
        </p:spPr>
        <p:txBody>
          <a:bodyPr>
            <a:normAutofit fontScale="47500" lnSpcReduction="20000"/>
          </a:bodyPr>
          <a:lstStyle/>
          <a:p>
            <a:pPr>
              <a:buFont typeface="Wingdings" panose="05000000000000000000" pitchFamily="2" charset="2"/>
              <a:buChar char="ü"/>
            </a:pPr>
            <a:r>
              <a:rPr lang="en-US" sz="3400" b="1" dirty="0"/>
              <a:t>Book 9 - New Coasts and Poseidon’s Son:</a:t>
            </a:r>
            <a:r>
              <a:rPr lang="en-US" sz="3400" dirty="0"/>
              <a:t> After this adventure, what do you see in Odysseus as a leader? What are his shortcomings, and what are his strengths? Why would someone like Odysseus be looked up to in Greek culture? How do you see Odysseus’ behavior impacting the future of him and his crew? Use specific evidence to support your response</a:t>
            </a:r>
            <a:r>
              <a:rPr lang="en-US" sz="3400" dirty="0" smtClean="0"/>
              <a:t>.</a:t>
            </a:r>
          </a:p>
          <a:p>
            <a:pPr>
              <a:buFont typeface="Wingdings" panose="05000000000000000000" pitchFamily="2" charset="2"/>
              <a:buChar char="ü"/>
            </a:pPr>
            <a:endParaRPr lang="en-US" sz="3400" dirty="0"/>
          </a:p>
          <a:p>
            <a:pPr>
              <a:buFont typeface="Wingdings" panose="05000000000000000000" pitchFamily="2" charset="2"/>
              <a:buChar char="ü"/>
            </a:pPr>
            <a:r>
              <a:rPr lang="en-US" sz="3400" b="1" dirty="0"/>
              <a:t>Book 10 - Circe, the Grace of the Witch:</a:t>
            </a:r>
            <a:r>
              <a:rPr lang="en-US" sz="3400" dirty="0"/>
              <a:t> How are women portrayed so far in </a:t>
            </a:r>
            <a:r>
              <a:rPr lang="en-US" sz="3400" i="1" dirty="0"/>
              <a:t>The Odyssey</a:t>
            </a:r>
            <a:r>
              <a:rPr lang="en-US" sz="3400" dirty="0"/>
              <a:t>? Describe their various roles and the impact that they have on Odysseus’ journey. What might this show about the Greek view of women in General? Use specific evidence to support your response</a:t>
            </a:r>
            <a:r>
              <a:rPr lang="en-US" sz="3400" dirty="0" smtClean="0"/>
              <a:t>.</a:t>
            </a:r>
          </a:p>
          <a:p>
            <a:pPr>
              <a:buFont typeface="Wingdings" panose="05000000000000000000" pitchFamily="2" charset="2"/>
              <a:buChar char="ü"/>
            </a:pPr>
            <a:endParaRPr lang="en-US" sz="3400" dirty="0"/>
          </a:p>
          <a:p>
            <a:pPr>
              <a:buFont typeface="Wingdings" panose="05000000000000000000" pitchFamily="2" charset="2"/>
              <a:buChar char="ü"/>
            </a:pPr>
            <a:r>
              <a:rPr lang="en-US" sz="3400" b="1" dirty="0"/>
              <a:t>Book 11 - The Land of the Dead:</a:t>
            </a:r>
            <a:r>
              <a:rPr lang="en-US" sz="3400" dirty="0"/>
              <a:t> What does this book reveal about the spiritual beliefs of the Greeks, and their belief in the afterlife? How do these beliefs compare to more modern religious beliefs? Use specific evidence to support your response.</a:t>
            </a:r>
            <a:endParaRPr lang="en-US" sz="3400" dirty="0"/>
          </a:p>
          <a:p>
            <a:pPr>
              <a:buFont typeface="Wingdings" panose="05000000000000000000" pitchFamily="2" charset="2"/>
              <a:buChar char="q"/>
            </a:pPr>
            <a:endParaRPr lang="en-US" sz="3400" dirty="0" smtClean="0"/>
          </a:p>
          <a:p>
            <a:pPr>
              <a:buFont typeface="Wingdings" panose="05000000000000000000" pitchFamily="2" charset="2"/>
              <a:buChar char="q"/>
            </a:pPr>
            <a:r>
              <a:rPr lang="en-US" sz="3400" b="1" dirty="0"/>
              <a:t>Book 12 - The Sirens, Scylla, and Charybdis: </a:t>
            </a:r>
            <a:r>
              <a:rPr lang="en-US" sz="3400" dirty="0"/>
              <a:t>Consider the various obstacles that Odysseus must surpass in this section. In the literal sense, he is passing scary, horrific monsters, but on a symbolic level, what might these different challenges represent in regards to the actual human experience? Consider the form of each monster, and what archetypal ideas that monster might embody. </a:t>
            </a:r>
            <a:endParaRPr lang="en-US" sz="3400" b="1" dirty="0" smtClean="0">
              <a:solidFill>
                <a:srgbClr val="000000"/>
              </a:solidFill>
              <a:latin typeface="Times New Roman"/>
            </a:endParaRPr>
          </a:p>
          <a:p>
            <a:pPr marL="0" indent="0">
              <a:buNone/>
            </a:pPr>
            <a:r>
              <a:rPr lang="en-US" dirty="0"/>
              <a:t/>
            </a:r>
            <a:br>
              <a:rPr lang="en-US" dirty="0"/>
            </a:br>
            <a:endParaRPr lang="en-US" dirty="0"/>
          </a:p>
        </p:txBody>
      </p:sp>
    </p:spTree>
    <p:extLst>
      <p:ext uri="{BB962C8B-B14F-4D97-AF65-F5344CB8AC3E}">
        <p14:creationId xmlns:p14="http://schemas.microsoft.com/office/powerpoint/2010/main" val="31439318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239000" cy="609600"/>
          </a:xfrm>
        </p:spPr>
        <p:txBody>
          <a:bodyPr>
            <a:normAutofit/>
          </a:bodyPr>
          <a:lstStyle/>
          <a:p>
            <a:r>
              <a:rPr lang="en-US" sz="2800" dirty="0" smtClean="0">
                <a:solidFill>
                  <a:schemeClr val="accent2"/>
                </a:solidFill>
              </a:rPr>
              <a:t>Agenda: </a:t>
            </a:r>
            <a:r>
              <a:rPr lang="en-US" sz="2800" dirty="0" smtClean="0">
                <a:solidFill>
                  <a:schemeClr val="accent2"/>
                </a:solidFill>
              </a:rPr>
              <a:t>Wednesday October 11, </a:t>
            </a:r>
            <a:r>
              <a:rPr lang="en-US" sz="2800" dirty="0" smtClean="0">
                <a:solidFill>
                  <a:schemeClr val="accent2"/>
                </a:solidFill>
              </a:rPr>
              <a:t>2016</a:t>
            </a:r>
            <a:endParaRPr lang="en-US" sz="2800" dirty="0">
              <a:solidFill>
                <a:schemeClr val="accent2"/>
              </a:solidFill>
            </a:endParaRPr>
          </a:p>
        </p:txBody>
      </p:sp>
      <p:sp>
        <p:nvSpPr>
          <p:cNvPr id="3" name="Content Placeholder 2"/>
          <p:cNvSpPr>
            <a:spLocks noGrp="1"/>
          </p:cNvSpPr>
          <p:nvPr>
            <p:ph idx="1"/>
          </p:nvPr>
        </p:nvSpPr>
        <p:spPr>
          <a:xfrm>
            <a:off x="381001" y="990600"/>
            <a:ext cx="7696200" cy="5638800"/>
          </a:xfrm>
        </p:spPr>
        <p:txBody>
          <a:bodyPr>
            <a:normAutofit/>
          </a:bodyPr>
          <a:lstStyle/>
          <a:p>
            <a:pPr marL="0" indent="0">
              <a:buNone/>
            </a:pPr>
            <a:r>
              <a:rPr lang="en-US" sz="2000" dirty="0" smtClean="0"/>
              <a:t>Warm Up</a:t>
            </a:r>
          </a:p>
          <a:p>
            <a:pPr marL="0" indent="0">
              <a:buNone/>
            </a:pPr>
            <a:r>
              <a:rPr lang="en-US" sz="2000" dirty="0" smtClean="0"/>
              <a:t>Vocabulary 2 </a:t>
            </a:r>
            <a:r>
              <a:rPr lang="en-US" sz="2000" dirty="0" smtClean="0"/>
              <a:t>(9,10)</a:t>
            </a:r>
            <a:endParaRPr lang="en-US" sz="2000" dirty="0" smtClean="0"/>
          </a:p>
          <a:p>
            <a:pPr marL="0" indent="0">
              <a:buNone/>
            </a:pPr>
            <a:r>
              <a:rPr lang="en-US" sz="2000" dirty="0" smtClean="0">
                <a:sym typeface="Wingdings" panose="05000000000000000000" pitchFamily="2" charset="2"/>
              </a:rPr>
              <a:t>Reading –The </a:t>
            </a:r>
            <a:r>
              <a:rPr lang="en-US" sz="2000" dirty="0" smtClean="0">
                <a:sym typeface="Wingdings" panose="05000000000000000000" pitchFamily="2" charset="2"/>
              </a:rPr>
              <a:t>Odyssey</a:t>
            </a:r>
          </a:p>
          <a:p>
            <a:pPr marL="0" indent="0">
              <a:buNone/>
            </a:pPr>
            <a:endParaRPr lang="en-US" dirty="0" smtClean="0">
              <a:sym typeface="Wingdings" panose="05000000000000000000" pitchFamily="2" charset="2"/>
            </a:endParaRPr>
          </a:p>
          <a:p>
            <a:pPr marL="0" indent="0">
              <a:buNone/>
            </a:pPr>
            <a:endParaRPr lang="en-US" dirty="0">
              <a:sym typeface="Wingdings" panose="05000000000000000000" pitchFamily="2" charset="2"/>
            </a:endParaRPr>
          </a:p>
          <a:p>
            <a:pPr marL="0" indent="0">
              <a:buNone/>
            </a:pPr>
            <a:endParaRPr lang="en-US" dirty="0" smtClean="0">
              <a:sym typeface="Wingdings" panose="05000000000000000000" pitchFamily="2" charset="2"/>
            </a:endParaRPr>
          </a:p>
          <a:p>
            <a:pPr marL="0" indent="0">
              <a:buNone/>
            </a:pPr>
            <a:endParaRPr lang="en-US" dirty="0">
              <a:sym typeface="Wingdings" panose="05000000000000000000" pitchFamily="2" charset="2"/>
            </a:endParaRPr>
          </a:p>
          <a:p>
            <a:pPr marL="0" indent="0">
              <a:buNone/>
            </a:pPr>
            <a:endParaRPr lang="en-US" dirty="0" smtClean="0">
              <a:sym typeface="Wingdings" panose="05000000000000000000" pitchFamily="2" charset="2"/>
            </a:endParaRPr>
          </a:p>
          <a:p>
            <a:pPr marL="0" indent="0">
              <a:buNone/>
            </a:pPr>
            <a:endParaRPr lang="en-US" dirty="0">
              <a:sym typeface="Wingdings" panose="05000000000000000000" pitchFamily="2" charset="2"/>
            </a:endParaRPr>
          </a:p>
          <a:p>
            <a:pPr marL="0" indent="0">
              <a:buNone/>
            </a:pPr>
            <a:r>
              <a:rPr lang="en-US" sz="2000" dirty="0" smtClean="0">
                <a:sym typeface="Wingdings" panose="05000000000000000000" pitchFamily="2" charset="2"/>
              </a:rPr>
              <a:t>Random fact of the day: </a:t>
            </a:r>
          </a:p>
          <a:p>
            <a:pPr marL="0" indent="0">
              <a:buNone/>
            </a:pPr>
            <a:endParaRPr lang="en-US" sz="2000" dirty="0">
              <a:sym typeface="Wingdings" panose="05000000000000000000" pitchFamily="2" charset="2"/>
            </a:endParaRPr>
          </a:p>
          <a:p>
            <a:pPr marL="0" indent="0">
              <a:buNone/>
            </a:pPr>
            <a:endParaRPr lang="en-US" sz="2000" dirty="0" smtClean="0">
              <a:sym typeface="Wingdings" panose="05000000000000000000" pitchFamily="2" charset="2"/>
            </a:endParaRPr>
          </a:p>
          <a:p>
            <a:pPr marL="0" indent="0">
              <a:buNone/>
            </a:pPr>
            <a:endParaRPr lang="en-US" sz="2000" dirty="0" smtClean="0">
              <a:sym typeface="Wingdings" panose="05000000000000000000" pitchFamily="2" charset="2"/>
            </a:endParaRPr>
          </a:p>
        </p:txBody>
      </p:sp>
    </p:spTree>
    <p:extLst>
      <p:ext uri="{BB962C8B-B14F-4D97-AF65-F5344CB8AC3E}">
        <p14:creationId xmlns:p14="http://schemas.microsoft.com/office/powerpoint/2010/main" val="20906478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025" y="259976"/>
            <a:ext cx="6447501" cy="587188"/>
          </a:xfrm>
        </p:spPr>
        <p:txBody>
          <a:bodyPr>
            <a:normAutofit fontScale="90000"/>
          </a:bodyPr>
          <a:lstStyle/>
          <a:p>
            <a:r>
              <a:rPr lang="en-US" dirty="0" smtClean="0"/>
              <a:t>Warm Up- </a:t>
            </a:r>
            <a:r>
              <a:rPr lang="en-US" dirty="0" smtClean="0"/>
              <a:t>10/13</a:t>
            </a:r>
            <a:endParaRPr lang="en-US" dirty="0"/>
          </a:p>
        </p:txBody>
      </p:sp>
      <p:sp>
        <p:nvSpPr>
          <p:cNvPr id="3" name="Content Placeholder 2"/>
          <p:cNvSpPr>
            <a:spLocks noGrp="1"/>
          </p:cNvSpPr>
          <p:nvPr>
            <p:ph idx="1"/>
          </p:nvPr>
        </p:nvSpPr>
        <p:spPr>
          <a:xfrm>
            <a:off x="121025" y="1066799"/>
            <a:ext cx="8511988" cy="4974563"/>
          </a:xfrm>
        </p:spPr>
        <p:txBody>
          <a:bodyPr>
            <a:normAutofit/>
          </a:bodyPr>
          <a:lstStyle/>
          <a:p>
            <a:pPr marL="0" indent="0" fontAlgn="base">
              <a:buNone/>
            </a:pPr>
            <a:r>
              <a:rPr lang="en-US" sz="2800" dirty="0" smtClean="0"/>
              <a:t>There are multiple journeys going on in The Odyssey: Odysseus’ journey, Telemachus’ journey, and Penelope’s journey. </a:t>
            </a:r>
          </a:p>
          <a:p>
            <a:pPr marL="0" indent="0" fontAlgn="base">
              <a:buNone/>
            </a:pPr>
            <a:endParaRPr lang="en-US" sz="2800" dirty="0"/>
          </a:p>
          <a:p>
            <a:pPr marL="0" indent="0" fontAlgn="base">
              <a:buNone/>
            </a:pPr>
            <a:r>
              <a:rPr lang="en-US" sz="2800" dirty="0" smtClean="0"/>
              <a:t>Whose journey do you find the most enticing? Why?</a:t>
            </a:r>
            <a:endParaRPr lang="en-US" sz="2800" dirty="0"/>
          </a:p>
        </p:txBody>
      </p:sp>
    </p:spTree>
    <p:extLst>
      <p:ext uri="{BB962C8B-B14F-4D97-AF65-F5344CB8AC3E}">
        <p14:creationId xmlns:p14="http://schemas.microsoft.com/office/powerpoint/2010/main" val="2151491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6447501" cy="609600"/>
          </a:xfrm>
        </p:spPr>
        <p:txBody>
          <a:bodyPr>
            <a:normAutofit/>
          </a:bodyPr>
          <a:lstStyle/>
          <a:p>
            <a:r>
              <a:rPr lang="en-US" sz="3200" dirty="0" smtClean="0"/>
              <a:t>Vocabulary 2: Race, Family</a:t>
            </a:r>
            <a:endParaRPr lang="en-US" sz="3200" dirty="0"/>
          </a:p>
        </p:txBody>
      </p:sp>
      <p:sp>
        <p:nvSpPr>
          <p:cNvPr id="3" name="Content Placeholder 2"/>
          <p:cNvSpPr>
            <a:spLocks noGrp="1"/>
          </p:cNvSpPr>
          <p:nvPr>
            <p:ph idx="1"/>
          </p:nvPr>
        </p:nvSpPr>
        <p:spPr>
          <a:xfrm>
            <a:off x="228600" y="838200"/>
            <a:ext cx="8382000" cy="5791200"/>
          </a:xfrm>
        </p:spPr>
        <p:txBody>
          <a:bodyPr>
            <a:normAutofit/>
          </a:bodyPr>
          <a:lstStyle/>
          <a:p>
            <a:pPr marL="0" indent="0" algn="ctr">
              <a:buNone/>
            </a:pPr>
            <a:r>
              <a:rPr lang="en-US" sz="2400" b="1" dirty="0"/>
              <a:t>GIGNO, GIGNERE, GENUI, GENITUM &lt;L. “ to beget” </a:t>
            </a:r>
            <a:endParaRPr lang="en-US" sz="2400" b="1" dirty="0" smtClean="0"/>
          </a:p>
          <a:p>
            <a:pPr marL="0" indent="0" algn="ctr">
              <a:buNone/>
            </a:pPr>
            <a:r>
              <a:rPr lang="en-US" sz="2400" b="1" dirty="0" smtClean="0"/>
              <a:t>“</a:t>
            </a:r>
            <a:r>
              <a:rPr lang="en-US" sz="2400" b="1" dirty="0"/>
              <a:t>to bear” “to bring forth” </a:t>
            </a:r>
          </a:p>
          <a:p>
            <a:pPr marL="0" indent="0">
              <a:buNone/>
            </a:pPr>
            <a:r>
              <a:rPr lang="en-US" sz="2400" dirty="0"/>
              <a:t>9. congenital –</a:t>
            </a:r>
            <a:r>
              <a:rPr lang="en-US" sz="2400" dirty="0" err="1"/>
              <a:t>adj</a:t>
            </a:r>
            <a:r>
              <a:rPr lang="en-US" sz="2400" dirty="0"/>
              <a:t>- Existing at birth but not hereditary. </a:t>
            </a:r>
          </a:p>
          <a:p>
            <a:pPr>
              <a:buFont typeface="Wingdings" panose="05000000000000000000" pitchFamily="2" charset="2"/>
              <a:buChar char="§"/>
            </a:pPr>
            <a:r>
              <a:rPr lang="en-US" sz="2400" dirty="0"/>
              <a:t>The baby </a:t>
            </a:r>
            <a:r>
              <a:rPr lang="en-US" sz="2400" dirty="0" err="1"/>
              <a:t>si</a:t>
            </a:r>
            <a:r>
              <a:rPr lang="en-US" sz="2400" dirty="0"/>
              <a:t> the only member of its family to have a congenital heart defect. </a:t>
            </a:r>
            <a:endParaRPr lang="en-US" sz="2400" dirty="0" smtClean="0"/>
          </a:p>
          <a:p>
            <a:pPr marL="0" indent="0">
              <a:buNone/>
            </a:pPr>
            <a:endParaRPr lang="en-US" sz="2400" dirty="0"/>
          </a:p>
          <a:p>
            <a:pPr marL="0" indent="0">
              <a:buNone/>
            </a:pPr>
            <a:r>
              <a:rPr lang="en-US" sz="2400" dirty="0"/>
              <a:t>10. engender – v- TO give rise to; to bring into </a:t>
            </a:r>
            <a:r>
              <a:rPr lang="en-US" sz="2400" dirty="0" err="1"/>
              <a:t>exisitence</a:t>
            </a:r>
            <a:r>
              <a:rPr lang="en-US" sz="2400" dirty="0"/>
              <a:t>. </a:t>
            </a:r>
          </a:p>
          <a:p>
            <a:pPr>
              <a:buFont typeface="Wingdings" panose="05000000000000000000" pitchFamily="2" charset="2"/>
              <a:buChar char="§"/>
            </a:pPr>
            <a:r>
              <a:rPr lang="en-US" sz="2400" dirty="0"/>
              <a:t>The British Parliament’s tariff on tea engendered violent protests like the Boston Tea party in the over-taxed American colonies. </a:t>
            </a:r>
          </a:p>
          <a:p>
            <a:pPr>
              <a:buFont typeface="Wingdings" panose="05000000000000000000" pitchFamily="2" charset="2"/>
              <a:buChar char="q"/>
            </a:pPr>
            <a:endParaRPr lang="en-US" sz="2400" dirty="0"/>
          </a:p>
        </p:txBody>
      </p:sp>
    </p:spTree>
    <p:extLst>
      <p:ext uri="{BB962C8B-B14F-4D97-AF65-F5344CB8AC3E}">
        <p14:creationId xmlns:p14="http://schemas.microsoft.com/office/powerpoint/2010/main" val="10983988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416799" cy="762000"/>
          </a:xfrm>
        </p:spPr>
        <p:txBody>
          <a:bodyPr>
            <a:normAutofit/>
          </a:bodyPr>
          <a:lstStyle/>
          <a:p>
            <a:pPr algn="ctr"/>
            <a:r>
              <a:rPr lang="en-US" sz="2800" dirty="0" smtClean="0"/>
              <a:t>The Odyssey Background/ </a:t>
            </a:r>
            <a:r>
              <a:rPr lang="en-US" sz="2800" dirty="0" smtClean="0"/>
              <a:t>Active Reading</a:t>
            </a:r>
            <a:endParaRPr lang="en-US" sz="2800" dirty="0"/>
          </a:p>
        </p:txBody>
      </p:sp>
      <p:sp>
        <p:nvSpPr>
          <p:cNvPr id="3" name="Content Placeholder 2"/>
          <p:cNvSpPr>
            <a:spLocks noGrp="1"/>
          </p:cNvSpPr>
          <p:nvPr>
            <p:ph idx="1"/>
          </p:nvPr>
        </p:nvSpPr>
        <p:spPr>
          <a:xfrm>
            <a:off x="152400" y="1295400"/>
            <a:ext cx="8610600" cy="5105400"/>
          </a:xfrm>
        </p:spPr>
        <p:txBody>
          <a:bodyPr/>
          <a:lstStyle/>
          <a:p>
            <a:pPr>
              <a:buFont typeface="Wingdings" panose="05000000000000000000" pitchFamily="2" charset="2"/>
              <a:buChar char="q"/>
            </a:pPr>
            <a:r>
              <a:rPr lang="en-US" dirty="0" smtClean="0"/>
              <a:t>Please </a:t>
            </a:r>
            <a:r>
              <a:rPr lang="en-US" dirty="0" smtClean="0"/>
              <a:t>fill out as we read. </a:t>
            </a:r>
          </a:p>
          <a:p>
            <a:pPr lvl="1">
              <a:buFont typeface="Wingdings" panose="05000000000000000000" pitchFamily="2" charset="2"/>
              <a:buChar char="q"/>
            </a:pPr>
            <a:r>
              <a:rPr lang="en-US" dirty="0" smtClean="0"/>
              <a:t>1-2 sentence summary, </a:t>
            </a:r>
            <a:r>
              <a:rPr lang="en-US" b="1" dirty="0" smtClean="0"/>
              <a:t>key</a:t>
            </a:r>
            <a:r>
              <a:rPr lang="en-US" dirty="0" smtClean="0"/>
              <a:t> conflict, </a:t>
            </a:r>
            <a:r>
              <a:rPr lang="en-US" b="1" dirty="0" smtClean="0"/>
              <a:t>key</a:t>
            </a:r>
            <a:r>
              <a:rPr lang="en-US" dirty="0" smtClean="0"/>
              <a:t> characters, stage of the hero’s journey, human values/behaviors, gods/goddesses behaviors</a:t>
            </a:r>
          </a:p>
          <a:p>
            <a:pPr>
              <a:buFont typeface="Wingdings" panose="05000000000000000000" pitchFamily="2" charset="2"/>
              <a:buChar char="q"/>
            </a:pPr>
            <a:r>
              <a:rPr lang="en-US" dirty="0" smtClean="0"/>
              <a:t>Questions? Write in discussion box!</a:t>
            </a:r>
            <a:endParaRPr lang="en-US" dirty="0"/>
          </a:p>
        </p:txBody>
      </p:sp>
    </p:spTree>
    <p:extLst>
      <p:ext uri="{BB962C8B-B14F-4D97-AF65-F5344CB8AC3E}">
        <p14:creationId xmlns:p14="http://schemas.microsoft.com/office/powerpoint/2010/main" val="93641445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0B5AB586-D108-4FC1-8368-649FE654B894}"/>
    </a:ext>
  </a:extLst>
</a:theme>
</file>

<file path=ppt/theme/theme2.xml><?xml version="1.0" encoding="utf-8"?>
<a:theme xmlns:a="http://schemas.openxmlformats.org/drawingml/2006/main" name="2_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otalTime>41</TotalTime>
  <Words>818</Words>
  <Application>Microsoft Office PowerPoint</Application>
  <PresentationFormat>On-screen Show (4:3)</PresentationFormat>
  <Paragraphs>79</Paragraphs>
  <Slides>10</Slides>
  <Notes>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1_Facet</vt:lpstr>
      <vt:lpstr>2_Facet</vt:lpstr>
      <vt:lpstr>Agenda: Monday October 3, 2016</vt:lpstr>
      <vt:lpstr>Warm Up- 10/11</vt:lpstr>
      <vt:lpstr>Vocabulary 2: Race, Family</vt:lpstr>
      <vt:lpstr>The Odyssey Background/ Active Reading</vt:lpstr>
      <vt:lpstr>Writing: The Odyssey: Book 9, 10, 11, &amp; 12 Discussion Questions</vt:lpstr>
      <vt:lpstr>Agenda: Wednesday October 11, 2016</vt:lpstr>
      <vt:lpstr>Warm Up- 10/13</vt:lpstr>
      <vt:lpstr>Vocabulary 2: Race, Family</vt:lpstr>
      <vt:lpstr>The Odyssey Background/ Active Reading</vt:lpstr>
      <vt:lpstr>Writing: The Odyssey: Book 16, 17, &amp; 21 Discussion Questions</vt:lpstr>
    </vt:vector>
  </TitlesOfParts>
  <Company>Jeffco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 Monday October 3, 2016</dc:title>
  <dc:creator>User</dc:creator>
  <cp:lastModifiedBy>User</cp:lastModifiedBy>
  <cp:revision>4</cp:revision>
  <dcterms:created xsi:type="dcterms:W3CDTF">2016-10-11T16:10:01Z</dcterms:created>
  <dcterms:modified xsi:type="dcterms:W3CDTF">2016-10-11T16:51:38Z</dcterms:modified>
</cp:coreProperties>
</file>