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6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77" r:id="rId14"/>
    <p:sldId id="274" r:id="rId15"/>
    <p:sldId id="275" r:id="rId16"/>
    <p:sldId id="273" r:id="rId17"/>
    <p:sldId id="276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8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0D9-278E-914D-9B70-D32BBA0022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573-C2CB-E347-97CF-1ACAA603480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5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0D9-278E-914D-9B70-D32BBA0022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573-C2CB-E347-97CF-1ACAA603480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9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0D9-278E-914D-9B70-D32BBA0022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573-C2CB-E347-97CF-1ACAA603480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7197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0D9-278E-914D-9B70-D32BBA0022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573-C2CB-E347-97CF-1ACAA603480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77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0D9-278E-914D-9B70-D32BBA0022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573-C2CB-E347-97CF-1ACAA603480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3268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0D9-278E-914D-9B70-D32BBA0022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573-C2CB-E347-97CF-1ACAA603480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82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0D9-278E-914D-9B70-D32BBA0022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573-C2CB-E347-97CF-1ACAA603480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7" y="609604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3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0D9-278E-914D-9B70-D32BBA0022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573-C2CB-E347-97CF-1ACAA603480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9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0D9-278E-914D-9B70-D32BBA0022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573-C2CB-E347-97CF-1ACAA603480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7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0D9-278E-914D-9B70-D32BBA0022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573-C2CB-E347-97CF-1ACAA603480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2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0D9-278E-914D-9B70-D32BBA0022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573-C2CB-E347-97CF-1ACAA603480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4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1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1" y="2737250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0" y="2737250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0D9-278E-914D-9B70-D32BBA0022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573-C2CB-E347-97CF-1ACAA603480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5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0D9-278E-914D-9B70-D32BBA0022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573-C2CB-E347-97CF-1ACAA603480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0D9-278E-914D-9B70-D32BBA0022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573-C2CB-E347-97CF-1ACAA603480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4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29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0D9-278E-914D-9B70-D32BBA0022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573-C2CB-E347-97CF-1ACAA603480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0D9-278E-914D-9B70-D32BBA0022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573-C2CB-E347-97CF-1ACAA603480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3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7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810D9-278E-914D-9B70-D32BBA0022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7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367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845573-C2CB-E347-97CF-1ACAA6034800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5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-7eNRB2_0Q#action=share" TargetMode="External"/><Relationship Id="rId2" Type="http://schemas.openxmlformats.org/officeDocument/2006/relationships/hyperlink" Target="http://www.ferris.edu/jimcrow/what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26399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Agenda: </a:t>
            </a:r>
            <a:r>
              <a:rPr lang="en-US" dirty="0" smtClean="0">
                <a:solidFill>
                  <a:schemeClr val="tx1"/>
                </a:solidFill>
              </a:rPr>
              <a:t>Tuesday January 10,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799" cy="5638799"/>
          </a:xfrm>
        </p:spPr>
        <p:txBody>
          <a:bodyPr>
            <a:normAutofit fontScale="92500" lnSpcReduction="10000"/>
          </a:bodyPr>
          <a:lstStyle/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Warm Up</a:t>
            </a:r>
          </a:p>
          <a:p>
            <a:pPr marL="0" indent="0" defTabSz="914400">
              <a:spcBef>
                <a:spcPct val="20000"/>
              </a:spcBef>
              <a:buClrTx/>
              <a:buSzTx/>
              <a:buNone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TKAM- background</a:t>
            </a:r>
          </a:p>
          <a:p>
            <a:pPr marL="0" indent="0" defTabSz="914400">
              <a:spcBef>
                <a:spcPct val="20000"/>
              </a:spcBef>
              <a:buClrTx/>
              <a:buSzTx/>
              <a:buNone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TKAM- anticipation guide discussion</a:t>
            </a:r>
          </a:p>
          <a:p>
            <a:pPr marL="0" indent="0" defTabSz="914400">
              <a:spcBef>
                <a:spcPct val="20000"/>
              </a:spcBef>
              <a:buClrTx/>
              <a:buSzTx/>
              <a:buNone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TKAM- Ch. 1&amp;2</a:t>
            </a:r>
            <a:endParaRPr lang="en-US" sz="3000" dirty="0">
              <a:solidFill>
                <a:prstClr val="black"/>
              </a:solidFill>
              <a:latin typeface="Calibri"/>
            </a:endParaRPr>
          </a:p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endParaRPr lang="en-US" sz="3000" dirty="0" smtClean="0">
              <a:solidFill>
                <a:prstClr val="black"/>
              </a:solidFill>
              <a:latin typeface="Calibri"/>
            </a:endParaRPr>
          </a:p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r>
              <a:rPr lang="en-US" sz="3000" b="1" dirty="0" smtClean="0">
                <a:solidFill>
                  <a:srgbClr val="7030A0"/>
                </a:solidFill>
                <a:latin typeface="Calibri"/>
              </a:rPr>
              <a:t>Remember, NO cell phones; please put them in the basket!</a:t>
            </a:r>
          </a:p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r>
              <a:rPr lang="en-US" sz="3000" b="1" dirty="0" smtClean="0">
                <a:solidFill>
                  <a:schemeClr val="accent5"/>
                </a:solidFill>
                <a:latin typeface="Calibri"/>
              </a:rPr>
              <a:t>HW: Chapters 3 &amp; 4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Wingdings"/>
              <a:buChar char="à"/>
            </a:pPr>
            <a:r>
              <a:rPr lang="en-US" sz="3000" b="1" dirty="0" smtClean="0">
                <a:solidFill>
                  <a:schemeClr val="accent5"/>
                </a:solidFill>
                <a:latin typeface="Calibri"/>
                <a:sym typeface="Wingdings" panose="05000000000000000000" pitchFamily="2" charset="2"/>
              </a:rPr>
              <a:t>Audio book on lhsphelps.weebly.com</a:t>
            </a:r>
            <a:endParaRPr lang="en-US" sz="3000" b="1" dirty="0">
              <a:solidFill>
                <a:schemeClr val="accent5"/>
              </a:solidFill>
              <a:latin typeface="Calibri"/>
            </a:endParaRPr>
          </a:p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endParaRPr lang="en-US" sz="3000" dirty="0">
              <a:solidFill>
                <a:prstClr val="black"/>
              </a:solidFill>
              <a:latin typeface="Calibri"/>
            </a:endParaRPr>
          </a:p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Random fact of the day:</a:t>
            </a:r>
          </a:p>
          <a:p>
            <a:pPr marL="0" indent="0">
              <a:buNone/>
            </a:pPr>
            <a:r>
              <a:rPr lang="en-US" sz="2400" dirty="0"/>
              <a:t>Antarctica is the only continent with no spiders.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447501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TKAM: Chapter 1 &amp;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153399" cy="5126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View Chapter 1</a:t>
            </a:r>
          </a:p>
          <a:p>
            <a:pPr marL="0" indent="0">
              <a:buNone/>
            </a:pPr>
            <a:r>
              <a:rPr lang="en-US" dirty="0" smtClean="0"/>
              <a:t>Focus on the setting, the characters, and the POV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Read chapter 2: </a:t>
            </a:r>
          </a:p>
          <a:p>
            <a:pPr marL="0" indent="0">
              <a:buNone/>
            </a:pPr>
            <a:r>
              <a:rPr lang="en-US" dirty="0" smtClean="0"/>
              <a:t>Pull out quotes that stand out or resonate with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HW: Finish Chapter 2 </a:t>
            </a:r>
            <a:r>
              <a:rPr 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 Read chapters 3 &amp; 4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Create a character list in your notes – add small descriptions as you read</a:t>
            </a:r>
          </a:p>
          <a:p>
            <a:pPr marL="0" indent="0">
              <a:buNone/>
            </a:pPr>
            <a:endParaRPr lang="en-US" dirty="0">
              <a:solidFill>
                <a:schemeClr val="accent5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5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26399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Agenda: </a:t>
            </a:r>
            <a:r>
              <a:rPr lang="en-US" dirty="0" smtClean="0">
                <a:solidFill>
                  <a:schemeClr val="tx1"/>
                </a:solidFill>
              </a:rPr>
              <a:t>Thursday January 11,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799" cy="5638799"/>
          </a:xfrm>
        </p:spPr>
        <p:txBody>
          <a:bodyPr>
            <a:normAutofit fontScale="92500" lnSpcReduction="10000"/>
          </a:bodyPr>
          <a:lstStyle/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Warm </a:t>
            </a: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Up- prepositions</a:t>
            </a:r>
          </a:p>
          <a:p>
            <a:pPr marL="0" indent="0" defTabSz="914400">
              <a:spcBef>
                <a:spcPct val="20000"/>
              </a:spcBef>
              <a:buClrTx/>
              <a:buSzTx/>
              <a:buNone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TKAM- Ch. 1-4 quiz and discussion</a:t>
            </a:r>
          </a:p>
          <a:p>
            <a:pPr marL="0" indent="0" defTabSz="914400">
              <a:spcBef>
                <a:spcPct val="20000"/>
              </a:spcBef>
              <a:buClrTx/>
              <a:buSzTx/>
              <a:buNone/>
            </a:pP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Dialectical Journals</a:t>
            </a:r>
            <a:endParaRPr lang="en-US" sz="3000" dirty="0">
              <a:solidFill>
                <a:prstClr val="black"/>
              </a:solidFill>
              <a:latin typeface="Calibri"/>
            </a:endParaRPr>
          </a:p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endParaRPr lang="en-US" sz="3000" dirty="0" smtClean="0">
              <a:solidFill>
                <a:prstClr val="black"/>
              </a:solidFill>
              <a:latin typeface="Calibri"/>
            </a:endParaRPr>
          </a:p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r>
              <a:rPr lang="en-US" sz="3000" b="1" dirty="0" smtClean="0">
                <a:solidFill>
                  <a:srgbClr val="7030A0"/>
                </a:solidFill>
                <a:latin typeface="Calibri"/>
              </a:rPr>
              <a:t>Remember, NO cell phones; please put them in the basket!</a:t>
            </a:r>
          </a:p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r>
              <a:rPr lang="en-US" sz="3000" b="1" dirty="0" smtClean="0">
                <a:solidFill>
                  <a:schemeClr val="accent5"/>
                </a:solidFill>
                <a:latin typeface="Calibri"/>
              </a:rPr>
              <a:t>HW: Chapter 5 </a:t>
            </a:r>
          </a:p>
          <a:p>
            <a:pPr lvl="0" defTabSz="914400">
              <a:spcBef>
                <a:spcPct val="20000"/>
              </a:spcBef>
              <a:buClrTx/>
              <a:buSzTx/>
              <a:buFont typeface="Wingdings"/>
              <a:buChar char="à"/>
            </a:pPr>
            <a:r>
              <a:rPr lang="en-US" sz="3000" b="1" dirty="0" smtClean="0">
                <a:solidFill>
                  <a:schemeClr val="accent5"/>
                </a:solidFill>
                <a:latin typeface="Calibri"/>
                <a:sym typeface="Wingdings" panose="05000000000000000000" pitchFamily="2" charset="2"/>
              </a:rPr>
              <a:t>Audio book on lhsphelps.weebly.com</a:t>
            </a:r>
            <a:endParaRPr lang="en-US" sz="3000" b="1" dirty="0">
              <a:solidFill>
                <a:schemeClr val="accent5"/>
              </a:solidFill>
              <a:latin typeface="Calibri"/>
            </a:endParaRPr>
          </a:p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endParaRPr lang="en-US" sz="3000" dirty="0">
              <a:solidFill>
                <a:prstClr val="black"/>
              </a:solidFill>
              <a:latin typeface="Calibri"/>
            </a:endParaRPr>
          </a:p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Random fact of the day</a:t>
            </a:r>
            <a:r>
              <a:rPr lang="en-US" sz="3000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0" lvl="0" indent="0" defTabSz="914400">
              <a:spcBef>
                <a:spcPct val="20000"/>
              </a:spcBef>
              <a:buClrTx/>
              <a:buSzTx/>
              <a:buNone/>
            </a:pPr>
            <a:r>
              <a:rPr lang="en-US" sz="2600" dirty="0"/>
              <a:t>The world’s smallest mammal is the bumblebee bat of Thailand, weighing less than a penny.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bumblebee b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961" y="4343400"/>
            <a:ext cx="182809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43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447501" cy="4572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Warm Up</a:t>
            </a:r>
            <a:r>
              <a:rPr lang="en-US" sz="2800"/>
              <a:t>: </a:t>
            </a:r>
            <a:r>
              <a:rPr lang="en-US" sz="2800" smtClean="0"/>
              <a:t>1/12 </a:t>
            </a:r>
            <a:r>
              <a:rPr lang="en-US" sz="2800" dirty="0" smtClean="0"/>
              <a:t>(5-6 minutes)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067800" cy="5943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Prepositions – shows the relationship between two nouns</a:t>
            </a:r>
          </a:p>
          <a:p>
            <a:pPr marL="0" indent="0">
              <a:buNone/>
            </a:pPr>
            <a:r>
              <a:rPr lang="en-US" sz="2000" b="1" dirty="0" smtClean="0"/>
              <a:t>Ex. The dog slept </a:t>
            </a:r>
            <a:r>
              <a:rPr lang="en-US" sz="2000" b="1" u="sng" dirty="0" smtClean="0">
                <a:solidFill>
                  <a:schemeClr val="accent5"/>
                </a:solidFill>
              </a:rPr>
              <a:t>near</a:t>
            </a:r>
            <a:r>
              <a:rPr lang="en-US" sz="2000" b="1" dirty="0" smtClean="0">
                <a:solidFill>
                  <a:schemeClr val="accent5"/>
                </a:solidFill>
              </a:rPr>
              <a:t> the bed</a:t>
            </a:r>
            <a:r>
              <a:rPr lang="en-US" sz="2000" b="1" dirty="0" smtClean="0"/>
              <a:t>. (Near tells you where the dog slept.)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5" name="AutoShape 2" descr="Image result for 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tr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tre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tre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Image result for tre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8" name="Picture 12" descr="Image result for 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66" y="2583873"/>
            <a:ext cx="3505199" cy="423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 result for cartoon bi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75" y="1955417"/>
            <a:ext cx="1300381" cy="130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8200" y="3984893"/>
            <a:ext cx="4267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Identify the prepositional phrase: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The girl jumped on the bench.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Cody ran into the house.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Ryan put away the stack of boxes.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The bird was on top of the tree.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Mrs. Phelps walks around her desk.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7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447501" cy="1320800"/>
          </a:xfrm>
        </p:spPr>
        <p:txBody>
          <a:bodyPr/>
          <a:lstStyle/>
          <a:p>
            <a:r>
              <a:rPr lang="en-US" dirty="0" smtClean="0"/>
              <a:t>TKAM: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458199" cy="7620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TKAM: Descriptive writing based on images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799" cy="4669763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There are 10 pairs of shoes around the room. 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Choose </a:t>
            </a:r>
            <a:r>
              <a:rPr lang="en-US" dirty="0" smtClean="0">
                <a:solidFill>
                  <a:srgbClr val="C00000"/>
                </a:solidFill>
              </a:rPr>
              <a:t>3 different pairs </a:t>
            </a:r>
            <a:r>
              <a:rPr lang="en-US" dirty="0" smtClean="0">
                <a:solidFill>
                  <a:schemeClr val="tx1"/>
                </a:solidFill>
              </a:rPr>
              <a:t>and write as if you were the </a:t>
            </a:r>
            <a:r>
              <a:rPr lang="en-US" dirty="0" smtClean="0">
                <a:solidFill>
                  <a:srgbClr val="C00000"/>
                </a:solidFill>
              </a:rPr>
              <a:t>owner of those shoes. 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What do you look like?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What do you sound like? 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Do you work? Go to school? </a:t>
            </a:r>
          </a:p>
          <a:p>
            <a:pPr lvl="1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How old are you? 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Where do you live?</a:t>
            </a:r>
          </a:p>
          <a:p>
            <a:pPr lvl="1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What is the weather/climate like? 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What does a typical day look like in your life? </a:t>
            </a:r>
          </a:p>
          <a:p>
            <a:pPr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Your answers should be based on the shoes, not your own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personal story. </a:t>
            </a:r>
          </a:p>
          <a:p>
            <a:pPr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asics teal and pur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220" y="5506016"/>
            <a:ext cx="2476500" cy="135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0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bad sho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6" y="40481"/>
            <a:ext cx="209550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 result for bad sho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1488"/>
            <a:ext cx="2114550" cy="121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 result for pointe shoes without feet in the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194143"/>
            <a:ext cx="1652587" cy="138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igh heel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413" y="1762125"/>
            <a:ext cx="1462087" cy="1557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rainbow flip flop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6" y="3466139"/>
            <a:ext cx="1819803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homeless shoe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31" y="3466139"/>
            <a:ext cx="2115269" cy="1515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homeless shoes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56789"/>
            <a:ext cx="1881188" cy="1902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homeless shoes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83184"/>
            <a:ext cx="1717426" cy="157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homeless shoes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182" y="5083184"/>
            <a:ext cx="2329218" cy="157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men snow boots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07" y="1538288"/>
            <a:ext cx="1785937" cy="180911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2276475" y="213013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"First of all," he said, "if you can learn a simple trick, Scout, you'll get along a lot better with all kinds of folks. You never really understand a person until you consider things from his point of view […] until you climb into his skin and walk around in it" (Lee, pg. 33). </a:t>
            </a:r>
          </a:p>
        </p:txBody>
      </p:sp>
    </p:spTree>
    <p:extLst>
      <p:ext uri="{BB962C8B-B14F-4D97-AF65-F5344CB8AC3E}">
        <p14:creationId xmlns:p14="http://schemas.microsoft.com/office/powerpoint/2010/main" val="38400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447501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TKAM: Discussion- Chapters 2-4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219200"/>
            <a:ext cx="6447501" cy="4822163"/>
          </a:xfrm>
        </p:spPr>
        <p:txBody>
          <a:bodyPr/>
          <a:lstStyle/>
          <a:p>
            <a:pPr>
              <a:buAutoNum type="arabicPeriod"/>
            </a:pPr>
            <a:r>
              <a:rPr lang="en-US" dirty="0"/>
              <a:t>Where do our judgements come from?</a:t>
            </a:r>
          </a:p>
          <a:p>
            <a:pPr>
              <a:buAutoNum type="arabicPeriod"/>
            </a:pPr>
            <a:endParaRPr lang="en-US" dirty="0"/>
          </a:p>
          <a:p>
            <a:pPr>
              <a:buAutoNum type="arabicPeriod"/>
            </a:pPr>
            <a:r>
              <a:rPr lang="en-US" dirty="0"/>
              <a:t>Why are children (ages 4-12) more or less likely to confront judgements?  </a:t>
            </a:r>
            <a:endParaRPr lang="en-US" dirty="0" smtClean="0"/>
          </a:p>
          <a:p>
            <a:pPr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Add quotes to your DJ journal.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You will need 2 quotes per chapter.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like a reader</a:t>
            </a:r>
            <a:r>
              <a:rPr lang="en-US" smtClean="0"/>
              <a:t>; read like a writer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447501" cy="3810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TKAM: Dialectical Journals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458199" cy="535556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Essential Questions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How do writers use literary elements to develop theme?  </a:t>
            </a:r>
          </a:p>
          <a:p>
            <a:pPr marL="0" lvl="0" indent="0">
              <a:buNone/>
            </a:pPr>
            <a:r>
              <a:rPr lang="en-US" dirty="0"/>
              <a:t>How do readers identify and use literary elements to evaluate theme? 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Prompts: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424884"/>
              </p:ext>
            </p:extLst>
          </p:nvPr>
        </p:nvGraphicFramePr>
        <p:xfrm>
          <a:off x="152400" y="2438400"/>
          <a:ext cx="8763000" cy="403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1000"/>
                <a:gridCol w="2921000"/>
                <a:gridCol w="2921000"/>
              </a:tblGrid>
              <a:tr h="44215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Easier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Medium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Harder</a:t>
                      </a:r>
                      <a:endParaRPr lang="en-US" sz="1400" b="1" dirty="0"/>
                    </a:p>
                  </a:txBody>
                  <a:tcPr/>
                </a:tc>
              </a:tr>
              <a:tr h="3596444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Content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Describe how racism affects the events in the novel 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Kill a Mockingbird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by analyzing at least 3 significant moments, dealing with race, from the novel.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Craft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How is characterization used to establish the theme? Which characters exemplify this theme?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Content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A recurring symbol throughout the novel 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Kill a Mockingbird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the story Atticus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tellsl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his children, “...it is a sin to kill a mockingbird.” Explain this metaphor and analyze the ways in which Atticus Finch, Tom Robinson, and Boo Radley are all metaphorically portrayed as mockingbirds. 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Craft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How does Lee’s use of point of view &amp; perspective affect the reader’s mood and understanding of the text.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Content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:Describe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ways in which economic class (how much money people have) affect the events in the novel 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Kill a Mockingbird,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by analyzing at least 3 significant moments, dealing with class, from the novel.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Craft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How does Lee use imagery to develop the tone? How does that tone help to establish the theme?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SMARTInkShape-58"/>
          <p:cNvSpPr/>
          <p:nvPr/>
        </p:nvSpPr>
        <p:spPr>
          <a:xfrm>
            <a:off x="6545520" y="3080765"/>
            <a:ext cx="1481610" cy="303573"/>
          </a:xfrm>
          <a:custGeom>
            <a:avLst/>
            <a:gdLst/>
            <a:ahLst/>
            <a:cxnLst/>
            <a:rect l="0" t="0" r="0" b="0"/>
            <a:pathLst>
              <a:path w="1481610" h="303573">
                <a:moveTo>
                  <a:pt x="1160800" y="89274"/>
                </a:moveTo>
                <a:lnTo>
                  <a:pt x="1117351" y="89274"/>
                </a:lnTo>
                <a:lnTo>
                  <a:pt x="1077353" y="81172"/>
                </a:lnTo>
                <a:lnTo>
                  <a:pt x="1033132" y="80393"/>
                </a:lnTo>
                <a:lnTo>
                  <a:pt x="1017739" y="79374"/>
                </a:lnTo>
                <a:lnTo>
                  <a:pt x="978483" y="71252"/>
                </a:lnTo>
                <a:lnTo>
                  <a:pt x="937068" y="59095"/>
                </a:lnTo>
                <a:lnTo>
                  <a:pt x="900750" y="53657"/>
                </a:lnTo>
                <a:lnTo>
                  <a:pt x="859034" y="44058"/>
                </a:lnTo>
                <a:lnTo>
                  <a:pt x="821837" y="32607"/>
                </a:lnTo>
                <a:lnTo>
                  <a:pt x="779689" y="26928"/>
                </a:lnTo>
                <a:lnTo>
                  <a:pt x="741671" y="17281"/>
                </a:lnTo>
                <a:lnTo>
                  <a:pt x="700757" y="10561"/>
                </a:lnTo>
                <a:lnTo>
                  <a:pt x="660595" y="8241"/>
                </a:lnTo>
                <a:lnTo>
                  <a:pt x="627072" y="2867"/>
                </a:lnTo>
                <a:lnTo>
                  <a:pt x="592003" y="834"/>
                </a:lnTo>
                <a:lnTo>
                  <a:pt x="556477" y="231"/>
                </a:lnTo>
                <a:lnTo>
                  <a:pt x="520815" y="52"/>
                </a:lnTo>
                <a:lnTo>
                  <a:pt x="485114" y="0"/>
                </a:lnTo>
                <a:lnTo>
                  <a:pt x="449400" y="976"/>
                </a:lnTo>
                <a:lnTo>
                  <a:pt x="413682" y="6116"/>
                </a:lnTo>
                <a:lnTo>
                  <a:pt x="377964" y="9072"/>
                </a:lnTo>
                <a:lnTo>
                  <a:pt x="343238" y="15791"/>
                </a:lnTo>
                <a:lnTo>
                  <a:pt x="299042" y="24304"/>
                </a:lnTo>
                <a:lnTo>
                  <a:pt x="262858" y="28682"/>
                </a:lnTo>
                <a:lnTo>
                  <a:pt x="219224" y="39051"/>
                </a:lnTo>
                <a:lnTo>
                  <a:pt x="184196" y="47714"/>
                </a:lnTo>
                <a:lnTo>
                  <a:pt x="148683" y="56565"/>
                </a:lnTo>
                <a:lnTo>
                  <a:pt x="109248" y="68445"/>
                </a:lnTo>
                <a:lnTo>
                  <a:pt x="68851" y="86298"/>
                </a:lnTo>
                <a:lnTo>
                  <a:pt x="44679" y="100850"/>
                </a:lnTo>
                <a:lnTo>
                  <a:pt x="5089" y="130701"/>
                </a:lnTo>
                <a:lnTo>
                  <a:pt x="2229" y="136790"/>
                </a:lnTo>
                <a:lnTo>
                  <a:pt x="0" y="172247"/>
                </a:lnTo>
                <a:lnTo>
                  <a:pt x="2614" y="178406"/>
                </a:lnTo>
                <a:lnTo>
                  <a:pt x="4699" y="181437"/>
                </a:lnTo>
                <a:lnTo>
                  <a:pt x="43055" y="208333"/>
                </a:lnTo>
                <a:lnTo>
                  <a:pt x="84361" y="229173"/>
                </a:lnTo>
                <a:lnTo>
                  <a:pt x="116828" y="238433"/>
                </a:lnTo>
                <a:lnTo>
                  <a:pt x="156645" y="245296"/>
                </a:lnTo>
                <a:lnTo>
                  <a:pt x="196590" y="256207"/>
                </a:lnTo>
                <a:lnTo>
                  <a:pt x="231069" y="263972"/>
                </a:lnTo>
                <a:lnTo>
                  <a:pt x="271270" y="267706"/>
                </a:lnTo>
                <a:lnTo>
                  <a:pt x="309751" y="273662"/>
                </a:lnTo>
                <a:lnTo>
                  <a:pt x="351138" y="276861"/>
                </a:lnTo>
                <a:lnTo>
                  <a:pt x="390962" y="282659"/>
                </a:lnTo>
                <a:lnTo>
                  <a:pt x="422768" y="284364"/>
                </a:lnTo>
                <a:lnTo>
                  <a:pt x="454101" y="285121"/>
                </a:lnTo>
                <a:lnTo>
                  <a:pt x="484563" y="286450"/>
                </a:lnTo>
                <a:lnTo>
                  <a:pt x="514638" y="290348"/>
                </a:lnTo>
                <a:lnTo>
                  <a:pt x="544542" y="292742"/>
                </a:lnTo>
                <a:lnTo>
                  <a:pt x="574369" y="293806"/>
                </a:lnTo>
                <a:lnTo>
                  <a:pt x="604161" y="294279"/>
                </a:lnTo>
                <a:lnTo>
                  <a:pt x="633939" y="294489"/>
                </a:lnTo>
                <a:lnTo>
                  <a:pt x="664702" y="295574"/>
                </a:lnTo>
                <a:lnTo>
                  <a:pt x="698218" y="299364"/>
                </a:lnTo>
                <a:lnTo>
                  <a:pt x="732958" y="301710"/>
                </a:lnTo>
                <a:lnTo>
                  <a:pt x="768242" y="302753"/>
                </a:lnTo>
                <a:lnTo>
                  <a:pt x="803768" y="303216"/>
                </a:lnTo>
                <a:lnTo>
                  <a:pt x="836755" y="303422"/>
                </a:lnTo>
                <a:lnTo>
                  <a:pt x="868944" y="303513"/>
                </a:lnTo>
                <a:lnTo>
                  <a:pt x="903094" y="303554"/>
                </a:lnTo>
                <a:lnTo>
                  <a:pt x="938115" y="303572"/>
                </a:lnTo>
                <a:lnTo>
                  <a:pt x="973525" y="302588"/>
                </a:lnTo>
                <a:lnTo>
                  <a:pt x="1009106" y="298843"/>
                </a:lnTo>
                <a:lnTo>
                  <a:pt x="1044763" y="296518"/>
                </a:lnTo>
                <a:lnTo>
                  <a:pt x="1079463" y="295484"/>
                </a:lnTo>
                <a:lnTo>
                  <a:pt x="1111421" y="295024"/>
                </a:lnTo>
                <a:lnTo>
                  <a:pt x="1142161" y="292174"/>
                </a:lnTo>
                <a:lnTo>
                  <a:pt x="1172360" y="287600"/>
                </a:lnTo>
                <a:lnTo>
                  <a:pt x="1202318" y="282260"/>
                </a:lnTo>
                <a:lnTo>
                  <a:pt x="1232170" y="276580"/>
                </a:lnTo>
                <a:lnTo>
                  <a:pt x="1261973" y="270747"/>
                </a:lnTo>
                <a:lnTo>
                  <a:pt x="1305650" y="261886"/>
                </a:lnTo>
                <a:lnTo>
                  <a:pt x="1344169" y="252976"/>
                </a:lnTo>
                <a:lnTo>
                  <a:pt x="1379725" y="243061"/>
                </a:lnTo>
                <a:lnTo>
                  <a:pt x="1418908" y="225081"/>
                </a:lnTo>
                <a:lnTo>
                  <a:pt x="1435256" y="217102"/>
                </a:lnTo>
                <a:lnTo>
                  <a:pt x="1474750" y="184924"/>
                </a:lnTo>
                <a:lnTo>
                  <a:pt x="1478927" y="176103"/>
                </a:lnTo>
                <a:lnTo>
                  <a:pt x="1481609" y="159011"/>
                </a:lnTo>
                <a:lnTo>
                  <a:pt x="1479330" y="152349"/>
                </a:lnTo>
                <a:lnTo>
                  <a:pt x="1461261" y="123291"/>
                </a:lnTo>
                <a:lnTo>
                  <a:pt x="1435235" y="104225"/>
                </a:lnTo>
                <a:lnTo>
                  <a:pt x="1392657" y="81958"/>
                </a:lnTo>
                <a:lnTo>
                  <a:pt x="1350062" y="66368"/>
                </a:lnTo>
                <a:lnTo>
                  <a:pt x="1315215" y="56800"/>
                </a:lnTo>
                <a:lnTo>
                  <a:pt x="1278762" y="48674"/>
                </a:lnTo>
                <a:lnTo>
                  <a:pt x="1236983" y="44833"/>
                </a:lnTo>
                <a:lnTo>
                  <a:pt x="1193184" y="38844"/>
                </a:lnTo>
                <a:lnTo>
                  <a:pt x="1148788" y="36629"/>
                </a:lnTo>
                <a:lnTo>
                  <a:pt x="1104215" y="36964"/>
                </a:lnTo>
                <a:lnTo>
                  <a:pt x="1074466" y="40559"/>
                </a:lnTo>
                <a:lnTo>
                  <a:pt x="1042062" y="45464"/>
                </a:lnTo>
                <a:lnTo>
                  <a:pt x="1007817" y="51944"/>
                </a:lnTo>
                <a:lnTo>
                  <a:pt x="972753" y="61438"/>
                </a:lnTo>
                <a:lnTo>
                  <a:pt x="937325" y="69626"/>
                </a:lnTo>
                <a:lnTo>
                  <a:pt x="903720" y="77565"/>
                </a:lnTo>
                <a:lnTo>
                  <a:pt x="863480" y="92199"/>
                </a:lnTo>
                <a:lnTo>
                  <a:pt x="821472" y="10713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Shape-59"/>
          <p:cNvSpPr/>
          <p:nvPr/>
        </p:nvSpPr>
        <p:spPr>
          <a:xfrm>
            <a:off x="8047081" y="4674866"/>
            <a:ext cx="694656" cy="513238"/>
          </a:xfrm>
          <a:custGeom>
            <a:avLst/>
            <a:gdLst/>
            <a:ahLst/>
            <a:cxnLst/>
            <a:rect l="0" t="0" r="0" b="0"/>
            <a:pathLst>
              <a:path w="694656" h="513238">
                <a:moveTo>
                  <a:pt x="498630" y="120376"/>
                </a:moveTo>
                <a:lnTo>
                  <a:pt x="490508" y="113247"/>
                </a:lnTo>
                <a:lnTo>
                  <a:pt x="477261" y="106137"/>
                </a:lnTo>
                <a:lnTo>
                  <a:pt x="433931" y="94970"/>
                </a:lnTo>
                <a:lnTo>
                  <a:pt x="393831" y="93769"/>
                </a:lnTo>
                <a:lnTo>
                  <a:pt x="354889" y="93611"/>
                </a:lnTo>
                <a:lnTo>
                  <a:pt x="310992" y="93590"/>
                </a:lnTo>
                <a:lnTo>
                  <a:pt x="266443" y="93588"/>
                </a:lnTo>
                <a:lnTo>
                  <a:pt x="239665" y="96233"/>
                </a:lnTo>
                <a:lnTo>
                  <a:pt x="196013" y="102682"/>
                </a:lnTo>
                <a:lnTo>
                  <a:pt x="158060" y="114837"/>
                </a:lnTo>
                <a:lnTo>
                  <a:pt x="121558" y="129361"/>
                </a:lnTo>
                <a:lnTo>
                  <a:pt x="105816" y="136276"/>
                </a:lnTo>
                <a:lnTo>
                  <a:pt x="61255" y="167121"/>
                </a:lnTo>
                <a:lnTo>
                  <a:pt x="45915" y="183505"/>
                </a:lnTo>
                <a:lnTo>
                  <a:pt x="18526" y="225725"/>
                </a:lnTo>
                <a:lnTo>
                  <a:pt x="12398" y="238635"/>
                </a:lnTo>
                <a:lnTo>
                  <a:pt x="1790" y="281224"/>
                </a:lnTo>
                <a:lnTo>
                  <a:pt x="0" y="294721"/>
                </a:lnTo>
                <a:lnTo>
                  <a:pt x="3732" y="313476"/>
                </a:lnTo>
                <a:lnTo>
                  <a:pt x="19596" y="357227"/>
                </a:lnTo>
                <a:lnTo>
                  <a:pt x="32340" y="382062"/>
                </a:lnTo>
                <a:lnTo>
                  <a:pt x="65395" y="418010"/>
                </a:lnTo>
                <a:lnTo>
                  <a:pt x="108896" y="452757"/>
                </a:lnTo>
                <a:lnTo>
                  <a:pt x="150790" y="471088"/>
                </a:lnTo>
                <a:lnTo>
                  <a:pt x="195076" y="490847"/>
                </a:lnTo>
                <a:lnTo>
                  <a:pt x="230750" y="499259"/>
                </a:lnTo>
                <a:lnTo>
                  <a:pt x="273589" y="509484"/>
                </a:lnTo>
                <a:lnTo>
                  <a:pt x="317624" y="512532"/>
                </a:lnTo>
                <a:lnTo>
                  <a:pt x="360018" y="513134"/>
                </a:lnTo>
                <a:lnTo>
                  <a:pt x="394832" y="513237"/>
                </a:lnTo>
                <a:lnTo>
                  <a:pt x="430282" y="508528"/>
                </a:lnTo>
                <a:lnTo>
                  <a:pt x="471680" y="498048"/>
                </a:lnTo>
                <a:lnTo>
                  <a:pt x="514400" y="486424"/>
                </a:lnTo>
                <a:lnTo>
                  <a:pt x="554726" y="470609"/>
                </a:lnTo>
                <a:lnTo>
                  <a:pt x="598878" y="438519"/>
                </a:lnTo>
                <a:lnTo>
                  <a:pt x="641448" y="397176"/>
                </a:lnTo>
                <a:lnTo>
                  <a:pt x="653386" y="382304"/>
                </a:lnTo>
                <a:lnTo>
                  <a:pt x="670271" y="348026"/>
                </a:lnTo>
                <a:lnTo>
                  <a:pt x="682723" y="311416"/>
                </a:lnTo>
                <a:lnTo>
                  <a:pt x="691838" y="272460"/>
                </a:lnTo>
                <a:lnTo>
                  <a:pt x="694655" y="235127"/>
                </a:lnTo>
                <a:lnTo>
                  <a:pt x="694006" y="201472"/>
                </a:lnTo>
                <a:lnTo>
                  <a:pt x="687384" y="163749"/>
                </a:lnTo>
                <a:lnTo>
                  <a:pt x="676602" y="129921"/>
                </a:lnTo>
                <a:lnTo>
                  <a:pt x="656352" y="87670"/>
                </a:lnTo>
                <a:lnTo>
                  <a:pt x="626097" y="51918"/>
                </a:lnTo>
                <a:lnTo>
                  <a:pt x="583169" y="23885"/>
                </a:lnTo>
                <a:lnTo>
                  <a:pt x="567953" y="17960"/>
                </a:lnTo>
                <a:lnTo>
                  <a:pt x="525141" y="7707"/>
                </a:lnTo>
                <a:lnTo>
                  <a:pt x="480734" y="0"/>
                </a:lnTo>
                <a:lnTo>
                  <a:pt x="436117" y="3040"/>
                </a:lnTo>
                <a:lnTo>
                  <a:pt x="395662" y="8784"/>
                </a:lnTo>
                <a:lnTo>
                  <a:pt x="355590" y="19472"/>
                </a:lnTo>
                <a:lnTo>
                  <a:pt x="322082" y="28192"/>
                </a:lnTo>
                <a:lnTo>
                  <a:pt x="277850" y="42672"/>
                </a:lnTo>
                <a:lnTo>
                  <a:pt x="235415" y="64348"/>
                </a:lnTo>
                <a:lnTo>
                  <a:pt x="195945" y="93875"/>
                </a:lnTo>
                <a:lnTo>
                  <a:pt x="159484" y="119845"/>
                </a:lnTo>
                <a:lnTo>
                  <a:pt x="123583" y="14716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Shape-60"/>
          <p:cNvSpPr/>
          <p:nvPr/>
        </p:nvSpPr>
        <p:spPr>
          <a:xfrm>
            <a:off x="3161159" y="5402630"/>
            <a:ext cx="1133671" cy="442428"/>
          </a:xfrm>
          <a:custGeom>
            <a:avLst/>
            <a:gdLst/>
            <a:ahLst/>
            <a:cxnLst/>
            <a:rect l="0" t="0" r="0" b="0"/>
            <a:pathLst>
              <a:path w="1133671" h="442428">
                <a:moveTo>
                  <a:pt x="937568" y="124847"/>
                </a:moveTo>
                <a:lnTo>
                  <a:pt x="920786" y="117778"/>
                </a:lnTo>
                <a:lnTo>
                  <a:pt x="880707" y="115990"/>
                </a:lnTo>
                <a:lnTo>
                  <a:pt x="839131" y="114931"/>
                </a:lnTo>
                <a:lnTo>
                  <a:pt x="794855" y="104893"/>
                </a:lnTo>
                <a:lnTo>
                  <a:pt x="751920" y="88943"/>
                </a:lnTo>
                <a:lnTo>
                  <a:pt x="707422" y="71252"/>
                </a:lnTo>
                <a:lnTo>
                  <a:pt x="668768" y="56383"/>
                </a:lnTo>
                <a:lnTo>
                  <a:pt x="624909" y="41502"/>
                </a:lnTo>
                <a:lnTo>
                  <a:pt x="583149" y="29597"/>
                </a:lnTo>
                <a:lnTo>
                  <a:pt x="542562" y="20336"/>
                </a:lnTo>
                <a:lnTo>
                  <a:pt x="501362" y="13473"/>
                </a:lnTo>
                <a:lnTo>
                  <a:pt x="463569" y="9692"/>
                </a:lnTo>
                <a:lnTo>
                  <a:pt x="421560" y="8945"/>
                </a:lnTo>
                <a:lnTo>
                  <a:pt x="384305" y="8797"/>
                </a:lnTo>
                <a:lnTo>
                  <a:pt x="348283" y="8768"/>
                </a:lnTo>
                <a:lnTo>
                  <a:pt x="309858" y="11408"/>
                </a:lnTo>
                <a:lnTo>
                  <a:pt x="269085" y="16450"/>
                </a:lnTo>
                <a:lnTo>
                  <a:pt x="232368" y="24574"/>
                </a:lnTo>
                <a:lnTo>
                  <a:pt x="196452" y="35734"/>
                </a:lnTo>
                <a:lnTo>
                  <a:pt x="179558" y="42576"/>
                </a:lnTo>
                <a:lnTo>
                  <a:pt x="157898" y="55601"/>
                </a:lnTo>
                <a:lnTo>
                  <a:pt x="134062" y="62327"/>
                </a:lnTo>
                <a:lnTo>
                  <a:pt x="96827" y="82193"/>
                </a:lnTo>
                <a:lnTo>
                  <a:pt x="56909" y="100948"/>
                </a:lnTo>
                <a:lnTo>
                  <a:pt x="12794" y="130798"/>
                </a:lnTo>
                <a:lnTo>
                  <a:pt x="6320" y="136752"/>
                </a:lnTo>
                <a:lnTo>
                  <a:pt x="2781" y="145352"/>
                </a:lnTo>
                <a:lnTo>
                  <a:pt x="0" y="188981"/>
                </a:lnTo>
                <a:lnTo>
                  <a:pt x="952" y="208107"/>
                </a:lnTo>
                <a:lnTo>
                  <a:pt x="12380" y="230387"/>
                </a:lnTo>
                <a:lnTo>
                  <a:pt x="20688" y="238892"/>
                </a:lnTo>
                <a:lnTo>
                  <a:pt x="63085" y="267668"/>
                </a:lnTo>
                <a:lnTo>
                  <a:pt x="105300" y="292644"/>
                </a:lnTo>
                <a:lnTo>
                  <a:pt x="122179" y="299634"/>
                </a:lnTo>
                <a:lnTo>
                  <a:pt x="162174" y="309148"/>
                </a:lnTo>
                <a:lnTo>
                  <a:pt x="206509" y="321252"/>
                </a:lnTo>
                <a:lnTo>
                  <a:pt x="241400" y="330215"/>
                </a:lnTo>
                <a:lnTo>
                  <a:pt x="276874" y="339154"/>
                </a:lnTo>
                <a:lnTo>
                  <a:pt x="312520" y="348088"/>
                </a:lnTo>
                <a:lnTo>
                  <a:pt x="348217" y="357018"/>
                </a:lnTo>
                <a:lnTo>
                  <a:pt x="383930" y="365948"/>
                </a:lnTo>
                <a:lnTo>
                  <a:pt x="419646" y="374878"/>
                </a:lnTo>
                <a:lnTo>
                  <a:pt x="455365" y="383808"/>
                </a:lnTo>
                <a:lnTo>
                  <a:pt x="493729" y="392737"/>
                </a:lnTo>
                <a:lnTo>
                  <a:pt x="536516" y="401667"/>
                </a:lnTo>
                <a:lnTo>
                  <a:pt x="580612" y="410597"/>
                </a:lnTo>
                <a:lnTo>
                  <a:pt x="622451" y="419525"/>
                </a:lnTo>
                <a:lnTo>
                  <a:pt x="662629" y="428456"/>
                </a:lnTo>
                <a:lnTo>
                  <a:pt x="703308" y="434740"/>
                </a:lnTo>
                <a:lnTo>
                  <a:pt x="743141" y="436602"/>
                </a:lnTo>
                <a:lnTo>
                  <a:pt x="783718" y="439799"/>
                </a:lnTo>
                <a:lnTo>
                  <a:pt x="808667" y="442427"/>
                </a:lnTo>
                <a:lnTo>
                  <a:pt x="845025" y="439320"/>
                </a:lnTo>
                <a:lnTo>
                  <a:pt x="879941" y="437959"/>
                </a:lnTo>
                <a:lnTo>
                  <a:pt x="921555" y="434852"/>
                </a:lnTo>
                <a:lnTo>
                  <a:pt x="955974" y="427706"/>
                </a:lnTo>
                <a:lnTo>
                  <a:pt x="988662" y="416658"/>
                </a:lnTo>
                <a:lnTo>
                  <a:pt x="1029330" y="389383"/>
                </a:lnTo>
                <a:lnTo>
                  <a:pt x="1073530" y="354009"/>
                </a:lnTo>
                <a:lnTo>
                  <a:pt x="1091073" y="335179"/>
                </a:lnTo>
                <a:lnTo>
                  <a:pt x="1112812" y="291368"/>
                </a:lnTo>
                <a:lnTo>
                  <a:pt x="1130019" y="246793"/>
                </a:lnTo>
                <a:lnTo>
                  <a:pt x="1133670" y="202152"/>
                </a:lnTo>
                <a:lnTo>
                  <a:pt x="1131306" y="168890"/>
                </a:lnTo>
                <a:lnTo>
                  <a:pt x="1125869" y="152359"/>
                </a:lnTo>
                <a:lnTo>
                  <a:pt x="1105337" y="114639"/>
                </a:lnTo>
                <a:lnTo>
                  <a:pt x="1079801" y="78168"/>
                </a:lnTo>
                <a:lnTo>
                  <a:pt x="1059747" y="55454"/>
                </a:lnTo>
                <a:lnTo>
                  <a:pt x="1015824" y="20516"/>
                </a:lnTo>
                <a:lnTo>
                  <a:pt x="973008" y="4172"/>
                </a:lnTo>
                <a:lnTo>
                  <a:pt x="934867" y="688"/>
                </a:lnTo>
                <a:lnTo>
                  <a:pt x="894149" y="0"/>
                </a:lnTo>
                <a:lnTo>
                  <a:pt x="853725" y="6920"/>
                </a:lnTo>
                <a:lnTo>
                  <a:pt x="839341" y="876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Shape-61"/>
          <p:cNvSpPr/>
          <p:nvPr/>
        </p:nvSpPr>
        <p:spPr>
          <a:xfrm>
            <a:off x="4733827" y="2831247"/>
            <a:ext cx="948949" cy="472067"/>
          </a:xfrm>
          <a:custGeom>
            <a:avLst/>
            <a:gdLst/>
            <a:ahLst/>
            <a:cxnLst/>
            <a:rect l="0" t="0" r="0" b="0"/>
            <a:pathLst>
              <a:path w="948949" h="472067">
                <a:moveTo>
                  <a:pt x="820439" y="124480"/>
                </a:moveTo>
                <a:lnTo>
                  <a:pt x="815698" y="124480"/>
                </a:lnTo>
                <a:lnTo>
                  <a:pt x="814303" y="123487"/>
                </a:lnTo>
                <a:lnTo>
                  <a:pt x="813370" y="121834"/>
                </a:lnTo>
                <a:lnTo>
                  <a:pt x="807136" y="107310"/>
                </a:lnTo>
                <a:lnTo>
                  <a:pt x="772383" y="67791"/>
                </a:lnTo>
                <a:lnTo>
                  <a:pt x="743625" y="44086"/>
                </a:lnTo>
                <a:lnTo>
                  <a:pt x="700314" y="25035"/>
                </a:lnTo>
                <a:lnTo>
                  <a:pt x="665343" y="14868"/>
                </a:lnTo>
                <a:lnTo>
                  <a:pt x="625105" y="5571"/>
                </a:lnTo>
                <a:lnTo>
                  <a:pt x="581763" y="1274"/>
                </a:lnTo>
                <a:lnTo>
                  <a:pt x="537502" y="0"/>
                </a:lnTo>
                <a:lnTo>
                  <a:pt x="505181" y="2348"/>
                </a:lnTo>
                <a:lnTo>
                  <a:pt x="470973" y="6699"/>
                </a:lnTo>
                <a:lnTo>
                  <a:pt x="435925" y="11940"/>
                </a:lnTo>
                <a:lnTo>
                  <a:pt x="400505" y="17576"/>
                </a:lnTo>
                <a:lnTo>
                  <a:pt x="364918" y="24381"/>
                </a:lnTo>
                <a:lnTo>
                  <a:pt x="329259" y="34020"/>
                </a:lnTo>
                <a:lnTo>
                  <a:pt x="296212" y="44919"/>
                </a:lnTo>
                <a:lnTo>
                  <a:pt x="263996" y="57369"/>
                </a:lnTo>
                <a:lnTo>
                  <a:pt x="229834" y="72825"/>
                </a:lnTo>
                <a:lnTo>
                  <a:pt x="197453" y="86970"/>
                </a:lnTo>
                <a:lnTo>
                  <a:pt x="153978" y="108736"/>
                </a:lnTo>
                <a:lnTo>
                  <a:pt x="115961" y="136682"/>
                </a:lnTo>
                <a:lnTo>
                  <a:pt x="72300" y="176940"/>
                </a:lnTo>
                <a:lnTo>
                  <a:pt x="36004" y="213556"/>
                </a:lnTo>
                <a:lnTo>
                  <a:pt x="11343" y="249452"/>
                </a:lnTo>
                <a:lnTo>
                  <a:pt x="4434" y="267335"/>
                </a:lnTo>
                <a:lnTo>
                  <a:pt x="0" y="303069"/>
                </a:lnTo>
                <a:lnTo>
                  <a:pt x="1877" y="329861"/>
                </a:lnTo>
                <a:lnTo>
                  <a:pt x="7172" y="346729"/>
                </a:lnTo>
                <a:lnTo>
                  <a:pt x="16140" y="360840"/>
                </a:lnTo>
                <a:lnTo>
                  <a:pt x="53579" y="392138"/>
                </a:lnTo>
                <a:lnTo>
                  <a:pt x="93161" y="416137"/>
                </a:lnTo>
                <a:lnTo>
                  <a:pt x="127486" y="429288"/>
                </a:lnTo>
                <a:lnTo>
                  <a:pt x="167533" y="439468"/>
                </a:lnTo>
                <a:lnTo>
                  <a:pt x="198866" y="448360"/>
                </a:lnTo>
                <a:lnTo>
                  <a:pt x="232638" y="456942"/>
                </a:lnTo>
                <a:lnTo>
                  <a:pt x="267491" y="460756"/>
                </a:lnTo>
                <a:lnTo>
                  <a:pt x="302825" y="465098"/>
                </a:lnTo>
                <a:lnTo>
                  <a:pt x="339365" y="469342"/>
                </a:lnTo>
                <a:lnTo>
                  <a:pt x="378756" y="471228"/>
                </a:lnTo>
                <a:lnTo>
                  <a:pt x="419413" y="472066"/>
                </a:lnTo>
                <a:lnTo>
                  <a:pt x="460635" y="471447"/>
                </a:lnTo>
                <a:lnTo>
                  <a:pt x="502107" y="467864"/>
                </a:lnTo>
                <a:lnTo>
                  <a:pt x="541044" y="465611"/>
                </a:lnTo>
                <a:lnTo>
                  <a:pt x="578193" y="463617"/>
                </a:lnTo>
                <a:lnTo>
                  <a:pt x="614547" y="459423"/>
                </a:lnTo>
                <a:lnTo>
                  <a:pt x="653194" y="454252"/>
                </a:lnTo>
                <a:lnTo>
                  <a:pt x="691538" y="447654"/>
                </a:lnTo>
                <a:lnTo>
                  <a:pt x="725115" y="438108"/>
                </a:lnTo>
                <a:lnTo>
                  <a:pt x="756575" y="429896"/>
                </a:lnTo>
                <a:lnTo>
                  <a:pt x="799532" y="417049"/>
                </a:lnTo>
                <a:lnTo>
                  <a:pt x="837395" y="400675"/>
                </a:lnTo>
                <a:lnTo>
                  <a:pt x="871103" y="380610"/>
                </a:lnTo>
                <a:lnTo>
                  <a:pt x="909160" y="351903"/>
                </a:lnTo>
                <a:lnTo>
                  <a:pt x="922048" y="336682"/>
                </a:lnTo>
                <a:lnTo>
                  <a:pt x="941747" y="293866"/>
                </a:lnTo>
                <a:lnTo>
                  <a:pt x="948106" y="276161"/>
                </a:lnTo>
                <a:lnTo>
                  <a:pt x="948948" y="258370"/>
                </a:lnTo>
                <a:lnTo>
                  <a:pt x="938786" y="213769"/>
                </a:lnTo>
                <a:lnTo>
                  <a:pt x="928375" y="186985"/>
                </a:lnTo>
                <a:lnTo>
                  <a:pt x="907321" y="161190"/>
                </a:lnTo>
                <a:lnTo>
                  <a:pt x="864769" y="127979"/>
                </a:lnTo>
                <a:lnTo>
                  <a:pt x="828723" y="109752"/>
                </a:lnTo>
                <a:lnTo>
                  <a:pt x="786623" y="91783"/>
                </a:lnTo>
                <a:lnTo>
                  <a:pt x="742730" y="78632"/>
                </a:lnTo>
                <a:lnTo>
                  <a:pt x="707849" y="74337"/>
                </a:lnTo>
                <a:lnTo>
                  <a:pt x="669196" y="73421"/>
                </a:lnTo>
                <a:lnTo>
                  <a:pt x="628865" y="76320"/>
                </a:lnTo>
                <a:lnTo>
                  <a:pt x="587789" y="80917"/>
                </a:lnTo>
                <a:lnTo>
                  <a:pt x="548368" y="87259"/>
                </a:lnTo>
                <a:lnTo>
                  <a:pt x="514310" y="96692"/>
                </a:lnTo>
                <a:lnTo>
                  <a:pt x="471985" y="108419"/>
                </a:lnTo>
                <a:lnTo>
                  <a:pt x="445393" y="1155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Shape-62"/>
          <p:cNvSpPr/>
          <p:nvPr/>
        </p:nvSpPr>
        <p:spPr>
          <a:xfrm>
            <a:off x="1295378" y="4223937"/>
            <a:ext cx="1410059" cy="508788"/>
          </a:xfrm>
          <a:custGeom>
            <a:avLst/>
            <a:gdLst/>
            <a:ahLst/>
            <a:cxnLst/>
            <a:rect l="0" t="0" r="0" b="0"/>
            <a:pathLst>
              <a:path w="1410059" h="508788">
                <a:moveTo>
                  <a:pt x="865606" y="115891"/>
                </a:moveTo>
                <a:lnTo>
                  <a:pt x="865606" y="111151"/>
                </a:lnTo>
                <a:lnTo>
                  <a:pt x="864614" y="109754"/>
                </a:lnTo>
                <a:lnTo>
                  <a:pt x="862960" y="108823"/>
                </a:lnTo>
                <a:lnTo>
                  <a:pt x="860866" y="108202"/>
                </a:lnTo>
                <a:lnTo>
                  <a:pt x="849383" y="101070"/>
                </a:lnTo>
                <a:lnTo>
                  <a:pt x="810473" y="92162"/>
                </a:lnTo>
                <a:lnTo>
                  <a:pt x="773357" y="87061"/>
                </a:lnTo>
                <a:lnTo>
                  <a:pt x="739716" y="79567"/>
                </a:lnTo>
                <a:lnTo>
                  <a:pt x="701967" y="73709"/>
                </a:lnTo>
                <a:lnTo>
                  <a:pt x="659363" y="71973"/>
                </a:lnTo>
                <a:lnTo>
                  <a:pt x="617966" y="71459"/>
                </a:lnTo>
                <a:lnTo>
                  <a:pt x="577919" y="71307"/>
                </a:lnTo>
                <a:lnTo>
                  <a:pt x="548238" y="72263"/>
                </a:lnTo>
                <a:lnTo>
                  <a:pt x="515202" y="75995"/>
                </a:lnTo>
                <a:lnTo>
                  <a:pt x="483322" y="78316"/>
                </a:lnTo>
                <a:lnTo>
                  <a:pt x="452616" y="80339"/>
                </a:lnTo>
                <a:lnTo>
                  <a:pt x="422433" y="84546"/>
                </a:lnTo>
                <a:lnTo>
                  <a:pt x="392481" y="89723"/>
                </a:lnTo>
                <a:lnTo>
                  <a:pt x="362633" y="95331"/>
                </a:lnTo>
                <a:lnTo>
                  <a:pt x="332831" y="101131"/>
                </a:lnTo>
                <a:lnTo>
                  <a:pt x="303049" y="107016"/>
                </a:lnTo>
                <a:lnTo>
                  <a:pt x="273276" y="113931"/>
                </a:lnTo>
                <a:lnTo>
                  <a:pt x="229616" y="127988"/>
                </a:lnTo>
                <a:lnTo>
                  <a:pt x="191103" y="138878"/>
                </a:lnTo>
                <a:lnTo>
                  <a:pt x="154557" y="149381"/>
                </a:lnTo>
                <a:lnTo>
                  <a:pt x="119585" y="163627"/>
                </a:lnTo>
                <a:lnTo>
                  <a:pt x="80598" y="180479"/>
                </a:lnTo>
                <a:lnTo>
                  <a:pt x="36000" y="207232"/>
                </a:lnTo>
                <a:lnTo>
                  <a:pt x="20185" y="223653"/>
                </a:lnTo>
                <a:lnTo>
                  <a:pt x="5952" y="246979"/>
                </a:lnTo>
                <a:lnTo>
                  <a:pt x="1360" y="264755"/>
                </a:lnTo>
                <a:lnTo>
                  <a:pt x="0" y="282589"/>
                </a:lnTo>
                <a:lnTo>
                  <a:pt x="4337" y="300441"/>
                </a:lnTo>
                <a:lnTo>
                  <a:pt x="11906" y="313558"/>
                </a:lnTo>
                <a:lnTo>
                  <a:pt x="38651" y="339685"/>
                </a:lnTo>
                <a:lnTo>
                  <a:pt x="80255" y="368972"/>
                </a:lnTo>
                <a:lnTo>
                  <a:pt x="118250" y="392726"/>
                </a:lnTo>
                <a:lnTo>
                  <a:pt x="152042" y="407930"/>
                </a:lnTo>
                <a:lnTo>
                  <a:pt x="187190" y="421364"/>
                </a:lnTo>
                <a:lnTo>
                  <a:pt x="225386" y="435266"/>
                </a:lnTo>
                <a:lnTo>
                  <a:pt x="268122" y="448315"/>
                </a:lnTo>
                <a:lnTo>
                  <a:pt x="312204" y="462103"/>
                </a:lnTo>
                <a:lnTo>
                  <a:pt x="356685" y="472472"/>
                </a:lnTo>
                <a:lnTo>
                  <a:pt x="387403" y="478762"/>
                </a:lnTo>
                <a:lnTo>
                  <a:pt x="420900" y="484865"/>
                </a:lnTo>
                <a:lnTo>
                  <a:pt x="455631" y="490885"/>
                </a:lnTo>
                <a:lnTo>
                  <a:pt x="490911" y="495875"/>
                </a:lnTo>
                <a:lnTo>
                  <a:pt x="526434" y="498093"/>
                </a:lnTo>
                <a:lnTo>
                  <a:pt x="562066" y="501725"/>
                </a:lnTo>
                <a:lnTo>
                  <a:pt x="598739" y="505654"/>
                </a:lnTo>
                <a:lnTo>
                  <a:pt x="638189" y="507400"/>
                </a:lnTo>
                <a:lnTo>
                  <a:pt x="676227" y="508176"/>
                </a:lnTo>
                <a:lnTo>
                  <a:pt x="713969" y="508521"/>
                </a:lnTo>
                <a:lnTo>
                  <a:pt x="753894" y="508675"/>
                </a:lnTo>
                <a:lnTo>
                  <a:pt x="792144" y="508743"/>
                </a:lnTo>
                <a:lnTo>
                  <a:pt x="828988" y="508773"/>
                </a:lnTo>
                <a:lnTo>
                  <a:pt x="865206" y="508787"/>
                </a:lnTo>
                <a:lnTo>
                  <a:pt x="903793" y="506147"/>
                </a:lnTo>
                <a:lnTo>
                  <a:pt x="943102" y="502659"/>
                </a:lnTo>
                <a:lnTo>
                  <a:pt x="980416" y="501108"/>
                </a:lnTo>
                <a:lnTo>
                  <a:pt x="1016844" y="497773"/>
                </a:lnTo>
                <a:lnTo>
                  <a:pt x="1051886" y="492984"/>
                </a:lnTo>
                <a:lnTo>
                  <a:pt x="1083996" y="487548"/>
                </a:lnTo>
                <a:lnTo>
                  <a:pt x="1117450" y="481824"/>
                </a:lnTo>
                <a:lnTo>
                  <a:pt x="1151170" y="475973"/>
                </a:lnTo>
                <a:lnTo>
                  <a:pt x="1182692" y="470066"/>
                </a:lnTo>
                <a:lnTo>
                  <a:pt x="1223590" y="456421"/>
                </a:lnTo>
                <a:lnTo>
                  <a:pt x="1260843" y="439811"/>
                </a:lnTo>
                <a:lnTo>
                  <a:pt x="1297017" y="422321"/>
                </a:lnTo>
                <a:lnTo>
                  <a:pt x="1337666" y="398634"/>
                </a:lnTo>
                <a:lnTo>
                  <a:pt x="1364317" y="379804"/>
                </a:lnTo>
                <a:lnTo>
                  <a:pt x="1384230" y="355814"/>
                </a:lnTo>
                <a:lnTo>
                  <a:pt x="1403673" y="312189"/>
                </a:lnTo>
                <a:lnTo>
                  <a:pt x="1409005" y="270458"/>
                </a:lnTo>
                <a:lnTo>
                  <a:pt x="1410058" y="229877"/>
                </a:lnTo>
                <a:lnTo>
                  <a:pt x="1408218" y="208223"/>
                </a:lnTo>
                <a:lnTo>
                  <a:pt x="1390867" y="170069"/>
                </a:lnTo>
                <a:lnTo>
                  <a:pt x="1363591" y="133869"/>
                </a:lnTo>
                <a:lnTo>
                  <a:pt x="1328547" y="92910"/>
                </a:lnTo>
                <a:lnTo>
                  <a:pt x="1284437" y="61007"/>
                </a:lnTo>
                <a:lnTo>
                  <a:pt x="1260113" y="45857"/>
                </a:lnTo>
                <a:lnTo>
                  <a:pt x="1218527" y="30758"/>
                </a:lnTo>
                <a:lnTo>
                  <a:pt x="1189478" y="19846"/>
                </a:lnTo>
                <a:lnTo>
                  <a:pt x="1157385" y="11027"/>
                </a:lnTo>
                <a:lnTo>
                  <a:pt x="1123278" y="4793"/>
                </a:lnTo>
                <a:lnTo>
                  <a:pt x="1088276" y="2022"/>
                </a:lnTo>
                <a:lnTo>
                  <a:pt x="1052875" y="790"/>
                </a:lnTo>
                <a:lnTo>
                  <a:pt x="1016306" y="243"/>
                </a:lnTo>
                <a:lnTo>
                  <a:pt x="976902" y="0"/>
                </a:lnTo>
                <a:lnTo>
                  <a:pt x="938883" y="2538"/>
                </a:lnTo>
                <a:lnTo>
                  <a:pt x="902143" y="6973"/>
                </a:lnTo>
                <a:lnTo>
                  <a:pt x="865970" y="12251"/>
                </a:lnTo>
                <a:lnTo>
                  <a:pt x="830049" y="20550"/>
                </a:lnTo>
                <a:lnTo>
                  <a:pt x="795233" y="30853"/>
                </a:lnTo>
                <a:lnTo>
                  <a:pt x="763223" y="42047"/>
                </a:lnTo>
                <a:lnTo>
                  <a:pt x="729813" y="53637"/>
                </a:lnTo>
                <a:lnTo>
                  <a:pt x="695121" y="66395"/>
                </a:lnTo>
                <a:lnTo>
                  <a:pt x="659859" y="81986"/>
                </a:lnTo>
                <a:lnTo>
                  <a:pt x="626988" y="98838"/>
                </a:lnTo>
                <a:lnTo>
                  <a:pt x="583238" y="125060"/>
                </a:lnTo>
                <a:lnTo>
                  <a:pt x="547785" y="151680"/>
                </a:lnTo>
                <a:lnTo>
                  <a:pt x="499489" y="18732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SMARTInkShape-Group32"/>
          <p:cNvGrpSpPr/>
          <p:nvPr/>
        </p:nvGrpSpPr>
        <p:grpSpPr>
          <a:xfrm>
            <a:off x="2109495" y="2880582"/>
            <a:ext cx="647814" cy="333689"/>
            <a:chOff x="2109495" y="2880582"/>
            <a:chExt cx="647814" cy="333689"/>
          </a:xfrm>
        </p:grpSpPr>
        <p:sp>
          <p:nvSpPr>
            <p:cNvPr id="34" name="SMARTInkShape-63"/>
            <p:cNvSpPr/>
            <p:nvPr/>
          </p:nvSpPr>
          <p:spPr>
            <a:xfrm>
              <a:off x="2339578" y="2906179"/>
              <a:ext cx="417731" cy="281717"/>
            </a:xfrm>
            <a:custGeom>
              <a:avLst/>
              <a:gdLst/>
              <a:ahLst/>
              <a:cxnLst/>
              <a:rect l="0" t="0" r="0" b="0"/>
              <a:pathLst>
                <a:path w="417731" h="281717">
                  <a:moveTo>
                    <a:pt x="107156" y="13829"/>
                  </a:moveTo>
                  <a:lnTo>
                    <a:pt x="111897" y="13829"/>
                  </a:lnTo>
                  <a:lnTo>
                    <a:pt x="116870" y="11183"/>
                  </a:lnTo>
                  <a:lnTo>
                    <a:pt x="119585" y="9088"/>
                  </a:lnTo>
                  <a:lnTo>
                    <a:pt x="127894" y="6761"/>
                  </a:lnTo>
                  <a:lnTo>
                    <a:pt x="163282" y="0"/>
                  </a:lnTo>
                  <a:lnTo>
                    <a:pt x="203828" y="3637"/>
                  </a:lnTo>
                  <a:lnTo>
                    <a:pt x="245535" y="9390"/>
                  </a:lnTo>
                  <a:lnTo>
                    <a:pt x="280229" y="21995"/>
                  </a:lnTo>
                  <a:lnTo>
                    <a:pt x="320378" y="38887"/>
                  </a:lnTo>
                  <a:lnTo>
                    <a:pt x="356972" y="66183"/>
                  </a:lnTo>
                  <a:lnTo>
                    <a:pt x="388124" y="90978"/>
                  </a:lnTo>
                  <a:lnTo>
                    <a:pt x="413061" y="134606"/>
                  </a:lnTo>
                  <a:lnTo>
                    <a:pt x="417730" y="158094"/>
                  </a:lnTo>
                  <a:lnTo>
                    <a:pt x="414373" y="179164"/>
                  </a:lnTo>
                  <a:lnTo>
                    <a:pt x="402353" y="197975"/>
                  </a:lnTo>
                  <a:lnTo>
                    <a:pt x="381484" y="216116"/>
                  </a:lnTo>
                  <a:lnTo>
                    <a:pt x="340637" y="233887"/>
                  </a:lnTo>
                  <a:lnTo>
                    <a:pt x="306092" y="248806"/>
                  </a:lnTo>
                  <a:lnTo>
                    <a:pt x="270721" y="258959"/>
                  </a:lnTo>
                  <a:lnTo>
                    <a:pt x="235105" y="263400"/>
                  </a:lnTo>
                  <a:lnTo>
                    <a:pt x="198425" y="270559"/>
                  </a:lnTo>
                  <a:lnTo>
                    <a:pt x="157570" y="277972"/>
                  </a:lnTo>
                  <a:lnTo>
                    <a:pt x="120881" y="280609"/>
                  </a:lnTo>
                  <a:lnTo>
                    <a:pt x="81315" y="281500"/>
                  </a:lnTo>
                  <a:lnTo>
                    <a:pt x="37828" y="281691"/>
                  </a:lnTo>
                  <a:lnTo>
                    <a:pt x="11204" y="281716"/>
                  </a:lnTo>
                  <a:lnTo>
                    <a:pt x="7470" y="280725"/>
                  </a:lnTo>
                  <a:lnTo>
                    <a:pt x="4980" y="279072"/>
                  </a:lnTo>
                  <a:lnTo>
                    <a:pt x="0" y="2727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4"/>
            <p:cNvSpPr/>
            <p:nvPr/>
          </p:nvSpPr>
          <p:spPr>
            <a:xfrm>
              <a:off x="2109495" y="2880582"/>
              <a:ext cx="471186" cy="333689"/>
            </a:xfrm>
            <a:custGeom>
              <a:avLst/>
              <a:gdLst/>
              <a:ahLst/>
              <a:cxnLst/>
              <a:rect l="0" t="0" r="0" b="0"/>
              <a:pathLst>
                <a:path w="471186" h="333689">
                  <a:moveTo>
                    <a:pt x="471185" y="21566"/>
                  </a:moveTo>
                  <a:lnTo>
                    <a:pt x="471185" y="16826"/>
                  </a:lnTo>
                  <a:lnTo>
                    <a:pt x="463247" y="11853"/>
                  </a:lnTo>
                  <a:lnTo>
                    <a:pt x="433898" y="575"/>
                  </a:lnTo>
                  <a:lnTo>
                    <a:pt x="416910" y="0"/>
                  </a:lnTo>
                  <a:lnTo>
                    <a:pt x="377010" y="2975"/>
                  </a:lnTo>
                  <a:lnTo>
                    <a:pt x="337889" y="8231"/>
                  </a:lnTo>
                  <a:lnTo>
                    <a:pt x="294878" y="16072"/>
                  </a:lnTo>
                  <a:lnTo>
                    <a:pt x="255455" y="29419"/>
                  </a:lnTo>
                  <a:lnTo>
                    <a:pt x="213898" y="45942"/>
                  </a:lnTo>
                  <a:lnTo>
                    <a:pt x="170166" y="63405"/>
                  </a:lnTo>
                  <a:lnTo>
                    <a:pt x="130530" y="81147"/>
                  </a:lnTo>
                  <a:lnTo>
                    <a:pt x="93650" y="103712"/>
                  </a:lnTo>
                  <a:lnTo>
                    <a:pt x="52762" y="137011"/>
                  </a:lnTo>
                  <a:lnTo>
                    <a:pt x="27062" y="158409"/>
                  </a:lnTo>
                  <a:lnTo>
                    <a:pt x="4959" y="195801"/>
                  </a:lnTo>
                  <a:lnTo>
                    <a:pt x="0" y="219374"/>
                  </a:lnTo>
                  <a:lnTo>
                    <a:pt x="3270" y="240469"/>
                  </a:lnTo>
                  <a:lnTo>
                    <a:pt x="14257" y="265375"/>
                  </a:lnTo>
                  <a:lnTo>
                    <a:pt x="29984" y="283424"/>
                  </a:lnTo>
                  <a:lnTo>
                    <a:pt x="61463" y="304655"/>
                  </a:lnTo>
                  <a:lnTo>
                    <a:pt x="101084" y="318697"/>
                  </a:lnTo>
                  <a:lnTo>
                    <a:pt x="135417" y="323256"/>
                  </a:lnTo>
                  <a:lnTo>
                    <a:pt x="170725" y="329348"/>
                  </a:lnTo>
                  <a:lnTo>
                    <a:pt x="206322" y="332696"/>
                  </a:lnTo>
                  <a:lnTo>
                    <a:pt x="242004" y="333688"/>
                  </a:lnTo>
                  <a:lnTo>
                    <a:pt x="282488" y="327886"/>
                  </a:lnTo>
                  <a:lnTo>
                    <a:pt x="319148" y="325711"/>
                  </a:lnTo>
                  <a:lnTo>
                    <a:pt x="355877" y="324254"/>
                  </a:lnTo>
                  <a:lnTo>
                    <a:pt x="372958" y="3162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42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447501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TKAM: DJ Journal 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559579"/>
              </p:ext>
            </p:extLst>
          </p:nvPr>
        </p:nvGraphicFramePr>
        <p:xfrm>
          <a:off x="152400" y="762000"/>
          <a:ext cx="8763001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7663"/>
                <a:gridCol w="1175314"/>
                <a:gridCol w="1713823"/>
                <a:gridCol w="3886201"/>
              </a:tblGrid>
              <a:tr h="44215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Quote/Passage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Thematic concept: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Literary Element: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Commentary: Explain the quote</a:t>
                      </a:r>
                      <a:endParaRPr lang="en-US" sz="1400" b="1" dirty="0"/>
                    </a:p>
                  </a:txBody>
                  <a:tcPr/>
                </a:tc>
              </a:tr>
              <a:tr h="3596444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Craft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How is characterization used to establish the theme? Which characters exemplify this theme? </a:t>
                      </a:r>
                    </a:p>
                    <a:p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“His absence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shoes told us how got them… If Walter had owned any shoes he would have discarded them until mid-winter. He did have on a clean shirt and neatly mended overalls” </a:t>
                      </a:r>
                      <a:r>
                        <a:rPr lang="en-US" sz="1400" kern="1200" baseline="0" dirty="0" smtClean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(Lee, pg. 21). </a:t>
                      </a:r>
                      <a:endParaRPr lang="en-US" sz="1400" kern="1200" dirty="0" smtClean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Characterization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Because Walter didn’t have any shoes,</a:t>
                      </a:r>
                      <a:r>
                        <a:rPr lang="en-US" sz="1600" baseline="0" dirty="0" smtClean="0"/>
                        <a:t> we can assumed that he is poor and doesn’t have much. 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Shoes must be worth something if students wore them the first day. It appears many students go barefoot. 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Although Walter may not have shoes, his appearance is described as clean which leads us to believe that he and his family are prideful people. 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Scout’s matter of fact description of Walter lead the reader to believe that she has many no judgements about his appearance or situation.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5791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MLA format: When you take a quote or a passage from a book, you MUST cite it.</a:t>
            </a:r>
          </a:p>
          <a:p>
            <a:r>
              <a:rPr lang="en-US" dirty="0" smtClean="0"/>
              <a:t>Parenthetical citations:   (Author, pg. #).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4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447501" cy="4572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Warm Up: </a:t>
            </a:r>
            <a:r>
              <a:rPr lang="en-US" sz="2800" dirty="0" smtClean="0"/>
              <a:t>1/10 (5-6 minutes)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067800" cy="5943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Identify the following </a:t>
            </a:r>
            <a:r>
              <a:rPr lang="en-US" sz="2000" dirty="0" smtClean="0">
                <a:solidFill>
                  <a:srgbClr val="C00000"/>
                </a:solidFill>
              </a:rPr>
              <a:t>parts of speech based on underlined words/phrases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b="1" dirty="0" smtClean="0"/>
              <a:t>Noun, verb, adverb, adjective, preposition, conjunction, interjection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1</a:t>
            </a:r>
            <a:r>
              <a:rPr lang="en-US" sz="2000" dirty="0"/>
              <a:t>.	</a:t>
            </a:r>
            <a:r>
              <a:rPr lang="en-US" sz="2000" dirty="0" smtClean="0"/>
              <a:t>The </a:t>
            </a:r>
            <a:r>
              <a:rPr lang="en-US" sz="2000" dirty="0"/>
              <a:t>Museum of Modern Art is located in </a:t>
            </a:r>
            <a:r>
              <a:rPr lang="en-US" sz="2000" u="sng" dirty="0"/>
              <a:t>New York City</a:t>
            </a:r>
            <a:r>
              <a:rPr lang="en-US" sz="2000" i="1" dirty="0"/>
              <a:t>.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2</a:t>
            </a:r>
            <a:r>
              <a:rPr lang="en-US" sz="2000" dirty="0"/>
              <a:t>.	</a:t>
            </a:r>
            <a:r>
              <a:rPr lang="en-US" sz="2000" dirty="0" smtClean="0"/>
              <a:t>The </a:t>
            </a:r>
            <a:r>
              <a:rPr lang="en-US" sz="2000" dirty="0"/>
              <a:t>museum houses collections </a:t>
            </a:r>
            <a:r>
              <a:rPr lang="en-US" sz="2000" u="sng" dirty="0"/>
              <a:t>of</a:t>
            </a:r>
            <a:r>
              <a:rPr lang="en-US" sz="2000" dirty="0"/>
              <a:t> art from 1880 </a:t>
            </a:r>
            <a:r>
              <a:rPr lang="en-US" sz="2000" u="sng" dirty="0"/>
              <a:t>to</a:t>
            </a:r>
            <a:r>
              <a:rPr lang="en-US" sz="2000" dirty="0"/>
              <a:t> the present.</a:t>
            </a:r>
          </a:p>
          <a:p>
            <a:pPr marL="0" indent="0">
              <a:buNone/>
            </a:pPr>
            <a:r>
              <a:rPr lang="en-US" sz="2000" dirty="0" smtClean="0"/>
              <a:t>3</a:t>
            </a:r>
            <a:r>
              <a:rPr lang="en-US" sz="2000" dirty="0"/>
              <a:t>.	</a:t>
            </a:r>
            <a:r>
              <a:rPr lang="en-US" sz="2000" dirty="0" smtClean="0"/>
              <a:t>The </a:t>
            </a:r>
            <a:r>
              <a:rPr lang="en-US" sz="2000" dirty="0"/>
              <a:t>exhibits include paintings, sculptures, photographs, </a:t>
            </a:r>
            <a:r>
              <a:rPr lang="en-US" sz="2000" u="sng" dirty="0"/>
              <a:t>and </a:t>
            </a:r>
            <a:r>
              <a:rPr lang="en-US" sz="2000" dirty="0"/>
              <a:t>much more.</a:t>
            </a:r>
          </a:p>
          <a:p>
            <a:pPr marL="0" indent="0">
              <a:buNone/>
            </a:pPr>
            <a:r>
              <a:rPr lang="en-US" sz="2000" dirty="0" smtClean="0"/>
              <a:t>4</a:t>
            </a:r>
            <a:r>
              <a:rPr lang="en-US" sz="2000" dirty="0"/>
              <a:t>.	</a:t>
            </a:r>
            <a:r>
              <a:rPr lang="en-US" sz="2000" dirty="0" smtClean="0"/>
              <a:t>Built </a:t>
            </a:r>
            <a:r>
              <a:rPr lang="en-US" sz="2000" dirty="0"/>
              <a:t>in 1939, the </a:t>
            </a:r>
            <a:r>
              <a:rPr lang="en-US" sz="2000" u="sng" dirty="0"/>
              <a:t>original </a:t>
            </a:r>
            <a:r>
              <a:rPr lang="en-US" sz="2000" dirty="0"/>
              <a:t>building showcases the International Style of architecture.</a:t>
            </a:r>
          </a:p>
          <a:p>
            <a:pPr marL="0" indent="0">
              <a:buNone/>
            </a:pPr>
            <a:r>
              <a:rPr lang="en-US" sz="2000" dirty="0" smtClean="0"/>
              <a:t>5</a:t>
            </a:r>
            <a:r>
              <a:rPr lang="en-US" sz="2000" dirty="0"/>
              <a:t>.	</a:t>
            </a:r>
            <a:r>
              <a:rPr lang="en-US" sz="2000" dirty="0" smtClean="0"/>
              <a:t>In </a:t>
            </a:r>
            <a:r>
              <a:rPr lang="en-US" sz="2000" dirty="0"/>
              <a:t>the 1950s and 1960s, the museum </a:t>
            </a:r>
            <a:r>
              <a:rPr lang="en-US" sz="2000" u="sng" dirty="0"/>
              <a:t>was expanded</a:t>
            </a:r>
            <a:r>
              <a:rPr lang="en-US" sz="2000" i="1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6</a:t>
            </a:r>
            <a:r>
              <a:rPr lang="en-US" sz="2000" i="1" dirty="0" smtClean="0"/>
              <a:t>.</a:t>
            </a:r>
            <a:r>
              <a:rPr lang="en-US" sz="2000" u="sng" dirty="0"/>
              <a:t> Yikes!</a:t>
            </a:r>
            <a:r>
              <a:rPr lang="en-US" sz="2000" dirty="0"/>
              <a:t> I wouldn’t want to be the person flying those kites</a:t>
            </a:r>
            <a:r>
              <a:rPr lang="en-US" sz="2000" dirty="0" smtClean="0"/>
              <a:t>!</a:t>
            </a:r>
          </a:p>
          <a:p>
            <a:pPr marL="0" indent="0">
              <a:buNone/>
            </a:pPr>
            <a:r>
              <a:rPr lang="en-US" sz="2000" dirty="0" smtClean="0"/>
              <a:t>7. </a:t>
            </a:r>
            <a:r>
              <a:rPr lang="en-US" sz="2000" dirty="0"/>
              <a:t>Easy to build, delta kites fly </a:t>
            </a:r>
            <a:r>
              <a:rPr lang="en-US" sz="2000" u="sng" dirty="0"/>
              <a:t>readily </a:t>
            </a:r>
            <a:r>
              <a:rPr lang="en-US" sz="2000" dirty="0"/>
              <a:t>in a light wind.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184564"/>
            <a:ext cx="8534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382000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Pull another quote from Chapter 2. It can relate to any literary term or thematic concept.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Make sure it addresses one of the prompts: </a:t>
            </a:r>
          </a:p>
          <a:p>
            <a:pPr marL="0" indent="0">
              <a:buNone/>
            </a:pPr>
            <a:r>
              <a:rPr lang="en-US" dirty="0" smtClean="0"/>
              <a:t>characterization, point of view, symbol, racism, social status, imagery, tone.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447501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TKAM: DJ Journal Example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379035"/>
              </p:ext>
            </p:extLst>
          </p:nvPr>
        </p:nvGraphicFramePr>
        <p:xfrm>
          <a:off x="152400" y="2590800"/>
          <a:ext cx="8763001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7663"/>
                <a:gridCol w="1175314"/>
                <a:gridCol w="1713823"/>
                <a:gridCol w="3886201"/>
              </a:tblGrid>
              <a:tr h="44215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Quote/Passage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Thematic concept: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Literary Element: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Commentary: Explain the quote</a:t>
                      </a:r>
                      <a:endParaRPr lang="en-US" sz="1400" b="1" dirty="0"/>
                    </a:p>
                  </a:txBody>
                  <a:tcPr/>
                </a:tc>
              </a:tr>
              <a:tr h="442156"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endParaRPr lang="en-US" sz="1400" b="1" dirty="0" smtClean="0"/>
                    </a:p>
                    <a:p>
                      <a:endParaRPr lang="en-US" sz="1400" b="1" dirty="0" smtClean="0"/>
                    </a:p>
                    <a:p>
                      <a:endParaRPr lang="en-US" sz="1400" b="1" dirty="0" smtClean="0"/>
                    </a:p>
                    <a:p>
                      <a:endParaRPr lang="en-US" sz="1400" b="1" dirty="0" smtClean="0"/>
                    </a:p>
                    <a:p>
                      <a:endParaRPr lang="en-US" sz="1400" b="1" dirty="0" smtClean="0"/>
                    </a:p>
                    <a:p>
                      <a:endParaRPr lang="en-US" sz="1400" b="1" dirty="0" smtClean="0"/>
                    </a:p>
                    <a:p>
                      <a:endParaRPr lang="en-US" sz="1400" b="1" dirty="0" smtClean="0"/>
                    </a:p>
                    <a:p>
                      <a:endParaRPr lang="en-US" sz="1400" b="1" dirty="0" smtClean="0"/>
                    </a:p>
                    <a:p>
                      <a:endParaRPr lang="en-US" sz="1400" b="1" dirty="0" smtClean="0"/>
                    </a:p>
                    <a:p>
                      <a:endParaRPr lang="en-US" sz="1400" b="1" dirty="0" smtClean="0"/>
                    </a:p>
                    <a:p>
                      <a:endParaRPr lang="en-US" sz="1400" b="1" dirty="0" smtClean="0"/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86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6447501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TKAM: Anticipation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1. Choose 2-3 statements you feel strongly about (True or False) and discuss with a partner.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Put a star next to those 2-3 statements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2. Partners- discuss your statements and why you feel so strongly about them. (2-3 minutes)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3. Whole class discussion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" y="76200"/>
            <a:ext cx="6447501" cy="45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TKAM: Historical Context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3657600" cy="58674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900" b="1" dirty="0"/>
              <a:t>Published in 1960</a:t>
            </a:r>
            <a:endParaRPr lang="en-US" sz="1900" dirty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1900" dirty="0"/>
              <a:t>Civil Rights movement - Began in 1950’s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1900" dirty="0"/>
              <a:t>Brown vs. Board desegregation - 1954</a:t>
            </a:r>
          </a:p>
          <a:p>
            <a:pPr lvl="1" fontAlgn="base">
              <a:buFont typeface="Wingdings" panose="05000000000000000000" pitchFamily="2" charset="2"/>
              <a:buChar char="q"/>
            </a:pPr>
            <a:r>
              <a:rPr lang="en-US" sz="1900" dirty="0"/>
              <a:t>Resistance to school integration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1900" dirty="0"/>
              <a:t>Civil Rights Act passed in 1965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900" b="1" dirty="0"/>
              <a:t>Setting: Takes place in the 1930’s in a small southern town</a:t>
            </a:r>
            <a:endParaRPr lang="en-US" sz="19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900" dirty="0"/>
              <a:t>Correspondence between race relations when examining the time of publication and time of setting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6" y="685800"/>
            <a:ext cx="4869324" cy="5867400"/>
          </a:xfrm>
        </p:spPr>
        <p:txBody>
          <a:bodyPr>
            <a:normAutofit fontScale="92500"/>
          </a:bodyPr>
          <a:lstStyle/>
          <a:p>
            <a:pPr fontAlgn="base">
              <a:buFont typeface="Wingdings" panose="05000000000000000000" pitchFamily="2" charset="2"/>
              <a:buChar char="q"/>
            </a:pPr>
            <a:r>
              <a:rPr lang="en-US" sz="1900" b="1" dirty="0"/>
              <a:t>The South was steeped in agricultural traditions, and was hit hard by the Great Depression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1900" b="1" dirty="0"/>
              <a:t>Small farmers could not earn enough to cover living expenses - sharecropping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1900" b="1" dirty="0"/>
              <a:t>Desperate economic conditions created more racism. 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1900" b="1" dirty="0"/>
              <a:t>Finding work was already difficult for many Black Americans prior to the depression - that difficulty only worsened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1900" b="1" dirty="0"/>
              <a:t>Government assistance was offered but prevented by violent racist groups like the Ku Klux Klan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1900" b="1" dirty="0"/>
              <a:t>Lynching still common in the South, especially when blacks tried to take jobs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6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otton fiel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tobacco fiel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tobacco fiel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tobacco field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59" y="21792"/>
            <a:ext cx="4564114" cy="30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Image result for plantati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Image result for plantati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8" name="Picture 16" descr="Image result for plan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5" y="49501"/>
            <a:ext cx="4292693" cy="278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8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4" y="152400"/>
            <a:ext cx="6447501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TKAM: Historical Context</a:t>
            </a:r>
            <a:endParaRPr lang="en-US" dirty="0"/>
          </a:p>
        </p:txBody>
      </p:sp>
      <p:pic>
        <p:nvPicPr>
          <p:cNvPr id="2050" name="Picture 2" descr="https://lh5.googleusercontent.com/zbdwtfka-MTCyn5rmBQ0oEZVuaJTr9MRncp3xHqjE3myO1zWSO7qHPsAViydiN7c6aIpcNggZX-2vS-2i5b3a1yB3qWkP4FYESwkK_cXqi4aNnG9l7_2QWNnQE652EQM-hT1cspLe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21302"/>
            <a:ext cx="433991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5.googleusercontent.com/R3RmdnWMQ9de6o6mhos8Y79cVSqAMoE8nOoTWMi4jCReXwEr6KaVSz98qzNUY_QDVVze2Sz0b11-8MogWB8MD3hpD94kpgQzsqVMrubPWEx2bYahr2rI6PWmcG4SCU3XycrFwA2wF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17" y="721302"/>
            <a:ext cx="463423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cottsboro boy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88" y="4067175"/>
            <a:ext cx="3563111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9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533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TKAM: Jim Crow Laws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696200" cy="48221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Between 1877 and mid-1960s - rigid set of anti-black laws which made racism a way of life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Relegated Black Americans to second class citizens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“Jim Crow” - white actor played a caricature of a clumsy, dim-witted black slave - derogatory terms for Black </a:t>
            </a:r>
            <a:r>
              <a:rPr lang="en-US" dirty="0" smtClean="0"/>
              <a:t>Americans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hlinkClick r:id="rId2"/>
              </a:rPr>
              <a:t>Jim Crow Laws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445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3074" name="Picture 2" descr="Image result for wash for white people onl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3631998" cy="326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6.googleusercontent.com/7Xjp3DLBV3ylMMUahhCssgtitc6XxOqd7OSgY1d69kWBrHkBv9_LapQpgXa0nlTL9GVG76THfcjmrDsysDuY4-0VssOH4LYUEK1tTrWuEuzrDzjyYkv4DqzVMxCodHcKYX2KrRFeZn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298" y="3048000"/>
            <a:ext cx="1714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65532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Video ^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516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6447501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Southern White Womanhood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676400"/>
            <a:ext cx="7721599" cy="4364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Plantation life ideal: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dirty="0"/>
              <a:t>White Woman: Moral compass for men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dirty="0"/>
              <a:t>Cares for family: center of morality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dirty="0"/>
              <a:t>Exemplar of purity and innocence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dirty="0"/>
              <a:t>Well bred; always put together; social life surrounds them- “the belle of the ball”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dirty="0"/>
              <a:t>The upper-class male understood the high status of white womanhood in southern society and felt compelled to protect it from any threat. </a:t>
            </a:r>
          </a:p>
          <a:p>
            <a:pPr lvl="1" fontAlgn="base">
              <a:buFont typeface="Wingdings" panose="05000000000000000000" pitchFamily="2" charset="2"/>
              <a:buChar char="q"/>
            </a:pPr>
            <a:r>
              <a:rPr lang="en-US" dirty="0"/>
              <a:t>A threat to the woman was a threat to the gentleman’s honor</a:t>
            </a:r>
          </a:p>
          <a:p>
            <a:endParaRPr lang="en-US" dirty="0"/>
          </a:p>
        </p:txBody>
      </p:sp>
      <p:pic>
        <p:nvPicPr>
          <p:cNvPr id="4098" name="Picture 2" descr="https://lh3.googleusercontent.com/J1vqH8C-jN9zPICaDgT-SzkH9Bo8JOHiemCCMEqXvDY-yW0f-XwkOw9pbUz55UMjaXV3BvF4nWZDR_SP5lnJt4E-ydUk-5m-avcAl7lvUw5bJ_3TtqUIqx41M_FBBU_yMlz1LYktt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14" y="0"/>
            <a:ext cx="2362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33097"/>
            <a:ext cx="1325418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plan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plant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TKAM: Intro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178799" cy="3880773"/>
          </a:xfrm>
        </p:spPr>
        <p:txBody>
          <a:bodyPr>
            <a:normAutofit/>
          </a:bodyPr>
          <a:lstStyle/>
          <a:p>
            <a:r>
              <a:rPr lang="en-US" sz="2000" dirty="0"/>
              <a:t>Create a concept web for </a:t>
            </a:r>
            <a:r>
              <a:rPr lang="en-US" sz="2000" dirty="0" smtClean="0"/>
              <a:t>one of the words: </a:t>
            </a:r>
            <a:r>
              <a:rPr lang="en-US" sz="2000" dirty="0"/>
              <a:t> 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“</a:t>
            </a:r>
            <a:r>
              <a:rPr lang="en-US" sz="2000" dirty="0" smtClean="0">
                <a:solidFill>
                  <a:schemeClr val="tx1"/>
                </a:solidFill>
              </a:rPr>
              <a:t>courage”, “innocence”, or “status”.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 smtClean="0"/>
              <a:t>Draw </a:t>
            </a:r>
            <a:r>
              <a:rPr lang="en-US" sz="2000" dirty="0"/>
              <a:t>lines extending from the word, 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Then </a:t>
            </a:r>
            <a:r>
              <a:rPr lang="en-US" sz="2000" dirty="0"/>
              <a:t>on each line, list qualities that you associate with someone who shows courage. 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Connect </a:t>
            </a:r>
            <a:r>
              <a:rPr lang="en-US" sz="2000" dirty="0"/>
              <a:t>situations which require courage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 </a:t>
            </a:r>
            <a:r>
              <a:rPr lang="en-US" sz="2000" dirty="0"/>
              <a:t>Also connect real-life situations you know of in which people have acted courageously.</a:t>
            </a:r>
          </a:p>
        </p:txBody>
      </p:sp>
      <p:pic>
        <p:nvPicPr>
          <p:cNvPr id="5122" name="Picture 2" descr="https://lh5.googleusercontent.com/M4Eyn2aw6lmkZRWVoQW69g0aFZQug8037JNAMjvDBb4HSOhMXvk10YJpElyR_Vr9fgAdaBpJGWMBuP7FfU22F5wUO4f7IDPG9o4czPDVxQAp2ZcDcbt5FO3xMUT2lVC1s9cCRLJXJW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"/>
            <a:ext cx="3429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4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1189</Words>
  <Application>Microsoft Office PowerPoint</Application>
  <PresentationFormat>On-screen Show (4:3)</PresentationFormat>
  <Paragraphs>187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Facet</vt:lpstr>
      <vt:lpstr>Agenda: Tuesday January 10, 2017</vt:lpstr>
      <vt:lpstr>Warm Up: 1/10 (5-6 minutes)</vt:lpstr>
      <vt:lpstr>TKAM: Anticipation Guide</vt:lpstr>
      <vt:lpstr>TKAM: Historical Context</vt:lpstr>
      <vt:lpstr>PowerPoint Presentation</vt:lpstr>
      <vt:lpstr>TKAM: Historical Context</vt:lpstr>
      <vt:lpstr>TKAM: Jim Crow Laws</vt:lpstr>
      <vt:lpstr>Southern White Womanhood</vt:lpstr>
      <vt:lpstr>TKAM: Intro Activity</vt:lpstr>
      <vt:lpstr>TKAM: Chapter 1 &amp; 2</vt:lpstr>
      <vt:lpstr>Agenda: Thursday January 11, 2017</vt:lpstr>
      <vt:lpstr>Warm Up: 1/12 (5-6 minutes)</vt:lpstr>
      <vt:lpstr>TKAM: Quiz</vt:lpstr>
      <vt:lpstr>TKAM: Descriptive writing based on images </vt:lpstr>
      <vt:lpstr>PowerPoint Presentation</vt:lpstr>
      <vt:lpstr>TKAM: Discussion- Chapters 2-4</vt:lpstr>
      <vt:lpstr>Read like a reader; read like a writer</vt:lpstr>
      <vt:lpstr>TKAM: Dialectical Journals</vt:lpstr>
      <vt:lpstr>TKAM: DJ Journal Example</vt:lpstr>
      <vt:lpstr>TKAM: DJ Journal Example</vt:lpstr>
    </vt:vector>
  </TitlesOfParts>
  <Company>Jeffco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Agenda: Tuesday January 9, 2017</dc:title>
  <dc:creator>User</dc:creator>
  <cp:lastModifiedBy>User</cp:lastModifiedBy>
  <cp:revision>28</cp:revision>
  <dcterms:created xsi:type="dcterms:W3CDTF">2017-01-09T20:12:49Z</dcterms:created>
  <dcterms:modified xsi:type="dcterms:W3CDTF">2017-01-12T20:09:58Z</dcterms:modified>
</cp:coreProperties>
</file>