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001" y="317500"/>
            <a:ext cx="8026399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Agenda: </a:t>
            </a:r>
            <a:r>
              <a:rPr lang="en-US" dirty="0" smtClean="0">
                <a:solidFill>
                  <a:schemeClr val="tx1"/>
                </a:solidFill>
              </a:rPr>
              <a:t>Thursday February 2, 2017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701" y="939801"/>
            <a:ext cx="10350499" cy="5638799"/>
          </a:xfrm>
        </p:spPr>
        <p:txBody>
          <a:bodyPr>
            <a:normAutofit/>
          </a:bodyPr>
          <a:lstStyle/>
          <a:p>
            <a:pPr marL="0" indent="0" defTabSz="914400">
              <a:spcBef>
                <a:spcPct val="20000"/>
              </a:spcBef>
              <a:buClrTx/>
              <a:buSzTx/>
              <a:buNone/>
            </a:pPr>
            <a:r>
              <a:rPr lang="en-US" sz="3000" dirty="0">
                <a:solidFill>
                  <a:prstClr val="black"/>
                </a:solidFill>
                <a:latin typeface="Calibri"/>
              </a:rPr>
              <a:t>Warm </a:t>
            </a:r>
            <a:r>
              <a:rPr lang="en-US" sz="3000" dirty="0">
                <a:solidFill>
                  <a:prstClr val="black"/>
                </a:solidFill>
                <a:latin typeface="Calibri"/>
              </a:rPr>
              <a:t>Up- </a:t>
            </a:r>
          </a:p>
          <a:p>
            <a:pPr marL="0" indent="0" defTabSz="914400">
              <a:spcBef>
                <a:spcPct val="20000"/>
              </a:spcBef>
              <a:buClrTx/>
              <a:buSzTx/>
              <a:buNone/>
            </a:pPr>
            <a:r>
              <a:rPr lang="en-US" sz="3000" dirty="0" smtClean="0">
                <a:solidFill>
                  <a:prstClr val="black"/>
                </a:solidFill>
                <a:latin typeface="Calibri"/>
              </a:rPr>
              <a:t>Chapters 18 &amp; 19</a:t>
            </a:r>
            <a:endParaRPr lang="en-US" sz="3000" dirty="0">
              <a:solidFill>
                <a:prstClr val="black"/>
              </a:solidFill>
              <a:latin typeface="Calibri"/>
            </a:endParaRPr>
          </a:p>
          <a:p>
            <a:pPr marL="0" indent="0" defTabSz="914400">
              <a:spcBef>
                <a:spcPct val="20000"/>
              </a:spcBef>
              <a:buClrTx/>
              <a:buSzTx/>
              <a:buNone/>
            </a:pPr>
            <a:r>
              <a:rPr lang="en-US" sz="3000" dirty="0" smtClean="0">
                <a:solidFill>
                  <a:prstClr val="black"/>
                </a:solidFill>
                <a:latin typeface="Calibri"/>
              </a:rPr>
              <a:t>Trial Scene</a:t>
            </a:r>
            <a:endParaRPr lang="en-US" sz="3000" dirty="0">
              <a:solidFill>
                <a:prstClr val="black"/>
              </a:solidFill>
              <a:latin typeface="Calibri"/>
            </a:endParaRPr>
          </a:p>
          <a:p>
            <a:pPr marL="0" indent="0" defTabSz="914400">
              <a:spcBef>
                <a:spcPct val="20000"/>
              </a:spcBef>
              <a:buClrTx/>
              <a:buSzTx/>
              <a:buNone/>
            </a:pPr>
            <a:endParaRPr lang="en-US" sz="3000" dirty="0">
              <a:solidFill>
                <a:prstClr val="black"/>
              </a:solidFill>
              <a:latin typeface="Calibri"/>
            </a:endParaRPr>
          </a:p>
          <a:p>
            <a:pPr marL="0" indent="0" defTabSz="914400">
              <a:spcBef>
                <a:spcPct val="20000"/>
              </a:spcBef>
              <a:buClrTx/>
              <a:buSzTx/>
              <a:buNone/>
            </a:pPr>
            <a:r>
              <a:rPr lang="en-US" sz="3000" b="1" dirty="0">
                <a:solidFill>
                  <a:srgbClr val="7030A0"/>
                </a:solidFill>
                <a:latin typeface="Calibri"/>
              </a:rPr>
              <a:t>Remember, NO cell phones; please put them in the basket!</a:t>
            </a:r>
          </a:p>
          <a:p>
            <a:pPr marL="0" indent="0" defTabSz="914400">
              <a:spcBef>
                <a:spcPct val="20000"/>
              </a:spcBef>
              <a:buClrTx/>
              <a:buSzTx/>
              <a:buNone/>
            </a:pPr>
            <a:r>
              <a:rPr lang="en-US" sz="3000" b="1" dirty="0">
                <a:solidFill>
                  <a:schemeClr val="accent5"/>
                </a:solidFill>
                <a:latin typeface="Calibri"/>
              </a:rPr>
              <a:t>HW: </a:t>
            </a:r>
            <a:r>
              <a:rPr lang="en-US" sz="3000" b="1" dirty="0" smtClean="0">
                <a:solidFill>
                  <a:schemeClr val="accent5"/>
                </a:solidFill>
                <a:latin typeface="Calibri"/>
              </a:rPr>
              <a:t>Chapters 20-21</a:t>
            </a:r>
            <a:endParaRPr lang="en-US" sz="3000" b="1" dirty="0">
              <a:solidFill>
                <a:schemeClr val="accent5"/>
              </a:solidFill>
              <a:latin typeface="Calibri"/>
            </a:endParaRPr>
          </a:p>
          <a:p>
            <a:pPr marL="0" indent="0" defTabSz="914400">
              <a:spcBef>
                <a:spcPct val="20000"/>
              </a:spcBef>
              <a:buClrTx/>
              <a:buSzTx/>
              <a:buNone/>
            </a:pPr>
            <a:endParaRPr lang="en-US" sz="3000" dirty="0" smtClean="0">
              <a:solidFill>
                <a:prstClr val="black"/>
              </a:solidFill>
              <a:latin typeface="Calibri"/>
            </a:endParaRPr>
          </a:p>
          <a:p>
            <a:pPr marL="0" indent="0" defTabSz="914400">
              <a:spcBef>
                <a:spcPct val="20000"/>
              </a:spcBef>
              <a:buClrTx/>
              <a:buSzTx/>
              <a:buNone/>
            </a:pPr>
            <a:endParaRPr lang="en-US" sz="3000" dirty="0">
              <a:solidFill>
                <a:prstClr val="black"/>
              </a:solidFill>
              <a:latin typeface="Calibri"/>
            </a:endParaRPr>
          </a:p>
          <a:p>
            <a:pPr marL="0" indent="0" defTabSz="914400">
              <a:spcBef>
                <a:spcPct val="20000"/>
              </a:spcBef>
              <a:buClrTx/>
              <a:buSzTx/>
              <a:buNone/>
            </a:pPr>
            <a:r>
              <a:rPr lang="en-US" sz="3000" dirty="0">
                <a:solidFill>
                  <a:prstClr val="black"/>
                </a:solidFill>
                <a:latin typeface="Calibri"/>
              </a:rPr>
              <a:t>Random fact of the </a:t>
            </a:r>
            <a:r>
              <a:rPr lang="en-US" sz="3000" dirty="0">
                <a:solidFill>
                  <a:prstClr val="black"/>
                </a:solidFill>
                <a:latin typeface="Calibri"/>
              </a:rPr>
              <a:t>day</a:t>
            </a:r>
            <a:r>
              <a:rPr lang="en-US" sz="3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000" dirty="0">
                <a:solidFill>
                  <a:prstClr val="black"/>
                </a:solidFill>
                <a:latin typeface="Calibri"/>
                <a:sym typeface="Wingdings" panose="05000000000000000000" pitchFamily="2" charset="2"/>
              </a:rPr>
              <a:t> Something good that happened to you</a:t>
            </a:r>
            <a:endParaRPr lang="en-US" sz="3000" dirty="0">
              <a:solidFill>
                <a:prstClr val="black"/>
              </a:solidFill>
              <a:latin typeface="Calibri"/>
            </a:endParaRPr>
          </a:p>
          <a:p>
            <a:pPr marL="0" indent="0" defTabSz="914400">
              <a:spcBef>
                <a:spcPct val="20000"/>
              </a:spcBef>
              <a:buClrTx/>
              <a:buSzTx/>
              <a:buNone/>
            </a:pPr>
            <a:endParaRPr lang="en-US" sz="3000" dirty="0">
              <a:solidFill>
                <a:prstClr val="black"/>
              </a:solidFill>
              <a:latin typeface="Calibri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98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249" y="180975"/>
            <a:ext cx="6447501" cy="457200"/>
          </a:xfrm>
        </p:spPr>
        <p:txBody>
          <a:bodyPr>
            <a:normAutofit fontScale="90000"/>
          </a:bodyPr>
          <a:lstStyle/>
          <a:p>
            <a:r>
              <a:rPr lang="en-US" sz="2800" dirty="0"/>
              <a:t>Warm Up: </a:t>
            </a:r>
            <a:r>
              <a:rPr lang="en-US" sz="2800" dirty="0" smtClean="0"/>
              <a:t>2/2 </a:t>
            </a:r>
            <a:r>
              <a:rPr lang="en-US" sz="2800" dirty="0"/>
              <a:t>(5-6 minutes)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249" y="790575"/>
            <a:ext cx="9067800" cy="59436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endParaRPr lang="en-US" sz="2400" b="1" dirty="0"/>
          </a:p>
          <a:p>
            <a:pPr marL="457200" indent="-457200">
              <a:buAutoNum type="arabicPeriod"/>
            </a:pPr>
            <a:r>
              <a:rPr lang="en-US" sz="2800" b="1" dirty="0" smtClean="0"/>
              <a:t>What do you think happened to </a:t>
            </a:r>
            <a:r>
              <a:rPr lang="en-US" sz="2800" b="1" dirty="0" err="1" smtClean="0"/>
              <a:t>Mayella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Ewell</a:t>
            </a:r>
            <a:r>
              <a:rPr lang="en-US" sz="2800" b="1" dirty="0" smtClean="0"/>
              <a:t>? </a:t>
            </a:r>
          </a:p>
          <a:p>
            <a:pPr marL="457200" indent="-457200">
              <a:buAutoNum type="arabicPeriod"/>
            </a:pPr>
            <a:r>
              <a:rPr lang="en-US" sz="2800" b="1" dirty="0" smtClean="0"/>
              <a:t>Why do people join the masses (join large groups)? </a:t>
            </a:r>
            <a:endParaRPr lang="en-US" sz="2400" b="1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5" name="AutoShape 2" descr="Image result for tree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AutoShape 4" descr="Image result for tree"/>
          <p:cNvSpPr>
            <a:spLocks noChangeAspect="1" noChangeArrowheads="1"/>
          </p:cNvSpPr>
          <p:nvPr/>
        </p:nvSpPr>
        <p:spPr bwMode="auto">
          <a:xfrm>
            <a:off x="1831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AutoShape 6" descr="Image result for tree"/>
          <p:cNvSpPr>
            <a:spLocks noChangeAspect="1" noChangeArrowheads="1"/>
          </p:cNvSpPr>
          <p:nvPr/>
        </p:nvSpPr>
        <p:spPr bwMode="auto">
          <a:xfrm>
            <a:off x="1984375" y="1603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AutoShape 8" descr="Image result for tree"/>
          <p:cNvSpPr>
            <a:spLocks noChangeAspect="1" noChangeArrowheads="1"/>
          </p:cNvSpPr>
          <p:nvPr/>
        </p:nvSpPr>
        <p:spPr bwMode="auto">
          <a:xfrm>
            <a:off x="2136775" y="3127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AutoShape 10" descr="Image result for tree"/>
          <p:cNvSpPr>
            <a:spLocks noChangeAspect="1" noChangeArrowheads="1"/>
          </p:cNvSpPr>
          <p:nvPr/>
        </p:nvSpPr>
        <p:spPr bwMode="auto">
          <a:xfrm>
            <a:off x="2289175" y="4651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SMARTInkShape-3"/>
          <p:cNvSpPr/>
          <p:nvPr/>
        </p:nvSpPr>
        <p:spPr>
          <a:xfrm>
            <a:off x="9283899" y="5929313"/>
            <a:ext cx="26791" cy="71438"/>
          </a:xfrm>
          <a:custGeom>
            <a:avLst/>
            <a:gdLst/>
            <a:ahLst/>
            <a:cxnLst/>
            <a:rect l="0" t="0" r="0" b="0"/>
            <a:pathLst>
              <a:path w="26791" h="71438">
                <a:moveTo>
                  <a:pt x="26790" y="71437"/>
                </a:moveTo>
                <a:lnTo>
                  <a:pt x="19101" y="71437"/>
                </a:lnTo>
                <a:lnTo>
                  <a:pt x="18687" y="70445"/>
                </a:lnTo>
                <a:lnTo>
                  <a:pt x="17870" y="49314"/>
                </a:lnTo>
                <a:lnTo>
                  <a:pt x="16874" y="47759"/>
                </a:lnTo>
                <a:lnTo>
                  <a:pt x="15219" y="46721"/>
                </a:lnTo>
                <a:lnTo>
                  <a:pt x="9298" y="44770"/>
                </a:lnTo>
                <a:lnTo>
                  <a:pt x="8930" y="17969"/>
                </a:lnTo>
                <a:lnTo>
                  <a:pt x="17492" y="17862"/>
                </a:lnTo>
                <a:lnTo>
                  <a:pt x="8939" y="17859"/>
                </a:lnTo>
                <a:lnTo>
                  <a:pt x="8930" y="8929"/>
                </a:lnTo>
                <a:lnTo>
                  <a:pt x="109" y="8929"/>
                </a:lnTo>
                <a:lnTo>
                  <a:pt x="7698" y="8929"/>
                </a:lnTo>
                <a:lnTo>
                  <a:pt x="8108" y="7937"/>
                </a:lnTo>
                <a:lnTo>
                  <a:pt x="8921" y="108"/>
                </a:lnTo>
                <a:lnTo>
                  <a:pt x="0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83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434" y="254000"/>
            <a:ext cx="8596668" cy="1320800"/>
          </a:xfrm>
        </p:spPr>
        <p:txBody>
          <a:bodyPr/>
          <a:lstStyle/>
          <a:p>
            <a:r>
              <a:rPr lang="en-US" dirty="0" smtClean="0"/>
              <a:t>TKAM: The Trial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990600"/>
            <a:ext cx="11023600" cy="5461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Recap Sheriff Heck Tate’s testimony</a:t>
            </a:r>
          </a:p>
          <a:p>
            <a:pPr marL="0" indent="0">
              <a:buNone/>
            </a:pPr>
            <a:r>
              <a:rPr lang="en-US" sz="2400" dirty="0" smtClean="0"/>
              <a:t>What are your interpretations of him based on the testimony?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Recap Bob </a:t>
            </a:r>
            <a:r>
              <a:rPr lang="en-US" sz="2400" dirty="0" err="1" smtClean="0"/>
              <a:t>Ewell’s</a:t>
            </a:r>
            <a:r>
              <a:rPr lang="en-US" sz="2400" dirty="0" smtClean="0"/>
              <a:t> testimony</a:t>
            </a:r>
          </a:p>
          <a:p>
            <a:pPr marL="0" indent="0">
              <a:buNone/>
            </a:pPr>
            <a:r>
              <a:rPr lang="en-US" sz="2400" dirty="0" smtClean="0"/>
              <a:t>What are your interpretations of him based on the testimony?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 smtClean="0"/>
              <a:t>Mayella</a:t>
            </a:r>
            <a:r>
              <a:rPr lang="en-US" sz="2400" dirty="0" smtClean="0"/>
              <a:t> </a:t>
            </a:r>
            <a:r>
              <a:rPr lang="en-US" sz="2400" dirty="0" err="1" smtClean="0"/>
              <a:t>Ewell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Interpretations?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Tom Robinson</a:t>
            </a:r>
          </a:p>
          <a:p>
            <a:pPr marL="0" indent="0">
              <a:buNone/>
            </a:pPr>
            <a:r>
              <a:rPr lang="en-US" sz="2400" dirty="0" smtClean="0"/>
              <a:t>Interpretations?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6157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834" y="177800"/>
            <a:ext cx="8596668" cy="431800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Answering Prompts – PEA Paragraphs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11023600" cy="60071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Easier: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b="1" dirty="0" smtClean="0"/>
              <a:t>Content</a:t>
            </a:r>
            <a:r>
              <a:rPr lang="en-US" dirty="0"/>
              <a:t>: Describe how racism affects the events in the novel </a:t>
            </a:r>
            <a:r>
              <a:rPr lang="en-US" i="1" dirty="0"/>
              <a:t>To Kill a Mockingbird</a:t>
            </a:r>
            <a:r>
              <a:rPr lang="en-US" dirty="0"/>
              <a:t> by analyzing at least 3 significant moments, dealing with race, from the novel.</a:t>
            </a:r>
          </a:p>
          <a:p>
            <a:pPr marL="0" indent="0">
              <a:buNone/>
            </a:pPr>
            <a:r>
              <a:rPr lang="en-US" b="1" dirty="0" smtClean="0"/>
              <a:t>Craft</a:t>
            </a:r>
            <a:r>
              <a:rPr lang="en-US" dirty="0"/>
              <a:t>: How is characterization used to establish the theme? Which characters exemplify this theme? 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Medium: </a:t>
            </a:r>
          </a:p>
          <a:p>
            <a:pPr marL="0" indent="0">
              <a:buNone/>
            </a:pPr>
            <a:r>
              <a:rPr lang="en-US" b="1" dirty="0"/>
              <a:t>Content</a:t>
            </a:r>
            <a:r>
              <a:rPr lang="en-US" dirty="0"/>
              <a:t>: A recurring symbol throughout the novel </a:t>
            </a:r>
            <a:r>
              <a:rPr lang="en-US" i="1" dirty="0"/>
              <a:t>To Kill a Mockingbird</a:t>
            </a:r>
            <a:r>
              <a:rPr lang="en-US" dirty="0"/>
              <a:t> is the story Atticus </a:t>
            </a:r>
            <a:r>
              <a:rPr lang="en-US" dirty="0" smtClean="0"/>
              <a:t>tells </a:t>
            </a:r>
            <a:r>
              <a:rPr lang="en-US" dirty="0"/>
              <a:t>his children, “...it is a sin to kill a mockingbird.” Explain this metaphor and analyze the ways in which Atticus Finch, Tom Robinson, and Boo Radley are all metaphorically portrayed as mockingbirds. </a:t>
            </a:r>
          </a:p>
          <a:p>
            <a:pPr marL="0" indent="0">
              <a:buNone/>
            </a:pPr>
            <a:r>
              <a:rPr lang="en-US" b="1" dirty="0" smtClean="0"/>
              <a:t>Craft</a:t>
            </a:r>
            <a:r>
              <a:rPr lang="en-US" dirty="0"/>
              <a:t>: How does Lee’s use of point of view &amp; perspective affect the reader’s mood and understanding of the text.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Harder: </a:t>
            </a:r>
          </a:p>
          <a:p>
            <a:pPr marL="0" indent="0">
              <a:buNone/>
            </a:pPr>
            <a:r>
              <a:rPr lang="en-US" b="1" dirty="0"/>
              <a:t>Content</a:t>
            </a:r>
            <a:r>
              <a:rPr lang="en-US" dirty="0" smtClean="0"/>
              <a:t>: Describe </a:t>
            </a:r>
            <a:r>
              <a:rPr lang="en-US" dirty="0"/>
              <a:t>the ways in which economic class (how much money people have) affect the events in the novel </a:t>
            </a:r>
            <a:r>
              <a:rPr lang="en-US" i="1" dirty="0"/>
              <a:t>To Kill a Mockingbird, </a:t>
            </a:r>
            <a:r>
              <a:rPr lang="en-US" dirty="0"/>
              <a:t> by analyzing at least 3 significant moments, dealing with class, from the novel.</a:t>
            </a:r>
          </a:p>
          <a:p>
            <a:pPr marL="0" indent="0">
              <a:buNone/>
            </a:pPr>
            <a:r>
              <a:rPr lang="en-US" b="1" dirty="0" smtClean="0"/>
              <a:t>Craft</a:t>
            </a:r>
            <a:r>
              <a:rPr lang="en-US" dirty="0"/>
              <a:t>: How does Lee use imagery to develop the tone? How does that tone help to establish the theme?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63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218</TotalTime>
  <Words>316</Words>
  <Application>Microsoft Office PowerPoint</Application>
  <PresentationFormat>Widescreen</PresentationFormat>
  <Paragraphs>43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Trebuchet MS</vt:lpstr>
      <vt:lpstr>Wingdings</vt:lpstr>
      <vt:lpstr>Wingdings 3</vt:lpstr>
      <vt:lpstr>Facet</vt:lpstr>
      <vt:lpstr>Agenda: Thursday February 2, 2017</vt:lpstr>
      <vt:lpstr>Warm Up: 2/2 (5-6 minutes)</vt:lpstr>
      <vt:lpstr>TKAM: The Trial</vt:lpstr>
      <vt:lpstr>Answering Prompts – PEA Paragraphs </vt:lpstr>
    </vt:vector>
  </TitlesOfParts>
  <Company>Jefferson County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Agenda: Thursday February 2, 2017</dc:title>
  <dc:creator>Phelps Julie A</dc:creator>
  <cp:lastModifiedBy>Phelps Julie A</cp:lastModifiedBy>
  <cp:revision>4</cp:revision>
  <dcterms:created xsi:type="dcterms:W3CDTF">2017-02-02T14:40:20Z</dcterms:created>
  <dcterms:modified xsi:type="dcterms:W3CDTF">2017-02-02T18:19:13Z</dcterms:modified>
</cp:coreProperties>
</file>