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8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09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186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2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4402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45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2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10778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230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1851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7" y="609604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3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72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0024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71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35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2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84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1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1" y="2737250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9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0" y="2737250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712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419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519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8" y="514929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91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12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7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810D9-278E-914D-9B70-D32BBA00227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1/18/2017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7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9" y="6041367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6845573-C2CB-E347-97CF-1ACAA6034800}" type="slidenum">
              <a:rPr lang="en-US" smtClean="0">
                <a:solidFill>
                  <a:srgbClr val="90C226"/>
                </a:solidFill>
              </a:rPr>
              <a:pPr/>
              <a:t>‹#›</a:t>
            </a:fld>
            <a:endParaRPr lang="en-US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908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026399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Agenda: </a:t>
            </a:r>
            <a:r>
              <a:rPr lang="en-US" dirty="0" smtClean="0">
                <a:solidFill>
                  <a:schemeClr val="tx1"/>
                </a:solidFill>
              </a:rPr>
              <a:t>Tuesday January 17, 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686799" cy="5638799"/>
          </a:xfrm>
        </p:spPr>
        <p:txBody>
          <a:bodyPr>
            <a:normAutofit fontScale="92500" lnSpcReduction="10000"/>
          </a:bodyPr>
          <a:lstStyle/>
          <a:p>
            <a:pPr marL="0" lv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Warm 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Up- </a:t>
            </a:r>
          </a:p>
          <a:p>
            <a:pPr marL="0" lv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TKAM- Ch. 5 discussion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Dialectical Journals</a:t>
            </a:r>
          </a:p>
          <a:p>
            <a:pPr mar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TKAM- read chapter 6 in class</a:t>
            </a: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lv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 smtClean="0">
              <a:solidFill>
                <a:prstClr val="black"/>
              </a:solidFill>
              <a:latin typeface="Calibri"/>
            </a:endParaRPr>
          </a:p>
          <a:p>
            <a:pPr marL="0" lv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b="1" dirty="0" smtClean="0">
                <a:solidFill>
                  <a:srgbClr val="7030A0"/>
                </a:solidFill>
                <a:latin typeface="Calibri"/>
              </a:rPr>
              <a:t>Remember, NO cell phones; please put them in the basket!</a:t>
            </a:r>
          </a:p>
          <a:p>
            <a:pPr marL="0" lv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b="1" dirty="0" smtClean="0">
                <a:solidFill>
                  <a:schemeClr val="accent5"/>
                </a:solidFill>
                <a:latin typeface="Calibri"/>
              </a:rPr>
              <a:t>HW: Chapter 6-8 </a:t>
            </a:r>
          </a:p>
          <a:p>
            <a:pPr lvl="0" defTabSz="914400">
              <a:spcBef>
                <a:spcPct val="20000"/>
              </a:spcBef>
              <a:buClrTx/>
              <a:buSzTx/>
              <a:buFont typeface="Wingdings"/>
              <a:buChar char="à"/>
            </a:pPr>
            <a:r>
              <a:rPr lang="en-US" sz="3000" b="1" dirty="0" smtClean="0">
                <a:solidFill>
                  <a:schemeClr val="accent5"/>
                </a:solidFill>
                <a:latin typeface="Calibri"/>
                <a:sym typeface="Wingdings" panose="05000000000000000000" pitchFamily="2" charset="2"/>
              </a:rPr>
              <a:t>Audio book on lhsphelps.weebly.com</a:t>
            </a:r>
            <a:endParaRPr lang="en-US" sz="3000" b="1" dirty="0">
              <a:solidFill>
                <a:schemeClr val="accent5"/>
              </a:solidFill>
              <a:latin typeface="Calibri"/>
            </a:endParaRPr>
          </a:p>
          <a:p>
            <a:pPr marL="0" lv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>
              <a:solidFill>
                <a:prstClr val="black"/>
              </a:solidFill>
              <a:latin typeface="Calibri"/>
            </a:endParaRPr>
          </a:p>
          <a:p>
            <a:pPr marL="0" lv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3000" dirty="0">
                <a:solidFill>
                  <a:prstClr val="black"/>
                </a:solidFill>
                <a:latin typeface="Calibri"/>
              </a:rPr>
              <a:t>Random fact of the day</a:t>
            </a:r>
            <a:r>
              <a:rPr lang="en-US" sz="3000" dirty="0" smtClean="0">
                <a:solidFill>
                  <a:prstClr val="black"/>
                </a:solidFill>
                <a:latin typeface="Calibri"/>
              </a:rPr>
              <a:t>:</a:t>
            </a:r>
          </a:p>
          <a:p>
            <a:pPr marL="0" lvl="0" indent="0" defTabSz="914400">
              <a:spcBef>
                <a:spcPct val="20000"/>
              </a:spcBef>
              <a:buClrTx/>
              <a:buSzTx/>
              <a:buNone/>
            </a:pPr>
            <a:r>
              <a:rPr lang="en-US" sz="2600" i="1" dirty="0"/>
              <a:t>A bolt of lightning is six times hotter than the sun.</a:t>
            </a:r>
            <a:endParaRPr lang="en-US" sz="2200" dirty="0" smtClean="0">
              <a:solidFill>
                <a:prstClr val="black"/>
              </a:solidFill>
              <a:latin typeface="Calibri"/>
            </a:endParaRPr>
          </a:p>
          <a:p>
            <a:pPr marL="0" lvl="0" indent="0" defTabSz="914400">
              <a:spcBef>
                <a:spcPct val="20000"/>
              </a:spcBef>
              <a:buClrTx/>
              <a:buSzTx/>
              <a:buNone/>
            </a:pPr>
            <a:endParaRPr lang="en-US" sz="3000" dirty="0" smtClean="0">
              <a:solidFill>
                <a:prstClr val="black"/>
              </a:solidFill>
              <a:latin typeface="Calibri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77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648" y="160338"/>
            <a:ext cx="6447501" cy="457200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Warm Up: </a:t>
            </a:r>
            <a:r>
              <a:rPr lang="en-US" sz="2800" dirty="0" smtClean="0"/>
              <a:t>1/17 (5-6 minutes)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9067800" cy="5943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endParaRPr lang="en-US" sz="2000" b="1" dirty="0" smtClean="0"/>
          </a:p>
          <a:p>
            <a:pPr marL="457200" indent="-457200">
              <a:buAutoNum type="arabicPeriod"/>
            </a:pPr>
            <a:r>
              <a:rPr lang="en-US" sz="2400" b="1" dirty="0" smtClean="0"/>
              <a:t>What is Scout’s view of Maycomb County? </a:t>
            </a:r>
          </a:p>
          <a:p>
            <a:pPr marL="457200" indent="-457200">
              <a:buAutoNum type="arabicPeriod"/>
            </a:pPr>
            <a:r>
              <a:rPr lang="en-US" sz="2400" dirty="0"/>
              <a:t>Define (through words or images) your understanding of the social class structure. 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How </a:t>
            </a:r>
            <a:r>
              <a:rPr lang="en-US" sz="2400" dirty="0"/>
              <a:t>is chapter 5 a “coming of age” chapter? Who comes of age? </a:t>
            </a:r>
            <a:endParaRPr lang="en-US" sz="2000" b="1" dirty="0" smtClean="0"/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5" name="AutoShape 2" descr="Image result for tre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AutoShape 4" descr="Image result for tre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AutoShape 6" descr="Image result for tre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AutoShape 8" descr="Image result for tre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AutoShape 10" descr="Image result for tre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9" name="SMARTInkShape-286"/>
          <p:cNvSpPr/>
          <p:nvPr/>
        </p:nvSpPr>
        <p:spPr>
          <a:xfrm>
            <a:off x="7759898" y="5929313"/>
            <a:ext cx="26791" cy="71438"/>
          </a:xfrm>
          <a:custGeom>
            <a:avLst/>
            <a:gdLst/>
            <a:ahLst/>
            <a:cxnLst/>
            <a:rect l="0" t="0" r="0" b="0"/>
            <a:pathLst>
              <a:path w="26791" h="71438">
                <a:moveTo>
                  <a:pt x="26790" y="71437"/>
                </a:moveTo>
                <a:lnTo>
                  <a:pt x="19101" y="71437"/>
                </a:lnTo>
                <a:lnTo>
                  <a:pt x="18687" y="70445"/>
                </a:lnTo>
                <a:lnTo>
                  <a:pt x="17870" y="49314"/>
                </a:lnTo>
                <a:lnTo>
                  <a:pt x="16874" y="47759"/>
                </a:lnTo>
                <a:lnTo>
                  <a:pt x="15219" y="46722"/>
                </a:lnTo>
                <a:lnTo>
                  <a:pt x="9298" y="44770"/>
                </a:lnTo>
                <a:lnTo>
                  <a:pt x="8930" y="17969"/>
                </a:lnTo>
                <a:lnTo>
                  <a:pt x="17492" y="17862"/>
                </a:lnTo>
                <a:lnTo>
                  <a:pt x="8939" y="17859"/>
                </a:lnTo>
                <a:lnTo>
                  <a:pt x="8930" y="8929"/>
                </a:lnTo>
                <a:lnTo>
                  <a:pt x="109" y="8929"/>
                </a:lnTo>
                <a:lnTo>
                  <a:pt x="7698" y="8929"/>
                </a:lnTo>
                <a:lnTo>
                  <a:pt x="8108" y="7937"/>
                </a:lnTo>
                <a:lnTo>
                  <a:pt x="8921" y="108"/>
                </a:lnTo>
                <a:lnTo>
                  <a:pt x="0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5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6447501" cy="762000"/>
          </a:xfrm>
        </p:spPr>
        <p:txBody>
          <a:bodyPr/>
          <a:lstStyle/>
          <a:p>
            <a:r>
              <a:rPr lang="en-US" dirty="0" smtClean="0"/>
              <a:t>TKAM: Discussion Chapter4-5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219200"/>
            <a:ext cx="80772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“… as I inched sluggishly along the treadmill of the Maycomb County school system, I could not help receiving  the impression that I was being cheated out of something” (Lee, pg. 36).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“Finders were keepers unless title was proven… but money was different” (Lee, pg. 39).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“I swear, Scout, sometimes you act so much like a girl it’s </a:t>
            </a:r>
            <a:r>
              <a:rPr lang="en-US" dirty="0" err="1" smtClean="0"/>
              <a:t>mortifyin</a:t>
            </a:r>
            <a:r>
              <a:rPr lang="en-US" dirty="0" smtClean="0"/>
              <a:t>’” (Lee, pg. 42).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“I was not so sure, but Jem told me I was being a girl, that girls always imagined things, that’s why other people hated them so, and if I started behaving like one I could just go off and find some to play with” (Lee, pg. 45).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“The things that happen to people we never really know. What happens in houses behind closed doors, what secrets-” (Lee, pg. 51).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83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81000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TKAM: Timeline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371600"/>
            <a:ext cx="6447501" cy="46697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Create a timeline of important events as we read; what do we have so far?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What lessons has Scout learned up to this point?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  <p:sp>
        <p:nvSpPr>
          <p:cNvPr id="5" name="SMARTInkShape-348"/>
          <p:cNvSpPr/>
          <p:nvPr/>
        </p:nvSpPr>
        <p:spPr>
          <a:xfrm>
            <a:off x="7420570" y="3545086"/>
            <a:ext cx="17861" cy="205384"/>
          </a:xfrm>
          <a:custGeom>
            <a:avLst/>
            <a:gdLst/>
            <a:ahLst/>
            <a:cxnLst/>
            <a:rect l="0" t="0" r="0" b="0"/>
            <a:pathLst>
              <a:path w="17861" h="205384">
                <a:moveTo>
                  <a:pt x="0" y="0"/>
                </a:moveTo>
                <a:lnTo>
                  <a:pt x="0" y="41681"/>
                </a:lnTo>
                <a:lnTo>
                  <a:pt x="0" y="82462"/>
                </a:lnTo>
                <a:lnTo>
                  <a:pt x="993" y="92212"/>
                </a:lnTo>
                <a:lnTo>
                  <a:pt x="7689" y="109733"/>
                </a:lnTo>
                <a:lnTo>
                  <a:pt x="8915" y="151636"/>
                </a:lnTo>
                <a:lnTo>
                  <a:pt x="8920" y="154669"/>
                </a:lnTo>
                <a:lnTo>
                  <a:pt x="17695" y="187910"/>
                </a:lnTo>
                <a:lnTo>
                  <a:pt x="17860" y="205383"/>
                </a:lnTo>
              </a:path>
            </a:pathLst>
          </a:custGeom>
          <a:ln w="19050">
            <a:solidFill>
              <a:srgbClr val="00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6447501" cy="533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Dialectical Journals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1" y="1371600"/>
            <a:ext cx="6447501" cy="46697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Star 2 of your best journals.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What did you find to be difficult/easy?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What is a literary analysis?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/>
          </a:p>
          <a:p>
            <a:pPr>
              <a:buFont typeface="Wingdings" panose="05000000000000000000" pitchFamily="2" charset="2"/>
              <a:buChar char="q"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 smtClean="0"/>
              <a:t>Read chapter 6 as I help you with your journals.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63286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6447501" cy="381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Chapter 6 examples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5217352"/>
              </p:ext>
            </p:extLst>
          </p:nvPr>
        </p:nvGraphicFramePr>
        <p:xfrm>
          <a:off x="228600" y="914400"/>
          <a:ext cx="8839200" cy="5486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Quote/Passage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Thematic</a:t>
                      </a:r>
                      <a:r>
                        <a:rPr lang="en-US" baseline="0" dirty="0" smtClean="0"/>
                        <a:t> Concept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Literary Element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Commentary</a:t>
                      </a:r>
                      <a:endParaRPr lang="en-US" dirty="0"/>
                    </a:p>
                  </a:txBody>
                  <a:tcPr/>
                </a:tc>
              </a:tr>
              <a:tr h="2590800">
                <a:tc>
                  <a:txBody>
                    <a:bodyPr/>
                    <a:lstStyle/>
                    <a:p>
                      <a:r>
                        <a:rPr lang="en-US" dirty="0" smtClean="0"/>
                        <a:t>“I admired</a:t>
                      </a:r>
                      <a:r>
                        <a:rPr lang="en-US" baseline="0" dirty="0" smtClean="0"/>
                        <a:t> my brother. Matches were dangerous, but cards were fatal” (Lee 61).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Point of View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This</a:t>
                      </a:r>
                      <a:r>
                        <a:rPr lang="en-US" baseline="0" dirty="0" smtClean="0"/>
                        <a:t> passage shows how Scout looks up to her brother; she looks to him for leadership, courage, and as a role model. This also shows that Maycomb is a religious community, and the idea of playing cards and gambling is looked down upon. Scout’s point of view helps us to determine Jem’s role in </a:t>
                      </a:r>
                      <a:r>
                        <a:rPr lang="en-US" baseline="0" smtClean="0"/>
                        <a:t>the novel.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5" name="SMARTInkShape-454"/>
          <p:cNvSpPr/>
          <p:nvPr/>
        </p:nvSpPr>
        <p:spPr>
          <a:xfrm>
            <a:off x="8920758" y="4125516"/>
            <a:ext cx="8931" cy="8930"/>
          </a:xfrm>
          <a:custGeom>
            <a:avLst/>
            <a:gdLst/>
            <a:ahLst/>
            <a:cxnLst/>
            <a:rect l="0" t="0" r="0" b="0"/>
            <a:pathLst>
              <a:path w="8931" h="8930">
                <a:moveTo>
                  <a:pt x="8930" y="0"/>
                </a:moveTo>
                <a:lnTo>
                  <a:pt x="0" y="8929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SMARTInkShape-455"/>
          <p:cNvSpPr/>
          <p:nvPr/>
        </p:nvSpPr>
        <p:spPr>
          <a:xfrm>
            <a:off x="8706445" y="3571875"/>
            <a:ext cx="8929" cy="8931"/>
          </a:xfrm>
          <a:custGeom>
            <a:avLst/>
            <a:gdLst/>
            <a:ahLst/>
            <a:cxnLst/>
            <a:rect l="0" t="0" r="0" b="0"/>
            <a:pathLst>
              <a:path w="8929" h="8931">
                <a:moveTo>
                  <a:pt x="0" y="0"/>
                </a:moveTo>
                <a:lnTo>
                  <a:pt x="0" y="4740"/>
                </a:lnTo>
                <a:lnTo>
                  <a:pt x="993" y="6137"/>
                </a:lnTo>
                <a:lnTo>
                  <a:pt x="2647" y="7068"/>
                </a:lnTo>
                <a:lnTo>
                  <a:pt x="8928" y="8929"/>
                </a:lnTo>
                <a:lnTo>
                  <a:pt x="0" y="893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SMARTInkShape-499"/>
          <p:cNvSpPr/>
          <p:nvPr/>
        </p:nvSpPr>
        <p:spPr>
          <a:xfrm>
            <a:off x="1268016" y="3143250"/>
            <a:ext cx="8930" cy="8931"/>
          </a:xfrm>
          <a:custGeom>
            <a:avLst/>
            <a:gdLst/>
            <a:ahLst/>
            <a:cxnLst/>
            <a:rect l="0" t="0" r="0" b="0"/>
            <a:pathLst>
              <a:path w="8930" h="8931">
                <a:moveTo>
                  <a:pt x="8929" y="0"/>
                </a:moveTo>
                <a:lnTo>
                  <a:pt x="4189" y="0"/>
                </a:lnTo>
                <a:lnTo>
                  <a:pt x="2792" y="992"/>
                </a:lnTo>
                <a:lnTo>
                  <a:pt x="1862" y="2646"/>
                </a:lnTo>
                <a:lnTo>
                  <a:pt x="0" y="89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4" name="SMARTInkShape-681"/>
          <p:cNvSpPr/>
          <p:nvPr/>
        </p:nvSpPr>
        <p:spPr>
          <a:xfrm>
            <a:off x="6947297" y="5473898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0"/>
                </a:moveTo>
                <a:lnTo>
                  <a:pt x="0" y="893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57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442</Words>
  <Application>Microsoft Office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Facet</vt:lpstr>
      <vt:lpstr>Agenda: Tuesday January 17, 2016</vt:lpstr>
      <vt:lpstr>Warm Up: 1/17 (5-6 minutes)</vt:lpstr>
      <vt:lpstr>TKAM: Discussion Chapter4-5</vt:lpstr>
      <vt:lpstr>TKAM: Timeline</vt:lpstr>
      <vt:lpstr>Dialectical Journals</vt:lpstr>
      <vt:lpstr>Chapter 6 examples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Agenda: Tuesday January 17, 2016</dc:title>
  <dc:creator>User</dc:creator>
  <cp:lastModifiedBy>User</cp:lastModifiedBy>
  <cp:revision>13</cp:revision>
  <dcterms:created xsi:type="dcterms:W3CDTF">2017-01-12T19:59:01Z</dcterms:created>
  <dcterms:modified xsi:type="dcterms:W3CDTF">2017-01-18T16:23:49Z</dcterms:modified>
</cp:coreProperties>
</file>